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9"/>
  </p:notesMasterIdLst>
  <p:sldIdLst>
    <p:sldId id="401" r:id="rId2"/>
    <p:sldId id="262" r:id="rId3"/>
    <p:sldId id="275" r:id="rId4"/>
    <p:sldId id="283" r:id="rId5"/>
    <p:sldId id="289" r:id="rId6"/>
    <p:sldId id="285" r:id="rId7"/>
    <p:sldId id="282" r:id="rId8"/>
    <p:sldId id="313" r:id="rId9"/>
    <p:sldId id="357" r:id="rId10"/>
    <p:sldId id="383" r:id="rId11"/>
    <p:sldId id="281" r:id="rId12"/>
    <p:sldId id="314" r:id="rId13"/>
    <p:sldId id="356" r:id="rId14"/>
    <p:sldId id="382" r:id="rId15"/>
    <p:sldId id="290" r:id="rId16"/>
    <p:sldId id="315" r:id="rId17"/>
    <p:sldId id="355" r:id="rId18"/>
    <p:sldId id="381" r:id="rId19"/>
    <p:sldId id="291" r:id="rId20"/>
    <p:sldId id="316" r:id="rId21"/>
    <p:sldId id="354" r:id="rId22"/>
    <p:sldId id="380" r:id="rId23"/>
    <p:sldId id="292" r:id="rId24"/>
    <p:sldId id="317" r:id="rId25"/>
    <p:sldId id="353" r:id="rId26"/>
    <p:sldId id="379" r:id="rId27"/>
    <p:sldId id="293" r:id="rId28"/>
    <p:sldId id="318" r:id="rId29"/>
    <p:sldId id="352" r:id="rId30"/>
    <p:sldId id="378" r:id="rId31"/>
    <p:sldId id="294" r:id="rId32"/>
    <p:sldId id="319" r:id="rId33"/>
    <p:sldId id="350" r:id="rId34"/>
    <p:sldId id="377" r:id="rId35"/>
    <p:sldId id="295" r:id="rId36"/>
    <p:sldId id="320" r:id="rId37"/>
    <p:sldId id="349" r:id="rId38"/>
    <p:sldId id="376" r:id="rId39"/>
    <p:sldId id="296" r:id="rId40"/>
    <p:sldId id="321" r:id="rId41"/>
    <p:sldId id="348" r:id="rId42"/>
    <p:sldId id="375" r:id="rId43"/>
    <p:sldId id="297" r:id="rId44"/>
    <p:sldId id="322" r:id="rId45"/>
    <p:sldId id="347" r:id="rId46"/>
    <p:sldId id="374" r:id="rId47"/>
    <p:sldId id="298" r:id="rId48"/>
    <p:sldId id="323" r:id="rId49"/>
    <p:sldId id="346" r:id="rId50"/>
    <p:sldId id="373" r:id="rId51"/>
    <p:sldId id="299" r:id="rId52"/>
    <p:sldId id="324" r:id="rId53"/>
    <p:sldId id="345" r:id="rId54"/>
    <p:sldId id="372" r:id="rId55"/>
    <p:sldId id="300" r:id="rId56"/>
    <p:sldId id="325" r:id="rId57"/>
    <p:sldId id="344" r:id="rId58"/>
    <p:sldId id="371" r:id="rId59"/>
    <p:sldId id="301" r:id="rId60"/>
    <p:sldId id="326" r:id="rId61"/>
    <p:sldId id="343" r:id="rId62"/>
    <p:sldId id="370" r:id="rId63"/>
    <p:sldId id="302" r:id="rId64"/>
    <p:sldId id="327" r:id="rId65"/>
    <p:sldId id="342" r:id="rId66"/>
    <p:sldId id="369" r:id="rId67"/>
    <p:sldId id="303" r:id="rId68"/>
    <p:sldId id="328" r:id="rId69"/>
    <p:sldId id="341" r:id="rId70"/>
    <p:sldId id="368" r:id="rId71"/>
    <p:sldId id="304" r:id="rId72"/>
    <p:sldId id="329" r:id="rId73"/>
    <p:sldId id="340" r:id="rId74"/>
    <p:sldId id="367" r:id="rId75"/>
    <p:sldId id="305" r:id="rId76"/>
    <p:sldId id="330" r:id="rId77"/>
    <p:sldId id="339" r:id="rId78"/>
    <p:sldId id="366" r:id="rId79"/>
    <p:sldId id="306" r:id="rId80"/>
    <p:sldId id="331" r:id="rId81"/>
    <p:sldId id="338" r:id="rId82"/>
    <p:sldId id="365" r:id="rId83"/>
    <p:sldId id="307" r:id="rId84"/>
    <p:sldId id="332" r:id="rId85"/>
    <p:sldId id="363" r:id="rId86"/>
    <p:sldId id="364" r:id="rId87"/>
    <p:sldId id="308" r:id="rId88"/>
    <p:sldId id="333" r:id="rId89"/>
    <p:sldId id="362" r:id="rId90"/>
    <p:sldId id="388" r:id="rId91"/>
    <p:sldId id="309" r:id="rId92"/>
    <p:sldId id="334" r:id="rId93"/>
    <p:sldId id="361" r:id="rId94"/>
    <p:sldId id="387" r:id="rId95"/>
    <p:sldId id="310" r:id="rId96"/>
    <p:sldId id="335" r:id="rId97"/>
    <p:sldId id="360" r:id="rId98"/>
    <p:sldId id="386" r:id="rId99"/>
    <p:sldId id="311" r:id="rId100"/>
    <p:sldId id="336" r:id="rId101"/>
    <p:sldId id="359" r:id="rId102"/>
    <p:sldId id="385" r:id="rId103"/>
    <p:sldId id="312" r:id="rId104"/>
    <p:sldId id="337" r:id="rId105"/>
    <p:sldId id="358" r:id="rId106"/>
    <p:sldId id="384" r:id="rId107"/>
    <p:sldId id="392" r:id="rId108"/>
    <p:sldId id="390" r:id="rId109"/>
    <p:sldId id="391" r:id="rId110"/>
    <p:sldId id="394" r:id="rId111"/>
    <p:sldId id="393" r:id="rId112"/>
    <p:sldId id="395" r:id="rId113"/>
    <p:sldId id="396" r:id="rId114"/>
    <p:sldId id="397" r:id="rId115"/>
    <p:sldId id="398" r:id="rId116"/>
    <p:sldId id="399" r:id="rId117"/>
    <p:sldId id="400" r:id="rId118"/>
  </p:sldIdLst>
  <p:sldSz cx="9144000" cy="6858000" type="screen4x3"/>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E8F5"/>
    <a:srgbClr val="FF9933"/>
    <a:srgbClr val="FFCC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02" autoAdjust="0"/>
    <p:restoredTop sz="94388" autoAdjust="0"/>
  </p:normalViewPr>
  <p:slideViewPr>
    <p:cSldViewPr>
      <p:cViewPr>
        <p:scale>
          <a:sx n="70" d="100"/>
          <a:sy n="70" d="100"/>
        </p:scale>
        <p:origin x="-1590" y="-462"/>
      </p:cViewPr>
      <p:guideLst>
        <p:guide orient="horz" pos="2160"/>
        <p:guide pos="2880"/>
      </p:guideLst>
    </p:cSldViewPr>
  </p:slideViewPr>
  <p:notesTextViewPr>
    <p:cViewPr>
      <p:scale>
        <a:sx n="1" d="1"/>
        <a:sy n="1" d="1"/>
      </p:scale>
      <p:origin x="0" y="0"/>
    </p:cViewPr>
  </p:notesTextViewPr>
  <p:sorterViewPr>
    <p:cViewPr>
      <p:scale>
        <a:sx n="30" d="100"/>
        <a:sy n="30" d="100"/>
      </p:scale>
      <p:origin x="0" y="76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v-LV"/>
          </a:p>
        </p:txBody>
      </p:sp>
      <p:sp>
        <p:nvSpPr>
          <p:cNvPr id="3" name="Datuma vietturis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259D60-FF25-45D3-8BFF-216AD01D352E}" type="datetimeFigureOut">
              <a:rPr lang="lv-LV" smtClean="0"/>
              <a:pPr/>
              <a:t>2019.02.14.</a:t>
            </a:fld>
            <a:endParaRPr lang="lv-LV"/>
          </a:p>
        </p:txBody>
      </p:sp>
      <p:sp>
        <p:nvSpPr>
          <p:cNvPr id="4" name="Slaida attēla vietturi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lv-LV"/>
          </a:p>
        </p:txBody>
      </p:sp>
      <p:sp>
        <p:nvSpPr>
          <p:cNvPr id="5" name="Piezīmju vietturi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6" name="Kājenes vietturis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v-LV"/>
          </a:p>
        </p:txBody>
      </p:sp>
      <p:sp>
        <p:nvSpPr>
          <p:cNvPr id="7" name="Slaida numura vietturis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9920FC-ED8D-47ED-A9CC-0978D0EBF210}" type="slidenum">
              <a:rPr lang="lv-LV" smtClean="0"/>
              <a:pPr/>
              <a:t>‹#›</a:t>
            </a:fld>
            <a:endParaRPr lang="lv-LV"/>
          </a:p>
        </p:txBody>
      </p:sp>
    </p:spTree>
    <p:extLst>
      <p:ext uri="{BB962C8B-B14F-4D97-AF65-F5344CB8AC3E}">
        <p14:creationId xmlns:p14="http://schemas.microsoft.com/office/powerpoint/2010/main" val="203362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p:cNvSpPr>
            <a:spLocks noGrp="1"/>
          </p:cNvSpPr>
          <p:nvPr>
            <p:ph type="ctrTitle"/>
          </p:nvPr>
        </p:nvSpPr>
        <p:spPr>
          <a:xfrm>
            <a:off x="685800" y="2130425"/>
            <a:ext cx="7772400" cy="1470025"/>
          </a:xfrm>
        </p:spPr>
        <p:txBody>
          <a:bodyPr/>
          <a:lstStyle/>
          <a:p>
            <a:r>
              <a:rPr lang="lv-LV" smtClean="0"/>
              <a:t>Rediģēt šablona virsraksta stilu</a:t>
            </a:r>
            <a:endParaRPr lang="lv-LV"/>
          </a:p>
        </p:txBody>
      </p:sp>
      <p:sp>
        <p:nvSpPr>
          <p:cNvPr id="3" name="Apakšvirsrakst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v-LV" smtClean="0"/>
              <a:t>Rediģēt šablona apakšvirsraksta stilu</a:t>
            </a:r>
            <a:endParaRPr lang="lv-LV"/>
          </a:p>
        </p:txBody>
      </p:sp>
      <p:sp>
        <p:nvSpPr>
          <p:cNvPr id="4" name="Datuma vietturis 3"/>
          <p:cNvSpPr>
            <a:spLocks noGrp="1"/>
          </p:cNvSpPr>
          <p:nvPr>
            <p:ph type="dt" sz="half" idx="10"/>
          </p:nvPr>
        </p:nvSpPr>
        <p:spPr/>
        <p:txBody>
          <a:bodyPr/>
          <a:lstStyle/>
          <a:p>
            <a:fld id="{3B96B74E-FFA1-4B9E-8E1C-1B2BDD091988}" type="datetimeFigureOut">
              <a:rPr lang="lv-LV" smtClean="0"/>
              <a:pPr/>
              <a:t>2019.02.14.</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827AA20E-563E-4EB0-BC3F-4E4E6CEC2FBC}" type="slidenum">
              <a:rPr lang="lv-LV" smtClean="0"/>
              <a:pPr/>
              <a:t>‹#›</a:t>
            </a:fld>
            <a:endParaRPr lang="lv-LV"/>
          </a:p>
        </p:txBody>
      </p:sp>
    </p:spTree>
    <p:extLst>
      <p:ext uri="{BB962C8B-B14F-4D97-AF65-F5344CB8AC3E}">
        <p14:creationId xmlns:p14="http://schemas.microsoft.com/office/powerpoint/2010/main" val="603804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Vertikāls teksta vietturis 2"/>
          <p:cNvSpPr>
            <a:spLocks noGrp="1"/>
          </p:cNvSpPr>
          <p:nvPr>
            <p:ph type="body" orient="vert" idx="1"/>
          </p:nvPr>
        </p:nvSpPr>
        <p:spPr/>
        <p:txBody>
          <a:bodyPr vert="eaVert"/>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Datuma vietturis 3"/>
          <p:cNvSpPr>
            <a:spLocks noGrp="1"/>
          </p:cNvSpPr>
          <p:nvPr>
            <p:ph type="dt" sz="half" idx="10"/>
          </p:nvPr>
        </p:nvSpPr>
        <p:spPr/>
        <p:txBody>
          <a:bodyPr/>
          <a:lstStyle/>
          <a:p>
            <a:fld id="{3B96B74E-FFA1-4B9E-8E1C-1B2BDD091988}" type="datetimeFigureOut">
              <a:rPr lang="lv-LV" smtClean="0"/>
              <a:pPr/>
              <a:t>2019.02.14.</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827AA20E-563E-4EB0-BC3F-4E4E6CEC2FBC}" type="slidenum">
              <a:rPr lang="lv-LV" smtClean="0"/>
              <a:pPr/>
              <a:t>‹#›</a:t>
            </a:fld>
            <a:endParaRPr lang="lv-LV"/>
          </a:p>
        </p:txBody>
      </p:sp>
    </p:spTree>
    <p:extLst>
      <p:ext uri="{BB962C8B-B14F-4D97-AF65-F5344CB8AC3E}">
        <p14:creationId xmlns:p14="http://schemas.microsoft.com/office/powerpoint/2010/main" val="30510880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p:cNvSpPr>
            <a:spLocks noGrp="1"/>
          </p:cNvSpPr>
          <p:nvPr>
            <p:ph type="title" orient="vert"/>
          </p:nvPr>
        </p:nvSpPr>
        <p:spPr>
          <a:xfrm>
            <a:off x="6629400" y="274638"/>
            <a:ext cx="2057400" cy="5851525"/>
          </a:xfrm>
        </p:spPr>
        <p:txBody>
          <a:bodyPr vert="eaVert"/>
          <a:lstStyle/>
          <a:p>
            <a:r>
              <a:rPr lang="lv-LV" smtClean="0"/>
              <a:t>Rediģēt šablona virsraksta stilu</a:t>
            </a:r>
            <a:endParaRPr lang="lv-LV"/>
          </a:p>
        </p:txBody>
      </p:sp>
      <p:sp>
        <p:nvSpPr>
          <p:cNvPr id="3" name="Vertikāls teksta vietturis 2"/>
          <p:cNvSpPr>
            <a:spLocks noGrp="1"/>
          </p:cNvSpPr>
          <p:nvPr>
            <p:ph type="body" orient="vert" idx="1"/>
          </p:nvPr>
        </p:nvSpPr>
        <p:spPr>
          <a:xfrm>
            <a:off x="457200" y="274638"/>
            <a:ext cx="6019800" cy="5851525"/>
          </a:xfrm>
        </p:spPr>
        <p:txBody>
          <a:bodyPr vert="eaVert"/>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Datuma vietturis 3"/>
          <p:cNvSpPr>
            <a:spLocks noGrp="1"/>
          </p:cNvSpPr>
          <p:nvPr>
            <p:ph type="dt" sz="half" idx="10"/>
          </p:nvPr>
        </p:nvSpPr>
        <p:spPr/>
        <p:txBody>
          <a:bodyPr/>
          <a:lstStyle/>
          <a:p>
            <a:fld id="{3B96B74E-FFA1-4B9E-8E1C-1B2BDD091988}" type="datetimeFigureOut">
              <a:rPr lang="lv-LV" smtClean="0"/>
              <a:pPr/>
              <a:t>2019.02.14.</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827AA20E-563E-4EB0-BC3F-4E4E6CEC2FBC}" type="slidenum">
              <a:rPr lang="lv-LV" smtClean="0"/>
              <a:pPr/>
              <a:t>‹#›</a:t>
            </a:fld>
            <a:endParaRPr lang="lv-LV"/>
          </a:p>
        </p:txBody>
      </p:sp>
    </p:spTree>
    <p:extLst>
      <p:ext uri="{BB962C8B-B14F-4D97-AF65-F5344CB8AC3E}">
        <p14:creationId xmlns:p14="http://schemas.microsoft.com/office/powerpoint/2010/main" val="26598920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Satura vietturis 2"/>
          <p:cNvSpPr>
            <a:spLocks noGrp="1"/>
          </p:cNvSpPr>
          <p:nvPr>
            <p:ph idx="1"/>
          </p:nvPr>
        </p:nvSpPr>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Datuma vietturis 3"/>
          <p:cNvSpPr>
            <a:spLocks noGrp="1"/>
          </p:cNvSpPr>
          <p:nvPr>
            <p:ph type="dt" sz="half" idx="10"/>
          </p:nvPr>
        </p:nvSpPr>
        <p:spPr/>
        <p:txBody>
          <a:bodyPr/>
          <a:lstStyle/>
          <a:p>
            <a:fld id="{3B96B74E-FFA1-4B9E-8E1C-1B2BDD091988}" type="datetimeFigureOut">
              <a:rPr lang="lv-LV" smtClean="0"/>
              <a:pPr/>
              <a:t>2019.02.14.</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827AA20E-563E-4EB0-BC3F-4E4E6CEC2FBC}" type="slidenum">
              <a:rPr lang="lv-LV" smtClean="0"/>
              <a:pPr/>
              <a:t>‹#›</a:t>
            </a:fld>
            <a:endParaRPr lang="lv-LV"/>
          </a:p>
        </p:txBody>
      </p:sp>
    </p:spTree>
    <p:extLst>
      <p:ext uri="{BB962C8B-B14F-4D97-AF65-F5344CB8AC3E}">
        <p14:creationId xmlns:p14="http://schemas.microsoft.com/office/powerpoint/2010/main" val="10560917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p:cNvSpPr>
            <a:spLocks noGrp="1"/>
          </p:cNvSpPr>
          <p:nvPr>
            <p:ph type="title"/>
          </p:nvPr>
        </p:nvSpPr>
        <p:spPr>
          <a:xfrm>
            <a:off x="722313" y="4406900"/>
            <a:ext cx="7772400" cy="1362075"/>
          </a:xfrm>
        </p:spPr>
        <p:txBody>
          <a:bodyPr anchor="t"/>
          <a:lstStyle>
            <a:lvl1pPr algn="l">
              <a:defRPr sz="4000" b="1" cap="all"/>
            </a:lvl1pPr>
          </a:lstStyle>
          <a:p>
            <a:r>
              <a:rPr lang="lv-LV" smtClean="0"/>
              <a:t>Rediģēt šablona virsraksta stilu</a:t>
            </a:r>
            <a:endParaRPr lang="lv-LV"/>
          </a:p>
        </p:txBody>
      </p:sp>
      <p:sp>
        <p:nvSpPr>
          <p:cNvPr id="3" name="Teksta vietturis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smtClean="0"/>
              <a:t>Rediģēt šablona teksta stilus</a:t>
            </a:r>
          </a:p>
        </p:txBody>
      </p:sp>
      <p:sp>
        <p:nvSpPr>
          <p:cNvPr id="4" name="Datuma vietturis 3"/>
          <p:cNvSpPr>
            <a:spLocks noGrp="1"/>
          </p:cNvSpPr>
          <p:nvPr>
            <p:ph type="dt" sz="half" idx="10"/>
          </p:nvPr>
        </p:nvSpPr>
        <p:spPr/>
        <p:txBody>
          <a:bodyPr/>
          <a:lstStyle/>
          <a:p>
            <a:fld id="{3B96B74E-FFA1-4B9E-8E1C-1B2BDD091988}" type="datetimeFigureOut">
              <a:rPr lang="lv-LV" smtClean="0"/>
              <a:pPr/>
              <a:t>2019.02.14.</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827AA20E-563E-4EB0-BC3F-4E4E6CEC2FBC}" type="slidenum">
              <a:rPr lang="lv-LV" smtClean="0"/>
              <a:pPr/>
              <a:t>‹#›</a:t>
            </a:fld>
            <a:endParaRPr lang="lv-LV"/>
          </a:p>
        </p:txBody>
      </p:sp>
    </p:spTree>
    <p:extLst>
      <p:ext uri="{BB962C8B-B14F-4D97-AF65-F5344CB8AC3E}">
        <p14:creationId xmlns:p14="http://schemas.microsoft.com/office/powerpoint/2010/main" val="5933929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i">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Satura vietturi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Satura vietturi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5" name="Datuma vietturis 4"/>
          <p:cNvSpPr>
            <a:spLocks noGrp="1"/>
          </p:cNvSpPr>
          <p:nvPr>
            <p:ph type="dt" sz="half" idx="10"/>
          </p:nvPr>
        </p:nvSpPr>
        <p:spPr/>
        <p:txBody>
          <a:bodyPr/>
          <a:lstStyle/>
          <a:p>
            <a:fld id="{3B96B74E-FFA1-4B9E-8E1C-1B2BDD091988}" type="datetimeFigureOut">
              <a:rPr lang="lv-LV" smtClean="0"/>
              <a:pPr/>
              <a:t>2019.02.14.</a:t>
            </a:fld>
            <a:endParaRPr lang="lv-LV"/>
          </a:p>
        </p:txBody>
      </p:sp>
      <p:sp>
        <p:nvSpPr>
          <p:cNvPr id="6" name="Kājenes vietturis 5"/>
          <p:cNvSpPr>
            <a:spLocks noGrp="1"/>
          </p:cNvSpPr>
          <p:nvPr>
            <p:ph type="ftr" sz="quarter" idx="11"/>
          </p:nvPr>
        </p:nvSpPr>
        <p:spPr/>
        <p:txBody>
          <a:bodyPr/>
          <a:lstStyle/>
          <a:p>
            <a:endParaRPr lang="lv-LV"/>
          </a:p>
        </p:txBody>
      </p:sp>
      <p:sp>
        <p:nvSpPr>
          <p:cNvPr id="7" name="Slaida numura vietturis 6"/>
          <p:cNvSpPr>
            <a:spLocks noGrp="1"/>
          </p:cNvSpPr>
          <p:nvPr>
            <p:ph type="sldNum" sz="quarter" idx="12"/>
          </p:nvPr>
        </p:nvSpPr>
        <p:spPr/>
        <p:txBody>
          <a:bodyPr/>
          <a:lstStyle/>
          <a:p>
            <a:fld id="{827AA20E-563E-4EB0-BC3F-4E4E6CEC2FBC}" type="slidenum">
              <a:rPr lang="lv-LV" smtClean="0"/>
              <a:pPr/>
              <a:t>‹#›</a:t>
            </a:fld>
            <a:endParaRPr lang="lv-LV"/>
          </a:p>
        </p:txBody>
      </p:sp>
    </p:spTree>
    <p:extLst>
      <p:ext uri="{BB962C8B-B14F-4D97-AF65-F5344CB8AC3E}">
        <p14:creationId xmlns:p14="http://schemas.microsoft.com/office/powerpoint/2010/main" val="29911094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lvl1pPr>
              <a:defRPr/>
            </a:lvl1pPr>
          </a:lstStyle>
          <a:p>
            <a:r>
              <a:rPr lang="lv-LV" smtClean="0"/>
              <a:t>Rediģēt šablona virsraksta stilu</a:t>
            </a:r>
            <a:endParaRPr lang="lv-LV"/>
          </a:p>
        </p:txBody>
      </p:sp>
      <p:sp>
        <p:nvSpPr>
          <p:cNvPr id="3" name="Teksta vietturi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Rediģēt šablona teksta stilus</a:t>
            </a:r>
          </a:p>
        </p:txBody>
      </p:sp>
      <p:sp>
        <p:nvSpPr>
          <p:cNvPr id="4" name="Satura vietturi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5" name="Teksta vietturi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Rediģēt šablona teksta stilus</a:t>
            </a:r>
          </a:p>
        </p:txBody>
      </p:sp>
      <p:sp>
        <p:nvSpPr>
          <p:cNvPr id="6" name="Satura vietturi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7" name="Datuma vietturis 6"/>
          <p:cNvSpPr>
            <a:spLocks noGrp="1"/>
          </p:cNvSpPr>
          <p:nvPr>
            <p:ph type="dt" sz="half" idx="10"/>
          </p:nvPr>
        </p:nvSpPr>
        <p:spPr/>
        <p:txBody>
          <a:bodyPr/>
          <a:lstStyle/>
          <a:p>
            <a:fld id="{3B96B74E-FFA1-4B9E-8E1C-1B2BDD091988}" type="datetimeFigureOut">
              <a:rPr lang="lv-LV" smtClean="0"/>
              <a:pPr/>
              <a:t>2019.02.14.</a:t>
            </a:fld>
            <a:endParaRPr lang="lv-LV"/>
          </a:p>
        </p:txBody>
      </p:sp>
      <p:sp>
        <p:nvSpPr>
          <p:cNvPr id="8" name="Kājenes vietturis 7"/>
          <p:cNvSpPr>
            <a:spLocks noGrp="1"/>
          </p:cNvSpPr>
          <p:nvPr>
            <p:ph type="ftr" sz="quarter" idx="11"/>
          </p:nvPr>
        </p:nvSpPr>
        <p:spPr/>
        <p:txBody>
          <a:bodyPr/>
          <a:lstStyle/>
          <a:p>
            <a:endParaRPr lang="lv-LV"/>
          </a:p>
        </p:txBody>
      </p:sp>
      <p:sp>
        <p:nvSpPr>
          <p:cNvPr id="9" name="Slaida numura vietturis 8"/>
          <p:cNvSpPr>
            <a:spLocks noGrp="1"/>
          </p:cNvSpPr>
          <p:nvPr>
            <p:ph type="sldNum" sz="quarter" idx="12"/>
          </p:nvPr>
        </p:nvSpPr>
        <p:spPr/>
        <p:txBody>
          <a:bodyPr/>
          <a:lstStyle/>
          <a:p>
            <a:fld id="{827AA20E-563E-4EB0-BC3F-4E4E6CEC2FBC}" type="slidenum">
              <a:rPr lang="lv-LV" smtClean="0"/>
              <a:pPr/>
              <a:t>‹#›</a:t>
            </a:fld>
            <a:endParaRPr lang="lv-LV"/>
          </a:p>
        </p:txBody>
      </p:sp>
    </p:spTree>
    <p:extLst>
      <p:ext uri="{BB962C8B-B14F-4D97-AF65-F5344CB8AC3E}">
        <p14:creationId xmlns:p14="http://schemas.microsoft.com/office/powerpoint/2010/main" val="12116606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Datuma vietturis 2"/>
          <p:cNvSpPr>
            <a:spLocks noGrp="1"/>
          </p:cNvSpPr>
          <p:nvPr>
            <p:ph type="dt" sz="half" idx="10"/>
          </p:nvPr>
        </p:nvSpPr>
        <p:spPr/>
        <p:txBody>
          <a:bodyPr/>
          <a:lstStyle/>
          <a:p>
            <a:fld id="{3B96B74E-FFA1-4B9E-8E1C-1B2BDD091988}" type="datetimeFigureOut">
              <a:rPr lang="lv-LV" smtClean="0"/>
              <a:pPr/>
              <a:t>2019.02.14.</a:t>
            </a:fld>
            <a:endParaRPr lang="lv-LV"/>
          </a:p>
        </p:txBody>
      </p:sp>
      <p:sp>
        <p:nvSpPr>
          <p:cNvPr id="4" name="Kājenes vietturis 3"/>
          <p:cNvSpPr>
            <a:spLocks noGrp="1"/>
          </p:cNvSpPr>
          <p:nvPr>
            <p:ph type="ftr" sz="quarter" idx="11"/>
          </p:nvPr>
        </p:nvSpPr>
        <p:spPr/>
        <p:txBody>
          <a:bodyPr/>
          <a:lstStyle/>
          <a:p>
            <a:endParaRPr lang="lv-LV"/>
          </a:p>
        </p:txBody>
      </p:sp>
      <p:sp>
        <p:nvSpPr>
          <p:cNvPr id="5" name="Slaida numura vietturis 4"/>
          <p:cNvSpPr>
            <a:spLocks noGrp="1"/>
          </p:cNvSpPr>
          <p:nvPr>
            <p:ph type="sldNum" sz="quarter" idx="12"/>
          </p:nvPr>
        </p:nvSpPr>
        <p:spPr/>
        <p:txBody>
          <a:bodyPr/>
          <a:lstStyle/>
          <a:p>
            <a:fld id="{827AA20E-563E-4EB0-BC3F-4E4E6CEC2FBC}" type="slidenum">
              <a:rPr lang="lv-LV" smtClean="0"/>
              <a:pPr/>
              <a:t>‹#›</a:t>
            </a:fld>
            <a:endParaRPr lang="lv-LV"/>
          </a:p>
        </p:txBody>
      </p:sp>
    </p:spTree>
    <p:extLst>
      <p:ext uri="{BB962C8B-B14F-4D97-AF65-F5344CB8AC3E}">
        <p14:creationId xmlns:p14="http://schemas.microsoft.com/office/powerpoint/2010/main" val="37934132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p:cNvSpPr>
            <a:spLocks noGrp="1"/>
          </p:cNvSpPr>
          <p:nvPr>
            <p:ph type="dt" sz="half" idx="10"/>
          </p:nvPr>
        </p:nvSpPr>
        <p:spPr/>
        <p:txBody>
          <a:bodyPr/>
          <a:lstStyle/>
          <a:p>
            <a:fld id="{3B96B74E-FFA1-4B9E-8E1C-1B2BDD091988}" type="datetimeFigureOut">
              <a:rPr lang="lv-LV" smtClean="0"/>
              <a:pPr/>
              <a:t>2019.02.14.</a:t>
            </a:fld>
            <a:endParaRPr lang="lv-LV"/>
          </a:p>
        </p:txBody>
      </p:sp>
      <p:sp>
        <p:nvSpPr>
          <p:cNvPr id="3" name="Kājenes vietturis 2"/>
          <p:cNvSpPr>
            <a:spLocks noGrp="1"/>
          </p:cNvSpPr>
          <p:nvPr>
            <p:ph type="ftr" sz="quarter" idx="11"/>
          </p:nvPr>
        </p:nvSpPr>
        <p:spPr/>
        <p:txBody>
          <a:bodyPr/>
          <a:lstStyle/>
          <a:p>
            <a:endParaRPr lang="lv-LV"/>
          </a:p>
        </p:txBody>
      </p:sp>
      <p:sp>
        <p:nvSpPr>
          <p:cNvPr id="4" name="Slaida numura vietturis 3"/>
          <p:cNvSpPr>
            <a:spLocks noGrp="1"/>
          </p:cNvSpPr>
          <p:nvPr>
            <p:ph type="sldNum" sz="quarter" idx="12"/>
          </p:nvPr>
        </p:nvSpPr>
        <p:spPr/>
        <p:txBody>
          <a:bodyPr/>
          <a:lstStyle/>
          <a:p>
            <a:fld id="{827AA20E-563E-4EB0-BC3F-4E4E6CEC2FBC}" type="slidenum">
              <a:rPr lang="lv-LV" smtClean="0"/>
              <a:pPr/>
              <a:t>‹#›</a:t>
            </a:fld>
            <a:endParaRPr lang="lv-LV"/>
          </a:p>
        </p:txBody>
      </p:sp>
    </p:spTree>
    <p:extLst>
      <p:ext uri="{BB962C8B-B14F-4D97-AF65-F5344CB8AC3E}">
        <p14:creationId xmlns:p14="http://schemas.microsoft.com/office/powerpoint/2010/main" val="16520589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457200" y="273050"/>
            <a:ext cx="3008313" cy="1162050"/>
          </a:xfrm>
        </p:spPr>
        <p:txBody>
          <a:bodyPr anchor="b"/>
          <a:lstStyle>
            <a:lvl1pPr algn="l">
              <a:defRPr sz="2000" b="1"/>
            </a:lvl1pPr>
          </a:lstStyle>
          <a:p>
            <a:r>
              <a:rPr lang="lv-LV" smtClean="0"/>
              <a:t>Rediģēt šablona virsraksta stilu</a:t>
            </a:r>
            <a:endParaRPr lang="lv-LV"/>
          </a:p>
        </p:txBody>
      </p:sp>
      <p:sp>
        <p:nvSpPr>
          <p:cNvPr id="3" name="Satura vietturi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Teksta vietturi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smtClean="0"/>
              <a:t>Rediģēt šablona teksta stilus</a:t>
            </a:r>
          </a:p>
        </p:txBody>
      </p:sp>
      <p:sp>
        <p:nvSpPr>
          <p:cNvPr id="5" name="Datuma vietturis 4"/>
          <p:cNvSpPr>
            <a:spLocks noGrp="1"/>
          </p:cNvSpPr>
          <p:nvPr>
            <p:ph type="dt" sz="half" idx="10"/>
          </p:nvPr>
        </p:nvSpPr>
        <p:spPr/>
        <p:txBody>
          <a:bodyPr/>
          <a:lstStyle/>
          <a:p>
            <a:fld id="{3B96B74E-FFA1-4B9E-8E1C-1B2BDD091988}" type="datetimeFigureOut">
              <a:rPr lang="lv-LV" smtClean="0"/>
              <a:pPr/>
              <a:t>2019.02.14.</a:t>
            </a:fld>
            <a:endParaRPr lang="lv-LV"/>
          </a:p>
        </p:txBody>
      </p:sp>
      <p:sp>
        <p:nvSpPr>
          <p:cNvPr id="6" name="Kājenes vietturis 5"/>
          <p:cNvSpPr>
            <a:spLocks noGrp="1"/>
          </p:cNvSpPr>
          <p:nvPr>
            <p:ph type="ftr" sz="quarter" idx="11"/>
          </p:nvPr>
        </p:nvSpPr>
        <p:spPr/>
        <p:txBody>
          <a:bodyPr/>
          <a:lstStyle/>
          <a:p>
            <a:endParaRPr lang="lv-LV"/>
          </a:p>
        </p:txBody>
      </p:sp>
      <p:sp>
        <p:nvSpPr>
          <p:cNvPr id="7" name="Slaida numura vietturis 6"/>
          <p:cNvSpPr>
            <a:spLocks noGrp="1"/>
          </p:cNvSpPr>
          <p:nvPr>
            <p:ph type="sldNum" sz="quarter" idx="12"/>
          </p:nvPr>
        </p:nvSpPr>
        <p:spPr/>
        <p:txBody>
          <a:bodyPr/>
          <a:lstStyle/>
          <a:p>
            <a:fld id="{827AA20E-563E-4EB0-BC3F-4E4E6CEC2FBC}" type="slidenum">
              <a:rPr lang="lv-LV" smtClean="0"/>
              <a:pPr/>
              <a:t>‹#›</a:t>
            </a:fld>
            <a:endParaRPr lang="lv-LV"/>
          </a:p>
        </p:txBody>
      </p:sp>
    </p:spTree>
    <p:extLst>
      <p:ext uri="{BB962C8B-B14F-4D97-AF65-F5344CB8AC3E}">
        <p14:creationId xmlns:p14="http://schemas.microsoft.com/office/powerpoint/2010/main" val="28521319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1792288" y="4800600"/>
            <a:ext cx="5486400" cy="566738"/>
          </a:xfrm>
        </p:spPr>
        <p:txBody>
          <a:bodyPr anchor="b"/>
          <a:lstStyle>
            <a:lvl1pPr algn="l">
              <a:defRPr sz="2000" b="1"/>
            </a:lvl1pPr>
          </a:lstStyle>
          <a:p>
            <a:r>
              <a:rPr lang="lv-LV" smtClean="0"/>
              <a:t>Rediģēt šablona virsraksta stilu</a:t>
            </a:r>
            <a:endParaRPr lang="lv-LV"/>
          </a:p>
        </p:txBody>
      </p:sp>
      <p:sp>
        <p:nvSpPr>
          <p:cNvPr id="3" name="Attēla vietturi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ksta vietturi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smtClean="0"/>
              <a:t>Rediģēt šablona teksta stilus</a:t>
            </a:r>
          </a:p>
        </p:txBody>
      </p:sp>
      <p:sp>
        <p:nvSpPr>
          <p:cNvPr id="5" name="Datuma vietturis 4"/>
          <p:cNvSpPr>
            <a:spLocks noGrp="1"/>
          </p:cNvSpPr>
          <p:nvPr>
            <p:ph type="dt" sz="half" idx="10"/>
          </p:nvPr>
        </p:nvSpPr>
        <p:spPr/>
        <p:txBody>
          <a:bodyPr/>
          <a:lstStyle/>
          <a:p>
            <a:fld id="{3B96B74E-FFA1-4B9E-8E1C-1B2BDD091988}" type="datetimeFigureOut">
              <a:rPr lang="lv-LV" smtClean="0"/>
              <a:pPr/>
              <a:t>2019.02.14.</a:t>
            </a:fld>
            <a:endParaRPr lang="lv-LV"/>
          </a:p>
        </p:txBody>
      </p:sp>
      <p:sp>
        <p:nvSpPr>
          <p:cNvPr id="6" name="Kājenes vietturis 5"/>
          <p:cNvSpPr>
            <a:spLocks noGrp="1"/>
          </p:cNvSpPr>
          <p:nvPr>
            <p:ph type="ftr" sz="quarter" idx="11"/>
          </p:nvPr>
        </p:nvSpPr>
        <p:spPr/>
        <p:txBody>
          <a:bodyPr/>
          <a:lstStyle/>
          <a:p>
            <a:endParaRPr lang="lv-LV"/>
          </a:p>
        </p:txBody>
      </p:sp>
      <p:sp>
        <p:nvSpPr>
          <p:cNvPr id="7" name="Slaida numura vietturis 6"/>
          <p:cNvSpPr>
            <a:spLocks noGrp="1"/>
          </p:cNvSpPr>
          <p:nvPr>
            <p:ph type="sldNum" sz="quarter" idx="12"/>
          </p:nvPr>
        </p:nvSpPr>
        <p:spPr/>
        <p:txBody>
          <a:bodyPr/>
          <a:lstStyle/>
          <a:p>
            <a:fld id="{827AA20E-563E-4EB0-BC3F-4E4E6CEC2FBC}" type="slidenum">
              <a:rPr lang="lv-LV" smtClean="0"/>
              <a:pPr/>
              <a:t>‹#›</a:t>
            </a:fld>
            <a:endParaRPr lang="lv-LV"/>
          </a:p>
        </p:txBody>
      </p:sp>
    </p:spTree>
    <p:extLst>
      <p:ext uri="{BB962C8B-B14F-4D97-AF65-F5344CB8AC3E}">
        <p14:creationId xmlns:p14="http://schemas.microsoft.com/office/powerpoint/2010/main" val="32104259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Virsraksta viettur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lv-LV" smtClean="0"/>
              <a:t>Rediģēt šablona virsraksta stilu</a:t>
            </a:r>
            <a:endParaRPr lang="lv-LV"/>
          </a:p>
        </p:txBody>
      </p:sp>
      <p:sp>
        <p:nvSpPr>
          <p:cNvPr id="3" name="Teksta vietturis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Datuma vietturis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96B74E-FFA1-4B9E-8E1C-1B2BDD091988}" type="datetimeFigureOut">
              <a:rPr lang="lv-LV" smtClean="0"/>
              <a:pPr/>
              <a:t>2019.02.14.</a:t>
            </a:fld>
            <a:endParaRPr lang="lv-LV"/>
          </a:p>
        </p:txBody>
      </p:sp>
      <p:sp>
        <p:nvSpPr>
          <p:cNvPr id="5" name="Kājenes vietturis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aida numura vietturis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7AA20E-563E-4EB0-BC3F-4E4E6CEC2FBC}" type="slidenum">
              <a:rPr lang="lv-LV" smtClean="0"/>
              <a:pPr/>
              <a:t>‹#›</a:t>
            </a:fld>
            <a:endParaRPr lang="lv-LV"/>
          </a:p>
        </p:txBody>
      </p:sp>
    </p:spTree>
    <p:extLst>
      <p:ext uri="{BB962C8B-B14F-4D97-AF65-F5344CB8AC3E}">
        <p14:creationId xmlns:p14="http://schemas.microsoft.com/office/powerpoint/2010/main" val="3198593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11.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0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99.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102.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103.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03.xml.rels><?xml version="1.0" encoding="UTF-8" standalone="yes"?>
<Relationships xmlns="http://schemas.openxmlformats.org/package/2006/relationships"><Relationship Id="rId8" Type="http://schemas.openxmlformats.org/officeDocument/2006/relationships/image" Target="../media/image16.jpeg"/><Relationship Id="rId3" Type="http://schemas.microsoft.com/office/2007/relationships/hdphoto" Target="../media/hdphoto3.wdp"/><Relationship Id="rId7"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slide" Target="slide105.xml"/><Relationship Id="rId5" Type="http://schemas.openxmlformats.org/officeDocument/2006/relationships/slide" Target="slide104.xml"/><Relationship Id="rId4" Type="http://schemas.openxmlformats.org/officeDocument/2006/relationships/image" Target="../media/image5.jpeg"/><Relationship Id="rId9" Type="http://schemas.openxmlformats.org/officeDocument/2006/relationships/image" Target="../media/image17.jpeg"/></Relationships>
</file>

<file path=ppt/slides/_rels/slide10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103.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106.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107.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9.jpeg"/></Relationships>
</file>

<file path=ppt/slides/_rels/slide107.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slide" Target="slide109.xml"/><Relationship Id="rId5" Type="http://schemas.openxmlformats.org/officeDocument/2006/relationships/slide" Target="slide108.xml"/><Relationship Id="rId4" Type="http://schemas.openxmlformats.org/officeDocument/2006/relationships/image" Target="../media/image5.jpeg"/></Relationships>
</file>

<file path=ppt/slides/_rels/slide10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107.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1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slide" Target="slide13.xml"/><Relationship Id="rId5" Type="http://schemas.openxmlformats.org/officeDocument/2006/relationships/slide" Target="slide12.xml"/><Relationship Id="rId4" Type="http://schemas.openxmlformats.org/officeDocument/2006/relationships/image" Target="../media/image5.jpeg"/></Relationships>
</file>

<file path=ppt/slides/_rels/slide1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111.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hyperlink" Target="http://www.stowbial.pl/pk/plater.pdf" TargetMode="External"/></Relationships>
</file>

<file path=ppt/slides/_rels/slide111.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slide" Target="slide113.xml"/><Relationship Id="rId5" Type="http://schemas.openxmlformats.org/officeDocument/2006/relationships/slide" Target="slide112.xml"/><Relationship Id="rId4" Type="http://schemas.openxmlformats.org/officeDocument/2006/relationships/image" Target="../media/image5.jpeg"/></Relationships>
</file>

<file path=ppt/slides/_rels/slide1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111.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114.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115.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116.xml"/><Relationship Id="rId1" Type="http://schemas.openxmlformats.org/officeDocument/2006/relationships/slideLayout" Target="../slideLayouts/slideLayout7.xml"/><Relationship Id="rId5" Type="http://schemas.openxmlformats.org/officeDocument/2006/relationships/image" Target="../media/image8.jpeg"/><Relationship Id="rId4" Type="http://schemas.microsoft.com/office/2007/relationships/hdphoto" Target="../media/hdphoto2.wdp"/></Relationships>
</file>

<file path=ppt/slides/_rels/slide1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17.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1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15.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slide" Target="slide16.xml"/><Relationship Id="rId5" Type="http://schemas.openxmlformats.org/officeDocument/2006/relationships/slide" Target="slide17.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1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19.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slide" Target="slide20.xml"/><Relationship Id="rId5" Type="http://schemas.openxmlformats.org/officeDocument/2006/relationships/slide" Target="slide21.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slide" Target="slide3.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2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23.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hyperlink" Target="http://www.stowbial.pl/pk/plater.pdf" TargetMode="External"/></Relationships>
</file>

<file path=ppt/slides/_rels/slide23.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slide" Target="slide24.xml"/><Relationship Id="rId5" Type="http://schemas.openxmlformats.org/officeDocument/2006/relationships/slide" Target="slide25.xml"/><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2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27.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7.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slide" Target="slide28.xml"/><Relationship Id="rId5" Type="http://schemas.openxmlformats.org/officeDocument/2006/relationships/slide" Target="slide29.xml"/><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3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slide" Target="slide5.xml"/><Relationship Id="rId5" Type="http://schemas.openxmlformats.org/officeDocument/2006/relationships/slide" Target="slide4.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31.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31.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slide" Target="slide33.xml"/><Relationship Id="rId5" Type="http://schemas.openxmlformats.org/officeDocument/2006/relationships/slide" Target="slide32.xml"/><Relationship Id="rId4" Type="http://schemas.openxmlformats.org/officeDocument/2006/relationships/image" Target="../media/image5.jpeg"/></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3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35.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hyperlink" Target="http://gramatas.lndb.lv/periodika2-viewer/view/index-dev.html?lang=fr#issue:/g_001_0306010066|issueType:B" TargetMode="External"/></Relationships>
</file>

<file path=ppt/slides/_rels/slide35.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slide" Target="slide37.xml"/><Relationship Id="rId5" Type="http://schemas.openxmlformats.org/officeDocument/2006/relationships/slide" Target="slide36.xml"/><Relationship Id="rId4" Type="http://schemas.openxmlformats.org/officeDocument/2006/relationships/image" Target="../media/image5.jpeg"/></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3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39.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39.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slide" Target="slide41.xml"/><Relationship Id="rId5" Type="http://schemas.openxmlformats.org/officeDocument/2006/relationships/slide" Target="slide40.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4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43.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hyperlink" Target="http://www.stowbial.pl/pk/plater.pdf" TargetMode="External"/></Relationships>
</file>

<file path=ppt/slides/_rels/slide43.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slide" Target="slide45.xml"/><Relationship Id="rId5" Type="http://schemas.openxmlformats.org/officeDocument/2006/relationships/slide" Target="slide44.xml"/><Relationship Id="rId4" Type="http://schemas.openxmlformats.org/officeDocument/2006/relationships/image" Target="../media/image5.jpeg"/></Relationships>
</file>

<file path=ppt/slides/_rels/slide4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4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47.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47.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slide" Target="slide49.xml"/><Relationship Id="rId5" Type="http://schemas.openxmlformats.org/officeDocument/2006/relationships/slide" Target="slide48.xml"/><Relationship Id="rId4" Type="http://schemas.openxmlformats.org/officeDocument/2006/relationships/image" Target="../media/image5.jpeg"/></Relationships>
</file>

<file path=ppt/slides/_rels/slide4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5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6.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51.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1.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slide" Target="slide53.xml"/><Relationship Id="rId5" Type="http://schemas.openxmlformats.org/officeDocument/2006/relationships/slide" Target="slide52.xml"/><Relationship Id="rId4" Type="http://schemas.openxmlformats.org/officeDocument/2006/relationships/image" Target="../media/image5.jpeg"/></Relationships>
</file>

<file path=ppt/slides/_rels/slide5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54.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55.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hyperlink" Target="https://polona.pl/item/kraslaw,MTc3OTAxOA/2/#info:metadata" TargetMode="External"/></Relationships>
</file>

<file path=ppt/slides/_rels/slide55.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slide" Target="slide56.xml"/><Relationship Id="rId5" Type="http://schemas.openxmlformats.org/officeDocument/2006/relationships/slide" Target="slide57.xml"/><Relationship Id="rId4" Type="http://schemas.openxmlformats.org/officeDocument/2006/relationships/image" Target="../media/image5.jpeg"/></Relationships>
</file>

<file path=ppt/slides/_rels/slide5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5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58.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59.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hyperlink" Target="http://www.stowbial.pl/pk/plater.pdf" TargetMode="External"/></Relationships>
</file>

<file path=ppt/slides/_rels/slide59.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slide" Target="slide61.xml"/><Relationship Id="rId5" Type="http://schemas.openxmlformats.org/officeDocument/2006/relationships/slide" Target="slide60.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7.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5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62.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63.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hyperlink" Target="http://www.stowbial.pl/pk/plater.pdf" TargetMode="External"/></Relationships>
</file>

<file path=ppt/slides/_rels/slide63.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slide" Target="slide65.xml"/><Relationship Id="rId5" Type="http://schemas.openxmlformats.org/officeDocument/2006/relationships/slide" Target="slide64.xml"/><Relationship Id="rId4" Type="http://schemas.openxmlformats.org/officeDocument/2006/relationships/image" Target="../media/image5.jpeg"/></Relationships>
</file>

<file path=ppt/slides/_rels/slide6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6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66.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67.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7.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slide" Target="slide69.xml"/><Relationship Id="rId5" Type="http://schemas.openxmlformats.org/officeDocument/2006/relationships/slide" Target="slide68.xml"/><Relationship Id="rId4" Type="http://schemas.openxmlformats.org/officeDocument/2006/relationships/image" Target="../media/image5.jpeg"/></Relationships>
</file>

<file path=ppt/slides/_rels/slide6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6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70.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slide" Target="slide9.xml"/><Relationship Id="rId5" Type="http://schemas.openxmlformats.org/officeDocument/2006/relationships/slide" Target="slide8.xml"/><Relationship Id="rId4" Type="http://schemas.openxmlformats.org/officeDocument/2006/relationships/image" Target="../media/image5.jpeg"/></Relationships>
</file>

<file path=ppt/slides/_rels/slide7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71.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1.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slide" Target="slide73.xml"/><Relationship Id="rId5" Type="http://schemas.openxmlformats.org/officeDocument/2006/relationships/slide" Target="slide72.xml"/><Relationship Id="rId4" Type="http://schemas.openxmlformats.org/officeDocument/2006/relationships/image" Target="../media/image5.jpeg"/></Relationships>
</file>

<file path=ppt/slides/_rels/slide7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71.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74.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75.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hyperlink" Target="https://polona.pl/item/kraslaw,MTc3OTAxOA/2/#info:metadata" TargetMode="External"/></Relationships>
</file>

<file path=ppt/slides/_rels/slide75.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slide" Target="slide76.xml"/><Relationship Id="rId5" Type="http://schemas.openxmlformats.org/officeDocument/2006/relationships/slide" Target="slide77.xml"/><Relationship Id="rId4" Type="http://schemas.openxmlformats.org/officeDocument/2006/relationships/image" Target="../media/image5.jpeg"/></Relationships>
</file>

<file path=ppt/slides/_rels/slide7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75.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78.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79.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9.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slide" Target="slide81.xml"/><Relationship Id="rId5" Type="http://schemas.openxmlformats.org/officeDocument/2006/relationships/slide" Target="slide80.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7.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79.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82.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83.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hyperlink" Target="http://gramatas.lndb.lv/periodika2-viewer/view/index-dev.html?lang=fr#panel:pp|issue:/g_001_0308045812|article:DIVL250|page:74|issueType:B" TargetMode="External"/></Relationships>
</file>

<file path=ppt/slides/_rels/slide83.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slide" Target="slide85.xml"/><Relationship Id="rId5" Type="http://schemas.openxmlformats.org/officeDocument/2006/relationships/slide" Target="slide84.xml"/><Relationship Id="rId4" Type="http://schemas.openxmlformats.org/officeDocument/2006/relationships/image" Target="../media/image5.jpeg"/></Relationships>
</file>

<file path=ppt/slides/_rels/slide8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83.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86.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87.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7.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slide" Target="slide89.xml"/><Relationship Id="rId5" Type="http://schemas.openxmlformats.org/officeDocument/2006/relationships/slide" Target="slide88.xml"/><Relationship Id="rId4" Type="http://schemas.openxmlformats.org/officeDocument/2006/relationships/image" Target="../media/image5.jpeg"/></Relationships>
</file>

<file path=ppt/slides/_rels/slide8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87.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90.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10.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91.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9.jpeg"/></Relationships>
</file>

<file path=ppt/slides/_rels/slide91.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slide" Target="slide93.xml"/><Relationship Id="rId5" Type="http://schemas.openxmlformats.org/officeDocument/2006/relationships/slide" Target="slide92.xml"/><Relationship Id="rId4" Type="http://schemas.openxmlformats.org/officeDocument/2006/relationships/image" Target="../media/image5.jpeg"/></Relationships>
</file>

<file path=ppt/slides/_rels/slide9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91.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94.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95.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5.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slide" Target="slide97.xml"/><Relationship Id="rId5" Type="http://schemas.openxmlformats.org/officeDocument/2006/relationships/slide" Target="slide96.xml"/><Relationship Id="rId4" Type="http://schemas.openxmlformats.org/officeDocument/2006/relationships/image" Target="../media/image5.jpeg"/></Relationships>
</file>

<file path=ppt/slides/_rels/slide9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95.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98.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5.jpeg"/><Relationship Id="rId2" Type="http://schemas.openxmlformats.org/officeDocument/2006/relationships/slide" Target="slide99.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9.jpeg"/></Relationships>
</file>

<file path=ppt/slides/_rels/slide99.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slide" Target="slide100.xml"/><Relationship Id="rId5" Type="http://schemas.openxmlformats.org/officeDocument/2006/relationships/slide" Target="slide101.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0" y="1714500"/>
            <a:ext cx="9144000" cy="5143500"/>
          </a:xfrm>
          <a:prstGeom prst="rect">
            <a:avLst/>
          </a:prstGeom>
          <a:effectLst>
            <a:softEdge rad="635000"/>
          </a:effectLst>
        </p:spPr>
      </p:pic>
      <p:sp>
        <p:nvSpPr>
          <p:cNvPr id="2" name="Virsraksts 1"/>
          <p:cNvSpPr>
            <a:spLocks noGrp="1"/>
          </p:cNvSpPr>
          <p:nvPr>
            <p:ph type="ctrTitle"/>
          </p:nvPr>
        </p:nvSpPr>
        <p:spPr>
          <a:xfrm>
            <a:off x="0" y="0"/>
            <a:ext cx="9144000" cy="3789040"/>
          </a:xfrm>
          <a:gradFill>
            <a:gsLst>
              <a:gs pos="0">
                <a:schemeClr val="accent3"/>
              </a:gs>
              <a:gs pos="100000">
                <a:srgbClr val="E1E8F5"/>
              </a:gs>
            </a:gsLst>
            <a:lin ang="0" scaled="0"/>
          </a:gradFill>
          <a:effectLst>
            <a:softEdge rad="635000"/>
          </a:effectLst>
        </p:spPr>
        <p:txBody>
          <a:bodyPr>
            <a:noAutofit/>
          </a:bodyPr>
          <a:lstStyle/>
          <a:p>
            <a:r>
              <a:rPr lang="lv-LV" sz="2400" b="1" dirty="0" smtClean="0">
                <a:solidFill>
                  <a:schemeClr val="accent3">
                    <a:lumMod val="50000"/>
                  </a:schemeClr>
                </a:solidFill>
                <a:latin typeface="Tempus Sans ITC" panose="04020404030D07020202" pitchFamily="82" charset="0"/>
                <a:cs typeface="Arabic Typesetting" panose="03020402040406030203" pitchFamily="66" charset="-78"/>
              </a:rPr>
              <a:t>Novadpētniecības </a:t>
            </a:r>
            <a:r>
              <a:rPr lang="lv-LV" sz="2400" b="1" dirty="0">
                <a:solidFill>
                  <a:schemeClr val="accent3">
                    <a:lumMod val="50000"/>
                  </a:schemeClr>
                </a:solidFill>
                <a:latin typeface="Tempus Sans ITC" panose="04020404030D07020202" pitchFamily="82" charset="0"/>
                <a:cs typeface="Arabic Typesetting" panose="03020402040406030203" pitchFamily="66" charset="-78"/>
              </a:rPr>
              <a:t>s</a:t>
            </a:r>
            <a:r>
              <a:rPr lang="lv-LV" sz="2400" b="1" dirty="0" smtClean="0">
                <a:solidFill>
                  <a:schemeClr val="accent3">
                    <a:lumMod val="50000"/>
                  </a:schemeClr>
                </a:solidFill>
                <a:latin typeface="Tempus Sans ITC" panose="04020404030D07020202" pitchFamily="82" charset="0"/>
                <a:cs typeface="Arabic Typesetting" panose="03020402040406030203" pitchFamily="66" charset="-78"/>
              </a:rPr>
              <a:t>pēle </a:t>
            </a:r>
            <a:r>
              <a:rPr lang="lv-LV" sz="2400" b="1" dirty="0" smtClean="0">
                <a:solidFill>
                  <a:schemeClr val="accent2">
                    <a:lumMod val="75000"/>
                  </a:schemeClr>
                </a:solidFill>
                <a:latin typeface="Tempus Sans ITC" panose="04020404030D07020202" pitchFamily="82" charset="0"/>
                <a:cs typeface="Arabic Typesetting" panose="03020402040406030203" pitchFamily="66" charset="-78"/>
              </a:rPr>
              <a:t/>
            </a:r>
            <a:br>
              <a:rPr lang="lv-LV" sz="2400" b="1" dirty="0" smtClean="0">
                <a:solidFill>
                  <a:schemeClr val="accent2">
                    <a:lumMod val="75000"/>
                  </a:schemeClr>
                </a:solidFill>
                <a:latin typeface="Tempus Sans ITC" panose="04020404030D07020202" pitchFamily="82" charset="0"/>
                <a:cs typeface="Arabic Typesetting" panose="03020402040406030203" pitchFamily="66" charset="-78"/>
              </a:rPr>
            </a:br>
            <a:r>
              <a:rPr lang="lv-LV" sz="2400" dirty="0" smtClean="0">
                <a:solidFill>
                  <a:schemeClr val="accent2">
                    <a:lumMod val="75000"/>
                  </a:schemeClr>
                </a:solidFill>
                <a:latin typeface="Viner Hand ITC" panose="03070502030502020203" pitchFamily="66" charset="0"/>
                <a:cs typeface="Arabic Typesetting" panose="03020402040406030203" pitchFamily="66" charset="-78"/>
              </a:rPr>
              <a:t/>
            </a:r>
            <a:br>
              <a:rPr lang="lv-LV" sz="2400" dirty="0" smtClean="0">
                <a:solidFill>
                  <a:schemeClr val="accent2">
                    <a:lumMod val="75000"/>
                  </a:schemeClr>
                </a:solidFill>
                <a:latin typeface="Viner Hand ITC" panose="03070502030502020203" pitchFamily="66" charset="0"/>
                <a:cs typeface="Arabic Typesetting" panose="03020402040406030203" pitchFamily="66" charset="-78"/>
              </a:rPr>
            </a:br>
            <a:r>
              <a:rPr lang="lv-LV" b="1" dirty="0" smtClean="0">
                <a:solidFill>
                  <a:schemeClr val="accent2">
                    <a:lumMod val="75000"/>
                  </a:schemeClr>
                </a:solidFill>
                <a:latin typeface="Viner Hand ITC" panose="03070502030502020203" pitchFamily="66" charset="0"/>
                <a:cs typeface="Arabic Typesetting" panose="03020402040406030203" pitchFamily="66" charset="-78"/>
              </a:rPr>
              <a:t>“</a:t>
            </a:r>
            <a:r>
              <a:rPr lang="lv-LV" b="1" dirty="0">
                <a:solidFill>
                  <a:schemeClr val="accent2">
                    <a:lumMod val="75000"/>
                  </a:schemeClr>
                </a:solidFill>
                <a:latin typeface="Viner Hand ITC" panose="03070502030502020203" pitchFamily="66" charset="0"/>
                <a:cs typeface="Arabic Typesetting" panose="03020402040406030203" pitchFamily="66" charset="-78"/>
              </a:rPr>
              <a:t>Pirkums pirms 290 gadiem</a:t>
            </a:r>
            <a:r>
              <a:rPr lang="lv-LV" b="1" dirty="0" smtClean="0">
                <a:solidFill>
                  <a:schemeClr val="accent2">
                    <a:lumMod val="75000"/>
                  </a:schemeClr>
                </a:solidFill>
                <a:latin typeface="Viner Hand ITC" panose="03070502030502020203" pitchFamily="66" charset="0"/>
                <a:cs typeface="Arabic Typesetting" panose="03020402040406030203" pitchFamily="66" charset="-78"/>
              </a:rPr>
              <a:t>”,</a:t>
            </a:r>
            <a:r>
              <a:rPr lang="lv-LV" b="1" dirty="0">
                <a:solidFill>
                  <a:schemeClr val="accent2">
                    <a:lumMod val="75000"/>
                  </a:schemeClr>
                </a:solidFill>
                <a:latin typeface="Viner Hand ITC" panose="03070502030502020203" pitchFamily="66" charset="0"/>
                <a:cs typeface="Arabic Typesetting" panose="03020402040406030203" pitchFamily="66" charset="-78"/>
              </a:rPr>
              <a:t/>
            </a:r>
            <a:br>
              <a:rPr lang="lv-LV" b="1" dirty="0">
                <a:solidFill>
                  <a:schemeClr val="accent2">
                    <a:lumMod val="75000"/>
                  </a:schemeClr>
                </a:solidFill>
                <a:latin typeface="Viner Hand ITC" panose="03070502030502020203" pitchFamily="66" charset="0"/>
                <a:cs typeface="Arabic Typesetting" panose="03020402040406030203" pitchFamily="66" charset="-78"/>
              </a:rPr>
            </a:br>
            <a:r>
              <a:rPr lang="lv-LV" sz="2400" b="1" dirty="0">
                <a:solidFill>
                  <a:schemeClr val="accent2">
                    <a:lumMod val="50000"/>
                  </a:schemeClr>
                </a:solidFill>
                <a:latin typeface="Tempus Sans ITC" panose="04020404030D07020202" pitchFamily="82" charset="0"/>
                <a:cs typeface="Arabic Typesetting" panose="03020402040406030203" pitchFamily="66" charset="-78"/>
              </a:rPr>
              <a:t>veltījums grāfiem Broel Plāteriem, </a:t>
            </a:r>
            <a:r>
              <a:rPr lang="lv-LV" sz="2400" b="1" dirty="0" smtClean="0">
                <a:solidFill>
                  <a:schemeClr val="accent2">
                    <a:lumMod val="50000"/>
                  </a:schemeClr>
                </a:solidFill>
                <a:latin typeface="Tempus Sans ITC" panose="04020404030D07020202" pitchFamily="82" charset="0"/>
                <a:cs typeface="Arabic Typesetting" panose="03020402040406030203" pitchFamily="66" charset="-78"/>
              </a:rPr>
              <a:t/>
            </a:r>
            <a:br>
              <a:rPr lang="lv-LV" sz="2400" b="1" dirty="0" smtClean="0">
                <a:solidFill>
                  <a:schemeClr val="accent2">
                    <a:lumMod val="50000"/>
                  </a:schemeClr>
                </a:solidFill>
                <a:latin typeface="Tempus Sans ITC" panose="04020404030D07020202" pitchFamily="82" charset="0"/>
                <a:cs typeface="Arabic Typesetting" panose="03020402040406030203" pitchFamily="66" charset="-78"/>
              </a:rPr>
            </a:br>
            <a:r>
              <a:rPr lang="lv-LV" sz="2400" b="1" dirty="0" smtClean="0">
                <a:solidFill>
                  <a:schemeClr val="accent2">
                    <a:lumMod val="50000"/>
                  </a:schemeClr>
                </a:solidFill>
                <a:latin typeface="Tempus Sans ITC" panose="04020404030D07020202" pitchFamily="82" charset="0"/>
                <a:cs typeface="Arabic Typesetting" panose="03020402040406030203" pitchFamily="66" charset="-78"/>
              </a:rPr>
              <a:t>kuri </a:t>
            </a:r>
            <a:r>
              <a:rPr lang="lv-LV" sz="2400" b="1" dirty="0">
                <a:solidFill>
                  <a:schemeClr val="accent2">
                    <a:lumMod val="50000"/>
                  </a:schemeClr>
                </a:solidFill>
                <a:latin typeface="Tempus Sans ITC" panose="04020404030D07020202" pitchFamily="82" charset="0"/>
                <a:cs typeface="Arabic Typesetting" panose="03020402040406030203" pitchFamily="66" charset="-78"/>
              </a:rPr>
              <a:t>1729. gadā nopirka Krāslavu </a:t>
            </a:r>
          </a:p>
        </p:txBody>
      </p:sp>
      <p:sp>
        <p:nvSpPr>
          <p:cNvPr id="3" name="Apakšvirsraksts 2"/>
          <p:cNvSpPr>
            <a:spLocks noGrp="1"/>
          </p:cNvSpPr>
          <p:nvPr>
            <p:ph type="subTitle" idx="1"/>
          </p:nvPr>
        </p:nvSpPr>
        <p:spPr>
          <a:xfrm>
            <a:off x="0" y="6381328"/>
            <a:ext cx="9144000" cy="476672"/>
          </a:xfrm>
        </p:spPr>
        <p:txBody>
          <a:bodyPr>
            <a:normAutofit/>
          </a:bodyPr>
          <a:lstStyle/>
          <a:p>
            <a:r>
              <a:rPr lang="lv-LV" sz="2400" b="1" dirty="0" smtClean="0">
                <a:solidFill>
                  <a:schemeClr val="accent3">
                    <a:lumMod val="50000"/>
                  </a:schemeClr>
                </a:solidFill>
                <a:latin typeface="Tempus Sans ITC" panose="04020404030D07020202" pitchFamily="82" charset="0"/>
                <a:cs typeface="Arabic Typesetting" panose="03020402040406030203" pitchFamily="66" charset="-78"/>
              </a:rPr>
              <a:t>Krāslavas novada centrālā bibliotēka, 2019</a:t>
            </a:r>
            <a:endParaRPr lang="lv-LV" sz="2400" b="1" dirty="0">
              <a:solidFill>
                <a:schemeClr val="accent3">
                  <a:lumMod val="50000"/>
                </a:schemeClr>
              </a:solidFill>
              <a:latin typeface="Tempus Sans ITC" panose="04020404030D07020202" pitchFamily="82" charset="0"/>
              <a:cs typeface="Arabic Typesetting" panose="03020402040406030203" pitchFamily="66" charset="-78"/>
            </a:endParaRPr>
          </a:p>
        </p:txBody>
      </p:sp>
    </p:spTree>
    <p:extLst>
      <p:ext uri="{BB962C8B-B14F-4D97-AF65-F5344CB8AC3E}">
        <p14:creationId xmlns:p14="http://schemas.microsoft.com/office/powerpoint/2010/main" val="3059398881"/>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isnstūris ar noapaļotiem stūriem 2">
            <a:hlinkClick r:id="rId2" action="ppaction://hlinksldjump"/>
          </p:cNvPr>
          <p:cNvSpPr/>
          <p:nvPr/>
        </p:nvSpPr>
        <p:spPr>
          <a:xfrm>
            <a:off x="0" y="0"/>
            <a:ext cx="9143999" cy="6065912"/>
          </a:xfrm>
          <a:prstGeom prst="round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lv-LV" sz="3600" b="1" dirty="0" smtClean="0">
                <a:solidFill>
                  <a:schemeClr val="accent2">
                    <a:lumMod val="75000"/>
                  </a:schemeClr>
                </a:solidFill>
                <a:latin typeface="Brush Script MT" panose="03060802040406070304" pitchFamily="66" charset="0"/>
                <a:ea typeface="Calibri"/>
                <a:cs typeface="FrankRuehl" panose="020E0503060101010101" pitchFamily="34" charset="-79"/>
              </a:rPr>
              <a:t>Skaidrojums</a:t>
            </a:r>
          </a:p>
          <a:p>
            <a:pPr algn="ctr">
              <a:spcAft>
                <a:spcPts val="1000"/>
              </a:spcAft>
            </a:pPr>
            <a:endParaRPr lang="lv-LV" sz="3200" b="1" dirty="0">
              <a:solidFill>
                <a:schemeClr val="accent2">
                  <a:lumMod val="75000"/>
                </a:schemeClr>
              </a:solidFill>
              <a:latin typeface="Brush Script MT" panose="03060802040406070304" pitchFamily="66" charset="0"/>
              <a:ea typeface="Calibri"/>
              <a:cs typeface="FrankRuehl" panose="020E0503060101010101" pitchFamily="34" charset="-79"/>
            </a:endParaRPr>
          </a:p>
          <a:p>
            <a:pPr algn="ct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1729. gadā Jans un Terēze Huteni-Čapski Krāslavu kopā ar Kombuļiem pārdeva Latgales un Daugavpils stārastam grāfam Janam Ludvikam Broel Plāteram.</a:t>
            </a:r>
            <a:r>
              <a:rPr lang="lv-LV" sz="3600" b="1" dirty="0">
                <a:solidFill>
                  <a:schemeClr val="accent2">
                    <a:lumMod val="75000"/>
                  </a:schemeClr>
                </a:solidFill>
                <a:latin typeface="Arabic Typesetting" panose="03020402040406030203" pitchFamily="66" charset="-78"/>
                <a:cs typeface="Arabic Typesetting" panose="03020402040406030203" pitchFamily="66" charset="-78"/>
              </a:rPr>
              <a:t> </a:t>
            </a:r>
            <a:endParaRPr lang="lv-LV" sz="3600" b="1" dirty="0" smtClean="0">
              <a:solidFill>
                <a:schemeClr val="accent2">
                  <a:lumMod val="75000"/>
                </a:schemeClr>
              </a:solidFill>
              <a:latin typeface="Arabic Typesetting" panose="03020402040406030203" pitchFamily="66" charset="-78"/>
              <a:cs typeface="Arabic Typesetting" panose="03020402040406030203" pitchFamily="66" charset="-78"/>
            </a:endParaRPr>
          </a:p>
          <a:p>
            <a:pPr algn="ctr"/>
            <a:endPar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endParaRPr>
          </a:p>
          <a:p>
            <a:pPr algn="ctr"/>
            <a:r>
              <a:rPr lang="lv-LV" sz="3200" b="1" i="1" dirty="0" smtClean="0">
                <a:solidFill>
                  <a:schemeClr val="accent2">
                    <a:lumMod val="75000"/>
                  </a:schemeClr>
                </a:solidFill>
                <a:latin typeface="Arabic Typesetting" panose="03020402040406030203" pitchFamily="66" charset="-78"/>
                <a:cs typeface="Arabic Typesetting" panose="03020402040406030203" pitchFamily="66" charset="-78"/>
              </a:rPr>
              <a:t>Avots</a:t>
            </a:r>
            <a:r>
              <a:rPr lang="lv-LV" sz="3200" b="1" i="1" dirty="0">
                <a:solidFill>
                  <a:schemeClr val="accent2">
                    <a:lumMod val="75000"/>
                  </a:schemeClr>
                </a:solidFill>
                <a:latin typeface="Arabic Typesetting" panose="03020402040406030203" pitchFamily="66" charset="-78"/>
                <a:cs typeface="Arabic Typesetting" panose="03020402040406030203" pitchFamily="66" charset="-78"/>
              </a:rPr>
              <a:t>: </a:t>
            </a:r>
            <a:r>
              <a:rPr lang="lv-LV" sz="3200" b="1" i="1" dirty="0" smtClean="0">
                <a:solidFill>
                  <a:schemeClr val="accent2">
                    <a:lumMod val="75000"/>
                  </a:schemeClr>
                </a:solidFill>
                <a:latin typeface="Arabic Typesetting" panose="03020402040406030203" pitchFamily="66" charset="-78"/>
                <a:cs typeface="Arabic Typesetting" panose="03020402040406030203" pitchFamily="66" charset="-78"/>
              </a:rPr>
              <a:t> Zilgalvis</a:t>
            </a:r>
            <a:r>
              <a:rPr lang="lv-LV" sz="3200" b="1" i="1" dirty="0">
                <a:solidFill>
                  <a:schemeClr val="accent2">
                    <a:lumMod val="75000"/>
                  </a:schemeClr>
                </a:solidFill>
                <a:latin typeface="Arabic Typesetting" panose="03020402040406030203" pitchFamily="66" charset="-78"/>
                <a:cs typeface="Arabic Typesetting" panose="03020402040406030203" pitchFamily="66" charset="-78"/>
              </a:rPr>
              <a:t>, I. Daugavas muižas 18.gs.- 20.gs.sākums.- Rīga, 1998.- 20.lpp</a:t>
            </a:r>
            <a:r>
              <a:rPr lang="lv-LV" sz="3200" b="1" i="1" dirty="0" smtClean="0">
                <a:solidFill>
                  <a:schemeClr val="accent2">
                    <a:lumMod val="75000"/>
                  </a:schemeClr>
                </a:solidFill>
                <a:latin typeface="Arabic Typesetting" panose="03020402040406030203" pitchFamily="66" charset="-78"/>
                <a:cs typeface="Arabic Typesetting" panose="03020402040406030203" pitchFamily="66" charset="-78"/>
              </a:rPr>
              <a:t>.</a:t>
            </a:r>
            <a:endParaRPr lang="lv-LV" sz="3200" b="1" i="1" dirty="0">
              <a:solidFill>
                <a:schemeClr val="accent2">
                  <a:lumMod val="75000"/>
                </a:schemeClr>
              </a:solidFill>
              <a:latin typeface="Arabic Typesetting" panose="03020402040406030203" pitchFamily="66" charset="-78"/>
              <a:cs typeface="Arabic Typesetting" panose="03020402040406030203" pitchFamily="66" charset="-78"/>
            </a:endParaRPr>
          </a:p>
        </p:txBody>
      </p:sp>
      <p:pic>
        <p:nvPicPr>
          <p:cNvPr id="2" name="Picture 4">
            <a:hlinkClick r:id="rId2"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085184"/>
            <a:ext cx="9143999" cy="2199054"/>
          </a:xfrm>
          <a:prstGeom prst="rect">
            <a:avLst/>
          </a:prstGeom>
          <a:noFill/>
          <a:ln>
            <a:noFill/>
          </a:ln>
          <a:effectLst>
            <a:outerShdw dist="35921" dir="2700000" algn="ctr" rotWithShape="0">
              <a:schemeClr val="bg2"/>
            </a:outerShdw>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98773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Attēls 1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a:ln>
            <a:gradFill>
              <a:gsLst>
                <a:gs pos="0">
                  <a:schemeClr val="accent1">
                    <a:tint val="66000"/>
                    <a:satMod val="160000"/>
                  </a:schemeClr>
                </a:gs>
                <a:gs pos="9000">
                  <a:schemeClr val="accent6">
                    <a:lumMod val="75000"/>
                    <a:alpha val="15000"/>
                  </a:schemeClr>
                </a:gs>
                <a:gs pos="100000">
                  <a:schemeClr val="accent1">
                    <a:tint val="23500"/>
                    <a:satMod val="160000"/>
                  </a:schemeClr>
                </a:gs>
              </a:gsLst>
              <a:lin ang="5400000" scaled="0"/>
            </a:gradFill>
          </a:ln>
          <a:effectLst>
            <a:softEdge rad="635000"/>
          </a:effectLst>
        </p:spPr>
      </p:pic>
      <p:sp>
        <p:nvSpPr>
          <p:cNvPr id="18" name="Taisnstūris ar noapaļotiem stūriem 2">
            <a:hlinkClick r:id="rId2" action="ppaction://hlinksldjump"/>
          </p:cNvPr>
          <p:cNvSpPr/>
          <p:nvPr/>
        </p:nvSpPr>
        <p:spPr>
          <a:xfrm>
            <a:off x="4067944" y="555780"/>
            <a:ext cx="4721731" cy="2520000"/>
          </a:xfrm>
          <a:custGeom>
            <a:avLst/>
            <a:gdLst>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560488 w 5472608"/>
              <a:gd name="connsiteY5" fmla="*/ 6192688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596311 w 5472608"/>
              <a:gd name="connsiteY7" fmla="*/ 4909193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079529 w 5472608"/>
              <a:gd name="connsiteY5" fmla="*/ 3848392 h 6192688"/>
              <a:gd name="connsiteX6" fmla="*/ 4408088 w 5472608"/>
              <a:gd name="connsiteY6" fmla="*/ 5474231 h 6192688"/>
              <a:gd name="connsiteX7" fmla="*/ 912120 w 5472608"/>
              <a:gd name="connsiteY7" fmla="*/ 6192688 h 6192688"/>
              <a:gd name="connsiteX8" fmla="*/ 596311 w 5472608"/>
              <a:gd name="connsiteY8" fmla="*/ 4909193 h 6192688"/>
              <a:gd name="connsiteX9" fmla="*/ 0 w 5472608"/>
              <a:gd name="connsiteY9" fmla="*/ 912120 h 6192688"/>
              <a:gd name="connsiteX0" fmla="*/ 0 w 5472608"/>
              <a:gd name="connsiteY0" fmla="*/ 912120 h 5478117"/>
              <a:gd name="connsiteX1" fmla="*/ 912120 w 5472608"/>
              <a:gd name="connsiteY1" fmla="*/ 0 h 5478117"/>
              <a:gd name="connsiteX2" fmla="*/ 4560488 w 5472608"/>
              <a:gd name="connsiteY2" fmla="*/ 0 h 5478117"/>
              <a:gd name="connsiteX3" fmla="*/ 5472608 w 5472608"/>
              <a:gd name="connsiteY3" fmla="*/ 912120 h 5478117"/>
              <a:gd name="connsiteX4" fmla="*/ 5026294 w 5472608"/>
              <a:gd name="connsiteY4" fmla="*/ 4779825 h 5478117"/>
              <a:gd name="connsiteX5" fmla="*/ 4079529 w 5472608"/>
              <a:gd name="connsiteY5" fmla="*/ 3848392 h 5478117"/>
              <a:gd name="connsiteX6" fmla="*/ 4408088 w 5472608"/>
              <a:gd name="connsiteY6" fmla="*/ 5474231 h 5478117"/>
              <a:gd name="connsiteX7" fmla="*/ 1862993 w 5472608"/>
              <a:gd name="connsiteY7" fmla="*/ 4335818 h 5478117"/>
              <a:gd name="connsiteX8" fmla="*/ 596311 w 5472608"/>
              <a:gd name="connsiteY8" fmla="*/ 4909193 h 5478117"/>
              <a:gd name="connsiteX9" fmla="*/ 0 w 5472608"/>
              <a:gd name="connsiteY9" fmla="*/ 912120 h 5478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2608" h="5478117">
                <a:moveTo>
                  <a:pt x="0" y="912120"/>
                </a:moveTo>
                <a:cubicBezTo>
                  <a:pt x="0" y="408370"/>
                  <a:pt x="408370" y="0"/>
                  <a:pt x="912120" y="0"/>
                </a:cubicBezTo>
                <a:lnTo>
                  <a:pt x="4560488" y="0"/>
                </a:lnTo>
                <a:cubicBezTo>
                  <a:pt x="5064238" y="0"/>
                  <a:pt x="5472608" y="408370"/>
                  <a:pt x="5472608" y="912120"/>
                </a:cubicBezTo>
                <a:lnTo>
                  <a:pt x="5026294" y="4779825"/>
                </a:lnTo>
                <a:cubicBezTo>
                  <a:pt x="4858580" y="5542576"/>
                  <a:pt x="4182563" y="3732658"/>
                  <a:pt x="4079529" y="3848392"/>
                </a:cubicBezTo>
                <a:cubicBezTo>
                  <a:pt x="3976495" y="3964126"/>
                  <a:pt x="4777511" y="5392993"/>
                  <a:pt x="4408088" y="5474231"/>
                </a:cubicBezTo>
                <a:cubicBezTo>
                  <a:pt x="4038665" y="5555469"/>
                  <a:pt x="3079116" y="4335818"/>
                  <a:pt x="1862993" y="4335818"/>
                </a:cubicBezTo>
                <a:cubicBezTo>
                  <a:pt x="1359243" y="4335818"/>
                  <a:pt x="596311" y="5412943"/>
                  <a:pt x="596311" y="4909193"/>
                </a:cubicBezTo>
                <a:cubicBezTo>
                  <a:pt x="596311" y="3453044"/>
                  <a:pt x="0" y="2368269"/>
                  <a:pt x="0" y="912120"/>
                </a:cubicBezTo>
                <a:close/>
              </a:path>
            </a:pathLst>
          </a:custGeom>
          <a:gradFill flip="none" rotWithShape="1">
            <a:gsLst>
              <a:gs pos="0">
                <a:schemeClr val="accent2">
                  <a:lumMod val="75000"/>
                </a:schemeClr>
              </a:gs>
              <a:gs pos="13000">
                <a:srgbClr val="F8B049"/>
              </a:gs>
              <a:gs pos="32000">
                <a:srgbClr val="F8B049"/>
              </a:gs>
              <a:gs pos="63000">
                <a:srgbClr val="FEE7F2"/>
              </a:gs>
              <a:gs pos="67000">
                <a:srgbClr val="F952A0"/>
              </a:gs>
              <a:gs pos="69000">
                <a:srgbClr val="C50849"/>
              </a:gs>
              <a:gs pos="82001">
                <a:srgbClr val="B43E85"/>
              </a:gs>
              <a:gs pos="100000">
                <a:srgbClr val="F8B049"/>
              </a:gs>
            </a:gsLst>
            <a:lin ang="5400000" scaled="0"/>
            <a:tileRect r="-100000" b="-100000"/>
          </a:gradFill>
          <a:ln w="82550" cap="rnd" cmpd="thinThick">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lv-LV" sz="4400" b="1" dirty="0" smtClean="0">
                <a:solidFill>
                  <a:srgbClr val="FF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Atbilde nepareiza</a:t>
            </a:r>
          </a:p>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19" name="Taisnstūris 18">
            <a:hlinkClick r:id="rId2" action="ppaction://hlinksldjump"/>
          </p:cNvPr>
          <p:cNvSpPr/>
          <p:nvPr/>
        </p:nvSpPr>
        <p:spPr>
          <a:xfrm>
            <a:off x="1763688" y="5301208"/>
            <a:ext cx="4099199" cy="1107996"/>
          </a:xfrm>
          <a:prstGeom prst="rect">
            <a:avLst/>
          </a:prstGeom>
        </p:spPr>
        <p:txBody>
          <a:bodyPr wrap="none">
            <a:spAutoFit/>
          </a:bodyPr>
          <a:lstStyle/>
          <a:p>
            <a:r>
              <a:rPr lang="lv-LV" sz="6600" b="1" dirty="0" smtClean="0">
                <a:solidFill>
                  <a:schemeClr val="bg1">
                    <a:lumMod val="95000"/>
                  </a:schemeClr>
                </a:solidFill>
                <a:latin typeface="Gabriola" panose="04040605051002020D02" pitchFamily="82" charset="0"/>
                <a:cs typeface="Andalus" panose="02020603050405020304" pitchFamily="18" charset="-78"/>
              </a:rPr>
              <a:t>Atbildēt </a:t>
            </a:r>
            <a:r>
              <a:rPr lang="lv-LV" sz="6600" b="1" dirty="0">
                <a:solidFill>
                  <a:schemeClr val="bg1">
                    <a:lumMod val="95000"/>
                  </a:schemeClr>
                </a:solidFill>
                <a:latin typeface="Gabriola" panose="04040605051002020D02" pitchFamily="82" charset="0"/>
                <a:cs typeface="Andalus" panose="02020603050405020304" pitchFamily="18" charset="-78"/>
              </a:rPr>
              <a:t>vēlreiz</a:t>
            </a:r>
          </a:p>
        </p:txBody>
      </p:sp>
    </p:spTree>
    <p:extLst>
      <p:ext uri="{BB962C8B-B14F-4D97-AF65-F5344CB8AC3E}">
        <p14:creationId xmlns:p14="http://schemas.microsoft.com/office/powerpoint/2010/main" val="14417638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ttēls 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980553"/>
          </a:xfrm>
          <a:prstGeom prst="rect">
            <a:avLst/>
          </a:prstGeom>
          <a:ln>
            <a:gradFill>
              <a:gsLst>
                <a:gs pos="0">
                  <a:schemeClr val="accent1">
                    <a:tint val="66000"/>
                    <a:satMod val="160000"/>
                  </a:schemeClr>
                </a:gs>
                <a:gs pos="9000">
                  <a:schemeClr val="accent6">
                    <a:lumMod val="75000"/>
                    <a:alpha val="15000"/>
                  </a:schemeClr>
                </a:gs>
                <a:gs pos="100000">
                  <a:schemeClr val="accent1">
                    <a:tint val="23500"/>
                    <a:satMod val="160000"/>
                  </a:schemeClr>
                </a:gs>
              </a:gsLst>
              <a:lin ang="5400000" scaled="0"/>
            </a:gradFill>
          </a:ln>
          <a:effectLst>
            <a:softEdge rad="635000"/>
          </a:effectLst>
        </p:spPr>
      </p:pic>
      <p:sp>
        <p:nvSpPr>
          <p:cNvPr id="2" name="Taisnstūris ar noapaļotiem stūriem 2">
            <a:hlinkClick r:id="rId2" action="ppaction://hlinksldjump"/>
          </p:cNvPr>
          <p:cNvSpPr/>
          <p:nvPr/>
        </p:nvSpPr>
        <p:spPr>
          <a:xfrm>
            <a:off x="4067944" y="620688"/>
            <a:ext cx="4723200" cy="2520280"/>
          </a:xfrm>
          <a:custGeom>
            <a:avLst/>
            <a:gdLst>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560488 w 5472608"/>
              <a:gd name="connsiteY5" fmla="*/ 6192688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596311 w 5472608"/>
              <a:gd name="connsiteY7" fmla="*/ 4909193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079529 w 5472608"/>
              <a:gd name="connsiteY5" fmla="*/ 3848392 h 6192688"/>
              <a:gd name="connsiteX6" fmla="*/ 4408088 w 5472608"/>
              <a:gd name="connsiteY6" fmla="*/ 5474231 h 6192688"/>
              <a:gd name="connsiteX7" fmla="*/ 912120 w 5472608"/>
              <a:gd name="connsiteY7" fmla="*/ 6192688 h 6192688"/>
              <a:gd name="connsiteX8" fmla="*/ 596311 w 5472608"/>
              <a:gd name="connsiteY8" fmla="*/ 4909193 h 6192688"/>
              <a:gd name="connsiteX9" fmla="*/ 0 w 5472608"/>
              <a:gd name="connsiteY9" fmla="*/ 912120 h 6192688"/>
              <a:gd name="connsiteX0" fmla="*/ 0 w 5472608"/>
              <a:gd name="connsiteY0" fmla="*/ 912120 h 5478117"/>
              <a:gd name="connsiteX1" fmla="*/ 912120 w 5472608"/>
              <a:gd name="connsiteY1" fmla="*/ 0 h 5478117"/>
              <a:gd name="connsiteX2" fmla="*/ 4560488 w 5472608"/>
              <a:gd name="connsiteY2" fmla="*/ 0 h 5478117"/>
              <a:gd name="connsiteX3" fmla="*/ 5472608 w 5472608"/>
              <a:gd name="connsiteY3" fmla="*/ 912120 h 5478117"/>
              <a:gd name="connsiteX4" fmla="*/ 5026294 w 5472608"/>
              <a:gd name="connsiteY4" fmla="*/ 4779825 h 5478117"/>
              <a:gd name="connsiteX5" fmla="*/ 4079529 w 5472608"/>
              <a:gd name="connsiteY5" fmla="*/ 3848392 h 5478117"/>
              <a:gd name="connsiteX6" fmla="*/ 4408088 w 5472608"/>
              <a:gd name="connsiteY6" fmla="*/ 5474231 h 5478117"/>
              <a:gd name="connsiteX7" fmla="*/ 1862993 w 5472608"/>
              <a:gd name="connsiteY7" fmla="*/ 4335818 h 5478117"/>
              <a:gd name="connsiteX8" fmla="*/ 596311 w 5472608"/>
              <a:gd name="connsiteY8" fmla="*/ 4909193 h 5478117"/>
              <a:gd name="connsiteX9" fmla="*/ 0 w 5472608"/>
              <a:gd name="connsiteY9" fmla="*/ 912120 h 5478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2608" h="5478117">
                <a:moveTo>
                  <a:pt x="0" y="912120"/>
                </a:moveTo>
                <a:cubicBezTo>
                  <a:pt x="0" y="408370"/>
                  <a:pt x="408370" y="0"/>
                  <a:pt x="912120" y="0"/>
                </a:cubicBezTo>
                <a:lnTo>
                  <a:pt x="4560488" y="0"/>
                </a:lnTo>
                <a:cubicBezTo>
                  <a:pt x="5064238" y="0"/>
                  <a:pt x="5472608" y="408370"/>
                  <a:pt x="5472608" y="912120"/>
                </a:cubicBezTo>
                <a:lnTo>
                  <a:pt x="5026294" y="4779825"/>
                </a:lnTo>
                <a:cubicBezTo>
                  <a:pt x="4858580" y="5542576"/>
                  <a:pt x="4182563" y="3732658"/>
                  <a:pt x="4079529" y="3848392"/>
                </a:cubicBezTo>
                <a:cubicBezTo>
                  <a:pt x="3976495" y="3964126"/>
                  <a:pt x="4777511" y="5392993"/>
                  <a:pt x="4408088" y="5474231"/>
                </a:cubicBezTo>
                <a:cubicBezTo>
                  <a:pt x="4038665" y="5555469"/>
                  <a:pt x="3079116" y="4335818"/>
                  <a:pt x="1862993" y="4335818"/>
                </a:cubicBezTo>
                <a:cubicBezTo>
                  <a:pt x="1359243" y="4335818"/>
                  <a:pt x="596311" y="5412943"/>
                  <a:pt x="596311" y="4909193"/>
                </a:cubicBezTo>
                <a:cubicBezTo>
                  <a:pt x="596311" y="3453044"/>
                  <a:pt x="0" y="2368269"/>
                  <a:pt x="0" y="912120"/>
                </a:cubicBezTo>
                <a:close/>
              </a:path>
            </a:pathLst>
          </a:custGeom>
          <a:gradFill flip="none" rotWithShape="1">
            <a:gsLst>
              <a:gs pos="0">
                <a:schemeClr val="accent2">
                  <a:lumMod val="75000"/>
                </a:schemeClr>
              </a:gs>
              <a:gs pos="13000">
                <a:srgbClr val="F8B049"/>
              </a:gs>
              <a:gs pos="32000">
                <a:srgbClr val="F8B049"/>
              </a:gs>
              <a:gs pos="63000">
                <a:srgbClr val="FEE7F2"/>
              </a:gs>
              <a:gs pos="67000">
                <a:srgbClr val="F952A0"/>
              </a:gs>
              <a:gs pos="69000">
                <a:srgbClr val="C50849"/>
              </a:gs>
              <a:gs pos="82001">
                <a:srgbClr val="B43E85"/>
              </a:gs>
              <a:gs pos="100000">
                <a:srgbClr val="F8B049"/>
              </a:gs>
            </a:gsLst>
            <a:lin ang="5400000" scaled="0"/>
            <a:tileRect r="-100000" b="-100000"/>
          </a:gradFill>
          <a:ln w="82550" cap="rnd" cmpd="thinThick">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lv-LV" sz="4400" b="1" dirty="0" smtClean="0">
                <a:solidFill>
                  <a:srgbClr val="00B05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Atbilde pareiza</a:t>
            </a:r>
          </a:p>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5" name="Taisnstūris 4">
            <a:hlinkClick r:id="rId2" action="ppaction://hlinksldjump"/>
          </p:cNvPr>
          <p:cNvSpPr/>
          <p:nvPr/>
        </p:nvSpPr>
        <p:spPr>
          <a:xfrm>
            <a:off x="1621894" y="5373216"/>
            <a:ext cx="5468164" cy="1107996"/>
          </a:xfrm>
          <a:prstGeom prst="rect">
            <a:avLst/>
          </a:prstGeom>
        </p:spPr>
        <p:txBody>
          <a:bodyPr wrap="none">
            <a:spAutoFit/>
          </a:bodyPr>
          <a:lstStyle/>
          <a:p>
            <a:r>
              <a:rPr lang="lv-LV" sz="6600" b="1" dirty="0">
                <a:solidFill>
                  <a:schemeClr val="bg1">
                    <a:lumMod val="95000"/>
                  </a:schemeClr>
                </a:solidFill>
                <a:latin typeface="Gabriola" panose="04040605051002020D02" pitchFamily="82" charset="0"/>
              </a:rPr>
              <a:t>Izlasiet skaidrojumu</a:t>
            </a:r>
          </a:p>
        </p:txBody>
      </p:sp>
    </p:spTree>
    <p:extLst>
      <p:ext uri="{BB962C8B-B14F-4D97-AF65-F5344CB8AC3E}">
        <p14:creationId xmlns:p14="http://schemas.microsoft.com/office/powerpoint/2010/main" val="33708251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isnstūris ar noapaļotiem stūriem 2">
            <a:hlinkClick r:id="rId2" action="ppaction://hlinksldjump"/>
          </p:cNvPr>
          <p:cNvSpPr/>
          <p:nvPr/>
        </p:nvSpPr>
        <p:spPr>
          <a:xfrm>
            <a:off x="0" y="0"/>
            <a:ext cx="9143999" cy="6065912"/>
          </a:xfrm>
          <a:prstGeom prst="round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lv-LV" sz="3600" b="1" dirty="0">
                <a:solidFill>
                  <a:schemeClr val="accent2">
                    <a:lumMod val="75000"/>
                  </a:schemeClr>
                </a:solidFill>
                <a:latin typeface="Brush Script MT" panose="03060802040406070304" pitchFamily="66" charset="0"/>
                <a:ea typeface="Calibri"/>
                <a:cs typeface="FrankRuehl" panose="020E0503060101010101" pitchFamily="34" charset="-79"/>
              </a:rPr>
              <a:t>Skaidrojums</a:t>
            </a:r>
          </a:p>
          <a:p>
            <a:pPr algn="ctr"/>
            <a:r>
              <a:rPr lang="lv-LV" sz="2800" b="1" dirty="0">
                <a:solidFill>
                  <a:schemeClr val="accent2">
                    <a:lumMod val="75000"/>
                  </a:schemeClr>
                </a:solidFill>
                <a:latin typeface="Arabic Typesetting" panose="03020402040406030203" pitchFamily="66" charset="-78"/>
                <a:cs typeface="Arabic Typesetting" panose="03020402040406030203" pitchFamily="66" charset="-78"/>
              </a:rPr>
              <a:t>Katoļu baznīca tika uzcelta 1767. gadā, konsekrēta 1777. gadā.</a:t>
            </a:r>
          </a:p>
          <a:p>
            <a:pPr algn="ctr"/>
            <a:r>
              <a:rPr lang="lv-LV" sz="2800" b="1" dirty="0">
                <a:solidFill>
                  <a:schemeClr val="accent2">
                    <a:lumMod val="75000"/>
                  </a:schemeClr>
                </a:solidFill>
                <a:latin typeface="Arabic Typesetting" panose="03020402040406030203" pitchFamily="66" charset="-78"/>
                <a:cs typeface="Arabic Typesetting" panose="03020402040406030203" pitchFamily="66" charset="-78"/>
              </a:rPr>
              <a:t>Lai izveidotu Krāslavu par nozīmīgu saimniecisku, kultūras un garīgās dzīves centru, jau 18. gs. grāfi Plāteri uz Krāslavu ieveda dažādu tautību amatniekus un veicināja tirdzniecību. Šai procesā aktīvi iesaistījās arī ebreji. Ebreju kopienai Krāslavā 1764. gadā tika uzcelta mūra sinagoga. </a:t>
            </a:r>
          </a:p>
          <a:p>
            <a:pPr algn="ctr"/>
            <a:r>
              <a:rPr lang="lv-LV" sz="2800" b="1" dirty="0">
                <a:solidFill>
                  <a:schemeClr val="accent2">
                    <a:lumMod val="75000"/>
                  </a:schemeClr>
                </a:solidFill>
                <a:latin typeface="Arabic Typesetting" panose="03020402040406030203" pitchFamily="66" charset="-78"/>
                <a:cs typeface="Arabic Typesetting" panose="03020402040406030203" pitchFamily="66" charset="-78"/>
              </a:rPr>
              <a:t>Pirmais pareizticīgo dievnams Krāslavā tika iesvētīts 1840. gadā, konsekrēts svētā Jura godam (atradās tirgus laukuma centrā). </a:t>
            </a:r>
          </a:p>
          <a:p>
            <a:pPr algn="ctr"/>
            <a:r>
              <a:rPr lang="lv-LV" sz="2800" b="1" dirty="0">
                <a:solidFill>
                  <a:schemeClr val="accent2">
                    <a:lumMod val="75000"/>
                  </a:schemeClr>
                </a:solidFill>
                <a:latin typeface="Arabic Typesetting" panose="03020402040406030203" pitchFamily="66" charset="-78"/>
                <a:cs typeface="Arabic Typesetting" panose="03020402040406030203" pitchFamily="66" charset="-78"/>
              </a:rPr>
              <a:t>Vecticībnieku kopiena Krāslavā tiks dibināta 1850. gadā. </a:t>
            </a:r>
          </a:p>
          <a:p>
            <a:pPr algn="ctr"/>
            <a:r>
              <a:rPr lang="lv-LV" sz="2800" b="1" dirty="0">
                <a:solidFill>
                  <a:schemeClr val="accent2">
                    <a:lumMod val="75000"/>
                  </a:schemeClr>
                </a:solidFill>
                <a:latin typeface="Arabic Typesetting" panose="03020402040406030203" pitchFamily="66" charset="-78"/>
                <a:cs typeface="Arabic Typesetting" panose="03020402040406030203" pitchFamily="66" charset="-78"/>
              </a:rPr>
              <a:t>Grāfs Konstantīns Ludviks  Broel Plāters miris 1778. gadā, apbedīts </a:t>
            </a:r>
            <a:r>
              <a:rPr lang="lv-LV" sz="2800" b="1" dirty="0" smtClean="0">
                <a:solidFill>
                  <a:schemeClr val="accent2">
                    <a:lumMod val="75000"/>
                  </a:schemeClr>
                </a:solidFill>
                <a:latin typeface="Arabic Typesetting" panose="03020402040406030203" pitchFamily="66" charset="-78"/>
                <a:cs typeface="Arabic Typesetting" panose="03020402040406030203" pitchFamily="66" charset="-78"/>
              </a:rPr>
              <a:t>Krāslavā.</a:t>
            </a:r>
          </a:p>
          <a:p>
            <a:pPr algn="ctr"/>
            <a:endParaRPr lang="lv-LV" sz="1400" b="1" dirty="0" smtClean="0">
              <a:solidFill>
                <a:schemeClr val="accent2">
                  <a:lumMod val="75000"/>
                </a:schemeClr>
              </a:solidFill>
              <a:latin typeface="Arabic Typesetting" panose="03020402040406030203" pitchFamily="66" charset="-78"/>
              <a:cs typeface="Arabic Typesetting" panose="03020402040406030203" pitchFamily="66" charset="-78"/>
            </a:endParaRPr>
          </a:p>
          <a:p>
            <a:pPr algn="ctr"/>
            <a:r>
              <a:rPr lang="lv-LV" sz="2800" b="1" i="1" dirty="0">
                <a:solidFill>
                  <a:schemeClr val="accent2">
                    <a:lumMod val="75000"/>
                  </a:schemeClr>
                </a:solidFill>
                <a:latin typeface="Arabic Typesetting" panose="03020402040406030203" pitchFamily="66" charset="-78"/>
                <a:cs typeface="Arabic Typesetting" panose="03020402040406030203" pitchFamily="66" charset="-78"/>
              </a:rPr>
              <a:t>Avots: </a:t>
            </a:r>
            <a:r>
              <a:rPr lang="lv-LV" sz="2800" b="1" i="1" dirty="0" smtClean="0">
                <a:solidFill>
                  <a:schemeClr val="accent2">
                    <a:lumMod val="75000"/>
                  </a:schemeClr>
                </a:solidFill>
                <a:latin typeface="Arabic Typesetting" panose="03020402040406030203" pitchFamily="66" charset="-78"/>
                <a:cs typeface="Arabic Typesetting" panose="03020402040406030203" pitchFamily="66" charset="-78"/>
              </a:rPr>
              <a:t> Kaminska</a:t>
            </a:r>
            <a:r>
              <a:rPr lang="lv-LV" sz="2800" b="1" i="1" dirty="0">
                <a:solidFill>
                  <a:schemeClr val="accent2">
                    <a:lumMod val="75000"/>
                  </a:schemeClr>
                </a:solidFill>
                <a:latin typeface="Arabic Typesetting" panose="03020402040406030203" pitchFamily="66" charset="-78"/>
                <a:cs typeface="Arabic Typesetting" panose="03020402040406030203" pitchFamily="66" charset="-78"/>
              </a:rPr>
              <a:t>, R., Bistere, A. Sakrālās arhitektūras un mākslas mantojums vēsturiskajā Krāslavas rajonā – Rīga, Neputns, 2015.- 7.- 14., </a:t>
            </a:r>
            <a:r>
              <a:rPr lang="lv-LV" sz="2800" b="1" i="1" dirty="0" smtClean="0">
                <a:solidFill>
                  <a:schemeClr val="accent2">
                    <a:lumMod val="75000"/>
                  </a:schemeClr>
                </a:solidFill>
                <a:latin typeface="Arabic Typesetting" panose="03020402040406030203" pitchFamily="66" charset="-78"/>
                <a:cs typeface="Arabic Typesetting" panose="03020402040406030203" pitchFamily="66" charset="-78"/>
              </a:rPr>
              <a:t>38.lpp</a:t>
            </a:r>
            <a:r>
              <a:rPr lang="lv-LV" sz="2800" b="1" i="1" dirty="0">
                <a:solidFill>
                  <a:schemeClr val="accent2">
                    <a:lumMod val="75000"/>
                  </a:schemeClr>
                </a:solidFill>
                <a:latin typeface="Arabic Typesetting" panose="03020402040406030203" pitchFamily="66" charset="-78"/>
                <a:cs typeface="Arabic Typesetting" panose="03020402040406030203" pitchFamily="66" charset="-78"/>
              </a:rPr>
              <a:t>.</a:t>
            </a:r>
            <a:r>
              <a:rPr lang="lv-LV" dirty="0" smtClean="0">
                <a:solidFill>
                  <a:srgbClr val="FF0000"/>
                </a:solidFill>
              </a:rPr>
              <a:t> </a:t>
            </a:r>
          </a:p>
          <a:p>
            <a:pPr algn="ctr"/>
            <a:endParaRPr lang="lv-LV" sz="1600" dirty="0" smtClean="0">
              <a:solidFill>
                <a:srgbClr val="FF0000"/>
              </a:solidFill>
            </a:endParaRPr>
          </a:p>
          <a:p>
            <a:pPr algn="ctr"/>
            <a:endParaRPr lang="lv-LV" sz="1600" dirty="0">
              <a:solidFill>
                <a:srgbClr val="FF0000"/>
              </a:solidFill>
            </a:endParaRPr>
          </a:p>
        </p:txBody>
      </p:sp>
      <p:pic>
        <p:nvPicPr>
          <p:cNvPr id="2" name="Picture 4">
            <a:hlinkClick r:id="rId2"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085184"/>
            <a:ext cx="9143999" cy="2199054"/>
          </a:xfrm>
          <a:prstGeom prst="rect">
            <a:avLst/>
          </a:prstGeom>
          <a:noFill/>
          <a:ln>
            <a:noFill/>
          </a:ln>
          <a:effectLst>
            <a:outerShdw dist="35921" dir="2700000" algn="ctr" rotWithShape="0">
              <a:schemeClr val="bg2"/>
            </a:outerShdw>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98773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Lietotajs\Desktop\71_damasco_43.jpg"/>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PaintBrush/>
                    </a14:imgEffect>
                    <a14:imgEffect>
                      <a14:sharpenSoften amount="-18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315416"/>
            <a:ext cx="9251504" cy="7290048"/>
          </a:xfrm>
          <a:prstGeom prst="rect">
            <a:avLst/>
          </a:prstGeom>
          <a:noFill/>
          <a:ln w="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lgDashDotDot"/>
          </a:ln>
          <a:effectLst>
            <a:glow rad="127000">
              <a:schemeClr val="bg1"/>
            </a:glow>
            <a:reflection blurRad="6350" stA="50000" endA="300" endPos="55000" dir="5400000" sy="-100000" algn="bl" rotWithShape="0"/>
          </a:effectLst>
          <a:scene3d>
            <a:camera prst="isometricRightUp"/>
            <a:lightRig rig="sunrise" dir="t">
              <a:rot lat="0" lon="0" rev="0"/>
            </a:lightRig>
          </a:scene3d>
          <a:sp3d extrusionH="107950" contourW="12700">
            <a:extrusionClr>
              <a:schemeClr val="accent3">
                <a:lumMod val="75000"/>
              </a:schemeClr>
            </a:extrusionClr>
            <a:contourClr>
              <a:schemeClr val="bg2">
                <a:lumMod val="25000"/>
              </a:schemeClr>
            </a:contourClr>
          </a:sp3d>
          <a:extLst>
            <a:ext uri="{909E8E84-426E-40DD-AFC4-6F175D3DCCD1}">
              <a14:hiddenFill xmlns:a14="http://schemas.microsoft.com/office/drawing/2010/main">
                <a:solidFill>
                  <a:srgbClr val="FFFFFF"/>
                </a:solidFill>
              </a14:hiddenFill>
            </a:ext>
          </a:extLst>
        </p:spPr>
      </p:pic>
      <p:pic>
        <p:nvPicPr>
          <p:cNvPr id="2" name="Picture 2" descr="C:\Users\Lietotajs\Desktop\kraslavo-nad-dvinoy - Copy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104" y="-6723"/>
            <a:ext cx="3203848" cy="6864723"/>
          </a:xfrm>
          <a:prstGeom prst="rect">
            <a:avLst/>
          </a:prstGeom>
          <a:noFill/>
          <a:effectLst>
            <a:outerShdw blurRad="50800" dist="50800" dir="5400000" algn="ctr" rotWithShape="0">
              <a:schemeClr val="bg1"/>
            </a:outerShdw>
            <a:softEdge rad="635000"/>
          </a:effectLst>
          <a:extLst>
            <a:ext uri="{909E8E84-426E-40DD-AFC4-6F175D3DCCD1}">
              <a14:hiddenFill xmlns:a14="http://schemas.microsoft.com/office/drawing/2010/main">
                <a:solidFill>
                  <a:srgbClr val="FFFFFF"/>
                </a:solidFill>
              </a14:hiddenFill>
            </a:ext>
          </a:extLst>
        </p:spPr>
      </p:pic>
      <p:sp>
        <p:nvSpPr>
          <p:cNvPr id="3" name="Taisnstūris ar noapaļotiem stūriem 2"/>
          <p:cNvSpPr/>
          <p:nvPr/>
        </p:nvSpPr>
        <p:spPr>
          <a:xfrm>
            <a:off x="152541" y="391276"/>
            <a:ext cx="5472608" cy="6192688"/>
          </a:xfrm>
          <a:custGeom>
            <a:avLst/>
            <a:gdLst>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560488 w 5472608"/>
              <a:gd name="connsiteY5" fmla="*/ 6192688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2608" h="6192688">
                <a:moveTo>
                  <a:pt x="0" y="912120"/>
                </a:moveTo>
                <a:cubicBezTo>
                  <a:pt x="0" y="408370"/>
                  <a:pt x="408370" y="0"/>
                  <a:pt x="912120" y="0"/>
                </a:cubicBezTo>
                <a:lnTo>
                  <a:pt x="4560488" y="0"/>
                </a:lnTo>
                <a:cubicBezTo>
                  <a:pt x="5064238" y="0"/>
                  <a:pt x="5472608" y="408370"/>
                  <a:pt x="5472608" y="912120"/>
                </a:cubicBezTo>
                <a:lnTo>
                  <a:pt x="5026294" y="4779825"/>
                </a:lnTo>
                <a:cubicBezTo>
                  <a:pt x="5026294" y="5283575"/>
                  <a:pt x="4911838" y="5474231"/>
                  <a:pt x="4408088" y="5474231"/>
                </a:cubicBezTo>
                <a:cubicBezTo>
                  <a:pt x="3191965" y="5474231"/>
                  <a:pt x="2128243" y="6192688"/>
                  <a:pt x="912120" y="6192688"/>
                </a:cubicBezTo>
                <a:cubicBezTo>
                  <a:pt x="408370" y="6192688"/>
                  <a:pt x="0" y="5784318"/>
                  <a:pt x="0" y="5280568"/>
                </a:cubicBezTo>
                <a:lnTo>
                  <a:pt x="0" y="912120"/>
                </a:lnTo>
                <a:close/>
              </a:path>
            </a:pathLst>
          </a:custGeom>
          <a:gradFill flip="none" rotWithShape="1">
            <a:gsLst>
              <a:gs pos="0">
                <a:schemeClr val="accent3"/>
              </a:gs>
              <a:gs pos="100000">
                <a:schemeClr val="accent1">
                  <a:tint val="23500"/>
                  <a:satMod val="160000"/>
                </a:schemeClr>
              </a:gs>
            </a:gsLst>
            <a:path path="circle">
              <a:fillToRect l="100000" t="100000"/>
            </a:path>
            <a:tileRect r="-100000" b="-100000"/>
          </a:gradFill>
          <a:ln w="82550" cap="rnd" cmpd="thinThick">
            <a:gradFill>
              <a:gsLst>
                <a:gs pos="0">
                  <a:srgbClr val="FFF200"/>
                </a:gs>
                <a:gs pos="45000">
                  <a:srgbClr val="FF7A00"/>
                </a:gs>
                <a:gs pos="70000">
                  <a:srgbClr val="FF0300"/>
                </a:gs>
                <a:gs pos="100000">
                  <a:srgbClr val="4D0808"/>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a:p>
            <a:pPr algn="ctr"/>
            <a:endParaRPr lang="lv-LV" sz="3200" b="1" dirty="0">
              <a:solidFill>
                <a:schemeClr val="accent2">
                  <a:lumMod val="75000"/>
                </a:schemeClr>
              </a:solidFill>
              <a:latin typeface="Arabic Typesetting" panose="03020402040406030203" pitchFamily="66" charset="-78"/>
              <a:cs typeface="Arabic Typesetting" panose="03020402040406030203" pitchFamily="66" charset="-78"/>
            </a:endParaRPr>
          </a:p>
          <a:p>
            <a:endParaRPr lang="lv-LV" sz="4000" b="1" dirty="0" smtClean="0">
              <a:solidFill>
                <a:schemeClr val="accent2">
                  <a:lumMod val="75000"/>
                </a:schemeClr>
              </a:solidFill>
              <a:latin typeface="Chiller" panose="04020404031007020602" pitchFamily="82" charset="0"/>
              <a:cs typeface="Arabic Typesetting" panose="03020402040406030203" pitchFamily="66" charset="-78"/>
            </a:endParaRPr>
          </a:p>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6" name="TextBox 5">
            <a:hlinkClick r:id="rId5" action="ppaction://hlinksldjump"/>
          </p:cNvPr>
          <p:cNvSpPr txBox="1"/>
          <p:nvPr/>
        </p:nvSpPr>
        <p:spPr>
          <a:xfrm>
            <a:off x="179512" y="4725144"/>
            <a:ext cx="5256000" cy="523220"/>
          </a:xfrm>
          <a:prstGeom prst="rect">
            <a:avLst/>
          </a:prstGeom>
          <a:noFill/>
        </p:spPr>
        <p:txBody>
          <a:bodyPr wrap="square" rtlCol="0">
            <a:spAutoFit/>
          </a:bodyPr>
          <a:lstStyle/>
          <a:p>
            <a:r>
              <a:rPr lang="lv-LV" sz="2800" b="1" dirty="0" smtClean="0">
                <a:solidFill>
                  <a:schemeClr val="accent2">
                    <a:lumMod val="75000"/>
                  </a:schemeClr>
                </a:solidFill>
                <a:latin typeface="Arabic Typesetting" panose="03020402040406030203" pitchFamily="66" charset="-78"/>
                <a:cs typeface="Arabic Typesetting" panose="03020402040406030203" pitchFamily="66" charset="-78"/>
              </a:rPr>
              <a:t> (1</a:t>
            </a:r>
            <a:r>
              <a:rPr lang="lv-LV" sz="2800" b="1" dirty="0">
                <a:solidFill>
                  <a:schemeClr val="accent2">
                    <a:lumMod val="75000"/>
                  </a:schemeClr>
                </a:solidFill>
                <a:latin typeface="Arabic Typesetting" panose="03020402040406030203" pitchFamily="66" charset="-78"/>
                <a:cs typeface="Arabic Typesetting" panose="03020402040406030203" pitchFamily="66" charset="-78"/>
              </a:rPr>
              <a:t>) </a:t>
            </a:r>
            <a:r>
              <a:rPr lang="lv-LV" sz="2800" b="1" dirty="0" smtClean="0">
                <a:solidFill>
                  <a:schemeClr val="accent2">
                    <a:lumMod val="75000"/>
                  </a:schemeClr>
                </a:solidFill>
                <a:latin typeface="Arabic Typesetting" panose="03020402040406030203" pitchFamily="66" charset="-78"/>
                <a:cs typeface="Arabic Typesetting" panose="03020402040406030203" pitchFamily="66" charset="-78"/>
              </a:rPr>
              <a:t>Naums Orda</a:t>
            </a:r>
            <a:endParaRPr lang="lv-LV" sz="2800" dirty="0"/>
          </a:p>
        </p:txBody>
      </p:sp>
      <p:sp>
        <p:nvSpPr>
          <p:cNvPr id="8" name="TextBox 7">
            <a:hlinkClick r:id="rId6" action="ppaction://hlinksldjump"/>
          </p:cNvPr>
          <p:cNvSpPr txBox="1"/>
          <p:nvPr/>
        </p:nvSpPr>
        <p:spPr>
          <a:xfrm>
            <a:off x="179512" y="5301208"/>
            <a:ext cx="5256000" cy="521208"/>
          </a:xfrm>
          <a:prstGeom prst="rect">
            <a:avLst/>
          </a:prstGeom>
          <a:noFill/>
        </p:spPr>
        <p:txBody>
          <a:bodyPr wrap="square" rtlCol="0">
            <a:spAutoFit/>
          </a:bodyPr>
          <a:lstStyle/>
          <a:p>
            <a:r>
              <a:rPr lang="lv-LV" sz="2800" b="1" dirty="0" smtClean="0">
                <a:solidFill>
                  <a:schemeClr val="accent2">
                    <a:lumMod val="75000"/>
                  </a:schemeClr>
                </a:solidFill>
                <a:latin typeface="Arabic Typesetting" panose="03020402040406030203" pitchFamily="66" charset="-78"/>
                <a:cs typeface="Arabic Typesetting" panose="03020402040406030203" pitchFamily="66" charset="-78"/>
              </a:rPr>
              <a:t> (2</a:t>
            </a:r>
            <a:r>
              <a:rPr lang="lv-LV" sz="2800" b="1" dirty="0">
                <a:solidFill>
                  <a:schemeClr val="accent2">
                    <a:lumMod val="75000"/>
                  </a:schemeClr>
                </a:solidFill>
                <a:latin typeface="Arabic Typesetting" panose="03020402040406030203" pitchFamily="66" charset="-78"/>
                <a:cs typeface="Arabic Typesetting" panose="03020402040406030203" pitchFamily="66" charset="-78"/>
              </a:rPr>
              <a:t>) </a:t>
            </a:r>
            <a:r>
              <a:rPr lang="lv-LV" sz="2800" b="1" dirty="0" smtClean="0">
                <a:solidFill>
                  <a:schemeClr val="accent2">
                    <a:lumMod val="75000"/>
                  </a:schemeClr>
                </a:solidFill>
                <a:latin typeface="Arabic Typesetting" panose="03020402040406030203" pitchFamily="66" charset="-78"/>
                <a:cs typeface="Arabic Typesetting" panose="03020402040406030203" pitchFamily="66" charset="-78"/>
              </a:rPr>
              <a:t>Napoleons Orda</a:t>
            </a:r>
          </a:p>
          <a:p>
            <a:endParaRPr lang="lv-LV" dirty="0"/>
          </a:p>
        </p:txBody>
      </p:sp>
      <p:sp>
        <p:nvSpPr>
          <p:cNvPr id="9" name="TextBox 8">
            <a:hlinkClick r:id="rId5" action="ppaction://hlinksldjump"/>
          </p:cNvPr>
          <p:cNvSpPr txBox="1"/>
          <p:nvPr/>
        </p:nvSpPr>
        <p:spPr>
          <a:xfrm>
            <a:off x="179512" y="5805264"/>
            <a:ext cx="5256000" cy="521208"/>
          </a:xfrm>
          <a:prstGeom prst="rect">
            <a:avLst/>
          </a:prstGeom>
          <a:noFill/>
        </p:spPr>
        <p:txBody>
          <a:bodyPr wrap="square" rtlCol="0">
            <a:spAutoFit/>
          </a:bodyPr>
          <a:lstStyle/>
          <a:p>
            <a:r>
              <a:rPr lang="lv-LV" sz="2800" b="1" dirty="0" smtClean="0">
                <a:solidFill>
                  <a:schemeClr val="accent2">
                    <a:lumMod val="75000"/>
                  </a:schemeClr>
                </a:solidFill>
                <a:latin typeface="Arabic Typesetting" panose="03020402040406030203" pitchFamily="66" charset="-78"/>
                <a:cs typeface="Arabic Typesetting" panose="03020402040406030203" pitchFamily="66" charset="-78"/>
              </a:rPr>
              <a:t> (3</a:t>
            </a:r>
            <a:r>
              <a:rPr lang="lv-LV" sz="2800" b="1" dirty="0">
                <a:solidFill>
                  <a:schemeClr val="accent2">
                    <a:lumMod val="75000"/>
                  </a:schemeClr>
                </a:solidFill>
                <a:latin typeface="Arabic Typesetting" panose="03020402040406030203" pitchFamily="66" charset="-78"/>
                <a:cs typeface="Arabic Typesetting" panose="03020402040406030203" pitchFamily="66" charset="-78"/>
              </a:rPr>
              <a:t>) </a:t>
            </a:r>
            <a:r>
              <a:rPr lang="lv-LV" sz="2800" b="1" dirty="0" smtClean="0">
                <a:solidFill>
                  <a:schemeClr val="accent2">
                    <a:lumMod val="75000"/>
                  </a:schemeClr>
                </a:solidFill>
                <a:latin typeface="Arabic Typesetting" panose="03020402040406030203" pitchFamily="66" charset="-78"/>
                <a:cs typeface="Arabic Typesetting" panose="03020402040406030203" pitchFamily="66" charset="-78"/>
              </a:rPr>
              <a:t>Nikodems Orda</a:t>
            </a:r>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11" name="TextBox 10"/>
          <p:cNvSpPr txBox="1"/>
          <p:nvPr/>
        </p:nvSpPr>
        <p:spPr>
          <a:xfrm>
            <a:off x="179512" y="836712"/>
            <a:ext cx="5256000" cy="3816000"/>
          </a:xfrm>
          <a:prstGeom prst="rect">
            <a:avLst/>
          </a:prstGeom>
          <a:noFill/>
        </p:spPr>
        <p:txBody>
          <a:bodyPr wrap="square" rtlCol="0">
            <a:spAutoFit/>
          </a:bodyPr>
          <a:lstStyle/>
          <a:p>
            <a:pPr algn="ctr"/>
            <a:r>
              <a:rPr lang="lv-LV" sz="2800" b="1" dirty="0">
                <a:solidFill>
                  <a:schemeClr val="accent2">
                    <a:lumMod val="75000"/>
                  </a:schemeClr>
                </a:solidFill>
                <a:latin typeface="Arabic Typesetting" panose="03020402040406030203" pitchFamily="66" charset="-78"/>
                <a:cs typeface="Arabic Typesetting" panose="03020402040406030203" pitchFamily="66" charset="-78"/>
              </a:rPr>
              <a:t>Šis mākslinieks dzimis 1807. gadā netālu no Grodņas. Dzīves laikā ir iemūžinājis daudzus arhitektūras pieminekļus Polijas, Baltkrievijas, Latgales teritorijā.</a:t>
            </a:r>
            <a:endParaRPr lang="lv-LV" sz="2800" b="1" dirty="0" smtClean="0">
              <a:solidFill>
                <a:schemeClr val="accent2">
                  <a:lumMod val="75000"/>
                </a:schemeClr>
              </a:solidFill>
              <a:latin typeface="Arabic Typesetting" panose="03020402040406030203" pitchFamily="66" charset="-78"/>
              <a:cs typeface="Arabic Typesetting" panose="03020402040406030203" pitchFamily="66" charset="-78"/>
            </a:endParaRPr>
          </a:p>
          <a:p>
            <a:pPr algn="ctr"/>
            <a:r>
              <a:rPr lang="lv-LV" sz="2800" b="1" dirty="0">
                <a:solidFill>
                  <a:schemeClr val="accent2">
                    <a:lumMod val="75000"/>
                  </a:schemeClr>
                </a:solidFill>
                <a:latin typeface="Arabic Typesetting" panose="03020402040406030203" pitchFamily="66" charset="-78"/>
                <a:cs typeface="Arabic Typesetting" panose="03020402040406030203" pitchFamily="66" charset="-78"/>
              </a:rPr>
              <a:t>Intensīvi strādājot Latgalē 1875. un 1876. gadā,  veselā zīmējumu sērijā ir iemūžināta arī Krāslava - Plāteru jaunā pils, bibliotēka, rātsnams, laukums, parks un citas vietas.</a:t>
            </a:r>
            <a:endParaRPr lang="lv-LV" sz="2800" b="1" dirty="0" smtClean="0">
              <a:solidFill>
                <a:schemeClr val="accent2">
                  <a:lumMod val="75000"/>
                </a:schemeClr>
              </a:solidFill>
              <a:latin typeface="Arabic Typesetting" panose="03020402040406030203" pitchFamily="66" charset="-78"/>
              <a:cs typeface="Arabic Typesetting" panose="03020402040406030203" pitchFamily="66" charset="-78"/>
            </a:endParaRPr>
          </a:p>
          <a:p>
            <a:pPr algn="ctr"/>
            <a:r>
              <a:rPr lang="lv-LV" sz="2800" b="1" dirty="0">
                <a:solidFill>
                  <a:schemeClr val="accent2">
                    <a:lumMod val="75000"/>
                  </a:schemeClr>
                </a:solidFill>
                <a:latin typeface="Arabic Typesetting" panose="03020402040406030203" pitchFamily="66" charset="-78"/>
                <a:cs typeface="Arabic Typesetting" panose="03020402040406030203" pitchFamily="66" charset="-78"/>
              </a:rPr>
              <a:t>Kā sauc šo mākslinieku?</a:t>
            </a:r>
            <a:endParaRPr lang="lv-LV" sz="2800" b="1" dirty="0" smtClean="0">
              <a:solidFill>
                <a:schemeClr val="accent2">
                  <a:lumMod val="75000"/>
                </a:schemeClr>
              </a:solidFill>
              <a:latin typeface="Arabic Typesetting" panose="03020402040406030203" pitchFamily="66" charset="-78"/>
              <a:cs typeface="Arabic Typesetting" panose="03020402040406030203" pitchFamily="66" charset="-78"/>
            </a:endParaRPr>
          </a:p>
          <a:p>
            <a:endParaRPr lang="lv-LV" sz="1600" dirty="0"/>
          </a:p>
        </p:txBody>
      </p:sp>
      <p:sp>
        <p:nvSpPr>
          <p:cNvPr id="5" name="8-Point Star 4"/>
          <p:cNvSpPr/>
          <p:nvPr/>
        </p:nvSpPr>
        <p:spPr>
          <a:xfrm>
            <a:off x="2411760" y="0"/>
            <a:ext cx="914400" cy="914400"/>
          </a:xfrm>
          <a:prstGeom prst="star8">
            <a:avLst/>
          </a:prstGeom>
          <a:blipFill>
            <a:blip r:embed="rId7" cstate="print"/>
            <a:stretch>
              <a:fillRect/>
            </a:stretch>
          </a:bli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3200" dirty="0" smtClean="0">
                <a:solidFill>
                  <a:schemeClr val="accent2">
                    <a:lumMod val="75000"/>
                  </a:schemeClr>
                </a:solidFill>
              </a:rPr>
              <a:t>26</a:t>
            </a:r>
            <a:endParaRPr lang="lv-LV" dirty="0">
              <a:solidFill>
                <a:schemeClr val="accent2">
                  <a:lumMod val="75000"/>
                </a:schemeClr>
              </a:solidFill>
            </a:endParaRPr>
          </a:p>
        </p:txBody>
      </p:sp>
      <p:pic>
        <p:nvPicPr>
          <p:cNvPr id="10" name="Attēls 10" descr="C:\Users\Lietotajs\Desktop\orda.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00192" y="2204864"/>
            <a:ext cx="1733843" cy="1657350"/>
          </a:xfrm>
          <a:prstGeom prst="ellipse">
            <a:avLst/>
          </a:prstGeom>
          <a:ln>
            <a:noFill/>
          </a:ln>
          <a:effectLst>
            <a:softEdge rad="112500"/>
          </a:effectLst>
        </p:spPr>
      </p:pic>
      <p:pic>
        <p:nvPicPr>
          <p:cNvPr id="12" name="Attēls 11" descr="https://upload.wikimedia.org/wikipedia/commons/1/11/Kras%C5%82a%C5%ADskaja_ratu%C5%A1a._%D0%9A%D1%80%D0%B0%D1%81%D0%BB%D0%B0%D1%9E%D1%81%D0%BA%D0%B0%D1%8F_%D1%80%D0%B0%D1%82%D1%83%D1%88%D0%B0_%28N._Orda%2C_1875-76%29.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12160" y="4149080"/>
            <a:ext cx="2295525" cy="1648155"/>
          </a:xfrm>
          <a:prstGeom prst="rect">
            <a:avLst/>
          </a:prstGeom>
          <a:ln>
            <a:noFill/>
          </a:ln>
          <a:effectLst>
            <a:softEdge rad="112500"/>
          </a:effectLst>
        </p:spPr>
      </p:pic>
    </p:spTree>
    <p:extLst>
      <p:ext uri="{BB962C8B-B14F-4D97-AF65-F5344CB8AC3E}">
        <p14:creationId xmlns:p14="http://schemas.microsoft.com/office/powerpoint/2010/main" val="36941780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Attēls 1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a:ln>
            <a:gradFill>
              <a:gsLst>
                <a:gs pos="0">
                  <a:schemeClr val="accent1">
                    <a:tint val="66000"/>
                    <a:satMod val="160000"/>
                  </a:schemeClr>
                </a:gs>
                <a:gs pos="9000">
                  <a:schemeClr val="accent6">
                    <a:lumMod val="75000"/>
                    <a:alpha val="15000"/>
                  </a:schemeClr>
                </a:gs>
                <a:gs pos="100000">
                  <a:schemeClr val="accent1">
                    <a:tint val="23500"/>
                    <a:satMod val="160000"/>
                  </a:schemeClr>
                </a:gs>
              </a:gsLst>
              <a:lin ang="5400000" scaled="0"/>
            </a:gradFill>
          </a:ln>
          <a:effectLst>
            <a:softEdge rad="635000"/>
          </a:effectLst>
        </p:spPr>
      </p:pic>
      <p:sp>
        <p:nvSpPr>
          <p:cNvPr id="18" name="Taisnstūris ar noapaļotiem stūriem 2">
            <a:hlinkClick r:id="rId2" action="ppaction://hlinksldjump"/>
          </p:cNvPr>
          <p:cNvSpPr/>
          <p:nvPr/>
        </p:nvSpPr>
        <p:spPr>
          <a:xfrm>
            <a:off x="4067944" y="555780"/>
            <a:ext cx="4721731" cy="2520000"/>
          </a:xfrm>
          <a:custGeom>
            <a:avLst/>
            <a:gdLst>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560488 w 5472608"/>
              <a:gd name="connsiteY5" fmla="*/ 6192688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596311 w 5472608"/>
              <a:gd name="connsiteY7" fmla="*/ 4909193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079529 w 5472608"/>
              <a:gd name="connsiteY5" fmla="*/ 3848392 h 6192688"/>
              <a:gd name="connsiteX6" fmla="*/ 4408088 w 5472608"/>
              <a:gd name="connsiteY6" fmla="*/ 5474231 h 6192688"/>
              <a:gd name="connsiteX7" fmla="*/ 912120 w 5472608"/>
              <a:gd name="connsiteY7" fmla="*/ 6192688 h 6192688"/>
              <a:gd name="connsiteX8" fmla="*/ 596311 w 5472608"/>
              <a:gd name="connsiteY8" fmla="*/ 4909193 h 6192688"/>
              <a:gd name="connsiteX9" fmla="*/ 0 w 5472608"/>
              <a:gd name="connsiteY9" fmla="*/ 912120 h 6192688"/>
              <a:gd name="connsiteX0" fmla="*/ 0 w 5472608"/>
              <a:gd name="connsiteY0" fmla="*/ 912120 h 5478117"/>
              <a:gd name="connsiteX1" fmla="*/ 912120 w 5472608"/>
              <a:gd name="connsiteY1" fmla="*/ 0 h 5478117"/>
              <a:gd name="connsiteX2" fmla="*/ 4560488 w 5472608"/>
              <a:gd name="connsiteY2" fmla="*/ 0 h 5478117"/>
              <a:gd name="connsiteX3" fmla="*/ 5472608 w 5472608"/>
              <a:gd name="connsiteY3" fmla="*/ 912120 h 5478117"/>
              <a:gd name="connsiteX4" fmla="*/ 5026294 w 5472608"/>
              <a:gd name="connsiteY4" fmla="*/ 4779825 h 5478117"/>
              <a:gd name="connsiteX5" fmla="*/ 4079529 w 5472608"/>
              <a:gd name="connsiteY5" fmla="*/ 3848392 h 5478117"/>
              <a:gd name="connsiteX6" fmla="*/ 4408088 w 5472608"/>
              <a:gd name="connsiteY6" fmla="*/ 5474231 h 5478117"/>
              <a:gd name="connsiteX7" fmla="*/ 1862993 w 5472608"/>
              <a:gd name="connsiteY7" fmla="*/ 4335818 h 5478117"/>
              <a:gd name="connsiteX8" fmla="*/ 596311 w 5472608"/>
              <a:gd name="connsiteY8" fmla="*/ 4909193 h 5478117"/>
              <a:gd name="connsiteX9" fmla="*/ 0 w 5472608"/>
              <a:gd name="connsiteY9" fmla="*/ 912120 h 5478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2608" h="5478117">
                <a:moveTo>
                  <a:pt x="0" y="912120"/>
                </a:moveTo>
                <a:cubicBezTo>
                  <a:pt x="0" y="408370"/>
                  <a:pt x="408370" y="0"/>
                  <a:pt x="912120" y="0"/>
                </a:cubicBezTo>
                <a:lnTo>
                  <a:pt x="4560488" y="0"/>
                </a:lnTo>
                <a:cubicBezTo>
                  <a:pt x="5064238" y="0"/>
                  <a:pt x="5472608" y="408370"/>
                  <a:pt x="5472608" y="912120"/>
                </a:cubicBezTo>
                <a:lnTo>
                  <a:pt x="5026294" y="4779825"/>
                </a:lnTo>
                <a:cubicBezTo>
                  <a:pt x="4858580" y="5542576"/>
                  <a:pt x="4182563" y="3732658"/>
                  <a:pt x="4079529" y="3848392"/>
                </a:cubicBezTo>
                <a:cubicBezTo>
                  <a:pt x="3976495" y="3964126"/>
                  <a:pt x="4777511" y="5392993"/>
                  <a:pt x="4408088" y="5474231"/>
                </a:cubicBezTo>
                <a:cubicBezTo>
                  <a:pt x="4038665" y="5555469"/>
                  <a:pt x="3079116" y="4335818"/>
                  <a:pt x="1862993" y="4335818"/>
                </a:cubicBezTo>
                <a:cubicBezTo>
                  <a:pt x="1359243" y="4335818"/>
                  <a:pt x="596311" y="5412943"/>
                  <a:pt x="596311" y="4909193"/>
                </a:cubicBezTo>
                <a:cubicBezTo>
                  <a:pt x="596311" y="3453044"/>
                  <a:pt x="0" y="2368269"/>
                  <a:pt x="0" y="912120"/>
                </a:cubicBezTo>
                <a:close/>
              </a:path>
            </a:pathLst>
          </a:custGeom>
          <a:gradFill flip="none" rotWithShape="1">
            <a:gsLst>
              <a:gs pos="0">
                <a:schemeClr val="accent2">
                  <a:lumMod val="75000"/>
                </a:schemeClr>
              </a:gs>
              <a:gs pos="13000">
                <a:srgbClr val="F8B049"/>
              </a:gs>
              <a:gs pos="32000">
                <a:srgbClr val="F8B049"/>
              </a:gs>
              <a:gs pos="63000">
                <a:srgbClr val="FEE7F2"/>
              </a:gs>
              <a:gs pos="67000">
                <a:srgbClr val="F952A0"/>
              </a:gs>
              <a:gs pos="69000">
                <a:srgbClr val="C50849"/>
              </a:gs>
              <a:gs pos="82001">
                <a:srgbClr val="B43E85"/>
              </a:gs>
              <a:gs pos="100000">
                <a:srgbClr val="F8B049"/>
              </a:gs>
            </a:gsLst>
            <a:lin ang="5400000" scaled="0"/>
            <a:tileRect r="-100000" b="-100000"/>
          </a:gradFill>
          <a:ln w="82550" cap="rnd" cmpd="thinThick">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lv-LV" sz="4400" b="1" dirty="0" smtClean="0">
                <a:solidFill>
                  <a:srgbClr val="FF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Atbilde nepareiza</a:t>
            </a:r>
          </a:p>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19" name="Taisnstūris 18">
            <a:hlinkClick r:id="rId2" action="ppaction://hlinksldjump"/>
          </p:cNvPr>
          <p:cNvSpPr/>
          <p:nvPr/>
        </p:nvSpPr>
        <p:spPr>
          <a:xfrm>
            <a:off x="1763688" y="5301208"/>
            <a:ext cx="4099199" cy="1107996"/>
          </a:xfrm>
          <a:prstGeom prst="rect">
            <a:avLst/>
          </a:prstGeom>
        </p:spPr>
        <p:txBody>
          <a:bodyPr wrap="none">
            <a:spAutoFit/>
          </a:bodyPr>
          <a:lstStyle/>
          <a:p>
            <a:r>
              <a:rPr lang="lv-LV" sz="6600" b="1" dirty="0" smtClean="0">
                <a:solidFill>
                  <a:schemeClr val="bg1">
                    <a:lumMod val="95000"/>
                  </a:schemeClr>
                </a:solidFill>
                <a:latin typeface="Gabriola" panose="04040605051002020D02" pitchFamily="82" charset="0"/>
                <a:cs typeface="Andalus" panose="02020603050405020304" pitchFamily="18" charset="-78"/>
              </a:rPr>
              <a:t>Atbildēt </a:t>
            </a:r>
            <a:r>
              <a:rPr lang="lv-LV" sz="6600" b="1" dirty="0">
                <a:solidFill>
                  <a:schemeClr val="bg1">
                    <a:lumMod val="95000"/>
                  </a:schemeClr>
                </a:solidFill>
                <a:latin typeface="Gabriola" panose="04040605051002020D02" pitchFamily="82" charset="0"/>
                <a:cs typeface="Andalus" panose="02020603050405020304" pitchFamily="18" charset="-78"/>
              </a:rPr>
              <a:t>vēlreiz</a:t>
            </a:r>
          </a:p>
        </p:txBody>
      </p:sp>
    </p:spTree>
    <p:extLst>
      <p:ext uri="{BB962C8B-B14F-4D97-AF65-F5344CB8AC3E}">
        <p14:creationId xmlns:p14="http://schemas.microsoft.com/office/powerpoint/2010/main" val="14417638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ttēls 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980553"/>
          </a:xfrm>
          <a:prstGeom prst="rect">
            <a:avLst/>
          </a:prstGeom>
          <a:ln>
            <a:gradFill>
              <a:gsLst>
                <a:gs pos="0">
                  <a:schemeClr val="accent1">
                    <a:tint val="66000"/>
                    <a:satMod val="160000"/>
                  </a:schemeClr>
                </a:gs>
                <a:gs pos="9000">
                  <a:schemeClr val="accent6">
                    <a:lumMod val="75000"/>
                    <a:alpha val="15000"/>
                  </a:schemeClr>
                </a:gs>
                <a:gs pos="100000">
                  <a:schemeClr val="accent1">
                    <a:tint val="23500"/>
                    <a:satMod val="160000"/>
                  </a:schemeClr>
                </a:gs>
              </a:gsLst>
              <a:lin ang="5400000" scaled="0"/>
            </a:gradFill>
          </a:ln>
          <a:effectLst>
            <a:softEdge rad="635000"/>
          </a:effectLst>
        </p:spPr>
      </p:pic>
      <p:sp>
        <p:nvSpPr>
          <p:cNvPr id="2" name="Taisnstūris ar noapaļotiem stūriem 2">
            <a:hlinkClick r:id="rId2" action="ppaction://hlinksldjump"/>
          </p:cNvPr>
          <p:cNvSpPr/>
          <p:nvPr/>
        </p:nvSpPr>
        <p:spPr>
          <a:xfrm>
            <a:off x="4067944" y="620688"/>
            <a:ext cx="4723200" cy="2520280"/>
          </a:xfrm>
          <a:custGeom>
            <a:avLst/>
            <a:gdLst>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560488 w 5472608"/>
              <a:gd name="connsiteY5" fmla="*/ 6192688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596311 w 5472608"/>
              <a:gd name="connsiteY7" fmla="*/ 4909193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079529 w 5472608"/>
              <a:gd name="connsiteY5" fmla="*/ 3848392 h 6192688"/>
              <a:gd name="connsiteX6" fmla="*/ 4408088 w 5472608"/>
              <a:gd name="connsiteY6" fmla="*/ 5474231 h 6192688"/>
              <a:gd name="connsiteX7" fmla="*/ 912120 w 5472608"/>
              <a:gd name="connsiteY7" fmla="*/ 6192688 h 6192688"/>
              <a:gd name="connsiteX8" fmla="*/ 596311 w 5472608"/>
              <a:gd name="connsiteY8" fmla="*/ 4909193 h 6192688"/>
              <a:gd name="connsiteX9" fmla="*/ 0 w 5472608"/>
              <a:gd name="connsiteY9" fmla="*/ 912120 h 6192688"/>
              <a:gd name="connsiteX0" fmla="*/ 0 w 5472608"/>
              <a:gd name="connsiteY0" fmla="*/ 912120 h 5478117"/>
              <a:gd name="connsiteX1" fmla="*/ 912120 w 5472608"/>
              <a:gd name="connsiteY1" fmla="*/ 0 h 5478117"/>
              <a:gd name="connsiteX2" fmla="*/ 4560488 w 5472608"/>
              <a:gd name="connsiteY2" fmla="*/ 0 h 5478117"/>
              <a:gd name="connsiteX3" fmla="*/ 5472608 w 5472608"/>
              <a:gd name="connsiteY3" fmla="*/ 912120 h 5478117"/>
              <a:gd name="connsiteX4" fmla="*/ 5026294 w 5472608"/>
              <a:gd name="connsiteY4" fmla="*/ 4779825 h 5478117"/>
              <a:gd name="connsiteX5" fmla="*/ 4079529 w 5472608"/>
              <a:gd name="connsiteY5" fmla="*/ 3848392 h 5478117"/>
              <a:gd name="connsiteX6" fmla="*/ 4408088 w 5472608"/>
              <a:gd name="connsiteY6" fmla="*/ 5474231 h 5478117"/>
              <a:gd name="connsiteX7" fmla="*/ 1862993 w 5472608"/>
              <a:gd name="connsiteY7" fmla="*/ 4335818 h 5478117"/>
              <a:gd name="connsiteX8" fmla="*/ 596311 w 5472608"/>
              <a:gd name="connsiteY8" fmla="*/ 4909193 h 5478117"/>
              <a:gd name="connsiteX9" fmla="*/ 0 w 5472608"/>
              <a:gd name="connsiteY9" fmla="*/ 912120 h 5478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2608" h="5478117">
                <a:moveTo>
                  <a:pt x="0" y="912120"/>
                </a:moveTo>
                <a:cubicBezTo>
                  <a:pt x="0" y="408370"/>
                  <a:pt x="408370" y="0"/>
                  <a:pt x="912120" y="0"/>
                </a:cubicBezTo>
                <a:lnTo>
                  <a:pt x="4560488" y="0"/>
                </a:lnTo>
                <a:cubicBezTo>
                  <a:pt x="5064238" y="0"/>
                  <a:pt x="5472608" y="408370"/>
                  <a:pt x="5472608" y="912120"/>
                </a:cubicBezTo>
                <a:lnTo>
                  <a:pt x="5026294" y="4779825"/>
                </a:lnTo>
                <a:cubicBezTo>
                  <a:pt x="4858580" y="5542576"/>
                  <a:pt x="4182563" y="3732658"/>
                  <a:pt x="4079529" y="3848392"/>
                </a:cubicBezTo>
                <a:cubicBezTo>
                  <a:pt x="3976495" y="3964126"/>
                  <a:pt x="4777511" y="5392993"/>
                  <a:pt x="4408088" y="5474231"/>
                </a:cubicBezTo>
                <a:cubicBezTo>
                  <a:pt x="4038665" y="5555469"/>
                  <a:pt x="3079116" y="4335818"/>
                  <a:pt x="1862993" y="4335818"/>
                </a:cubicBezTo>
                <a:cubicBezTo>
                  <a:pt x="1359243" y="4335818"/>
                  <a:pt x="596311" y="5412943"/>
                  <a:pt x="596311" y="4909193"/>
                </a:cubicBezTo>
                <a:cubicBezTo>
                  <a:pt x="596311" y="3453044"/>
                  <a:pt x="0" y="2368269"/>
                  <a:pt x="0" y="912120"/>
                </a:cubicBezTo>
                <a:close/>
              </a:path>
            </a:pathLst>
          </a:custGeom>
          <a:gradFill flip="none" rotWithShape="1">
            <a:gsLst>
              <a:gs pos="0">
                <a:schemeClr val="accent2">
                  <a:lumMod val="75000"/>
                </a:schemeClr>
              </a:gs>
              <a:gs pos="13000">
                <a:srgbClr val="F8B049"/>
              </a:gs>
              <a:gs pos="32000">
                <a:srgbClr val="F8B049"/>
              </a:gs>
              <a:gs pos="63000">
                <a:srgbClr val="FEE7F2"/>
              </a:gs>
              <a:gs pos="67000">
                <a:srgbClr val="F952A0"/>
              </a:gs>
              <a:gs pos="69000">
                <a:srgbClr val="C50849"/>
              </a:gs>
              <a:gs pos="82001">
                <a:srgbClr val="B43E85"/>
              </a:gs>
              <a:gs pos="100000">
                <a:srgbClr val="F8B049"/>
              </a:gs>
            </a:gsLst>
            <a:lin ang="5400000" scaled="0"/>
            <a:tileRect r="-100000" b="-100000"/>
          </a:gradFill>
          <a:ln w="82550" cap="rnd" cmpd="thinThick">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lv-LV" sz="4400" b="1" dirty="0" smtClean="0">
                <a:solidFill>
                  <a:srgbClr val="00B05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Atbilde pareiza</a:t>
            </a:r>
          </a:p>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5" name="Taisnstūris 4">
            <a:hlinkClick r:id="rId2" action="ppaction://hlinksldjump"/>
          </p:cNvPr>
          <p:cNvSpPr/>
          <p:nvPr/>
        </p:nvSpPr>
        <p:spPr>
          <a:xfrm>
            <a:off x="1621894" y="5373216"/>
            <a:ext cx="5468164" cy="1107996"/>
          </a:xfrm>
          <a:prstGeom prst="rect">
            <a:avLst/>
          </a:prstGeom>
        </p:spPr>
        <p:txBody>
          <a:bodyPr wrap="none">
            <a:spAutoFit/>
          </a:bodyPr>
          <a:lstStyle/>
          <a:p>
            <a:r>
              <a:rPr lang="lv-LV" sz="6600" b="1" dirty="0">
                <a:solidFill>
                  <a:schemeClr val="bg1">
                    <a:lumMod val="95000"/>
                  </a:schemeClr>
                </a:solidFill>
                <a:latin typeface="Gabriola" panose="04040605051002020D02" pitchFamily="82" charset="0"/>
              </a:rPr>
              <a:t>Izlasiet skaidrojumu</a:t>
            </a:r>
          </a:p>
        </p:txBody>
      </p:sp>
    </p:spTree>
    <p:extLst>
      <p:ext uri="{BB962C8B-B14F-4D97-AF65-F5344CB8AC3E}">
        <p14:creationId xmlns:p14="http://schemas.microsoft.com/office/powerpoint/2010/main" val="33708251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isnstūris ar noapaļotiem stūriem 2">
            <a:hlinkClick r:id="rId2" action="ppaction://hlinksldjump"/>
          </p:cNvPr>
          <p:cNvSpPr/>
          <p:nvPr/>
        </p:nvSpPr>
        <p:spPr>
          <a:xfrm>
            <a:off x="0" y="0"/>
            <a:ext cx="9143999" cy="6065912"/>
          </a:xfrm>
          <a:prstGeom prst="round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lv-LV" sz="3600" b="1" dirty="0">
                <a:solidFill>
                  <a:schemeClr val="accent2">
                    <a:lumMod val="75000"/>
                  </a:schemeClr>
                </a:solidFill>
                <a:latin typeface="Brush Script MT" panose="03060802040406070304" pitchFamily="66" charset="0"/>
                <a:ea typeface="Calibri"/>
                <a:cs typeface="FrankRuehl" panose="020E0503060101010101" pitchFamily="34" charset="-79"/>
              </a:rPr>
              <a:t>Skaidrojums</a:t>
            </a:r>
          </a:p>
          <a:p>
            <a:pPr algn="ctr"/>
            <a:r>
              <a:rPr lang="lv-LV" sz="2800" b="1" dirty="0">
                <a:solidFill>
                  <a:schemeClr val="accent2">
                    <a:lumMod val="75000"/>
                  </a:schemeClr>
                </a:solidFill>
                <a:latin typeface="Arabic Typesetting" panose="03020402040406030203" pitchFamily="66" charset="-78"/>
                <a:cs typeface="Arabic Typesetting" panose="03020402040406030203" pitchFamily="66" charset="-78"/>
              </a:rPr>
              <a:t>Mākslinieku sauc Napoleons Orda. N. Ordas darbus raksturo katras celtnes pietiekami detalizēts kopskats ar ikvienai celtnei raksturīgo. Tāpēc šiem darbiem ir liela oriģināldokumentāla vērtība, ņemot vērā, ka daudzas no 19. gs. celtnēm nav saglabājušās vai zaudējušas savu sākotnējo veidolu. </a:t>
            </a:r>
          </a:p>
          <a:p>
            <a:pPr algn="ctr"/>
            <a:r>
              <a:rPr lang="lv-LV" sz="2800" b="1" dirty="0">
                <a:solidFill>
                  <a:schemeClr val="accent2">
                    <a:lumMod val="75000"/>
                  </a:schemeClr>
                </a:solidFill>
                <a:latin typeface="Arabic Typesetting" panose="03020402040406030203" pitchFamily="66" charset="-78"/>
                <a:cs typeface="Arabic Typesetting" panose="03020402040406030203" pitchFamily="66" charset="-78"/>
              </a:rPr>
              <a:t>N. Orda ir atveidojis 18.gs. Krāslavas ainavu, raugoties no pils loga uz Daugavas pusi. Priekšplānā – liela bērza un egļu ielokā mājīgi iekārtots soliņš atpūtai, tālāk -  neliela mūra būdiņa (iespējams, sarga). Tālumā aizvijas Daugavas līklocis ar zvejnieku laivām un burinieku. Kreisajā pusē – ceļš, kas ved uz pilsētiņas centru. Ar solīdam gaišu namu aprisēm un rātsnama tornīti tam </a:t>
            </a:r>
            <a:r>
              <a:rPr lang="lv-LV" sz="2800" b="1" dirty="0" smtClean="0">
                <a:solidFill>
                  <a:schemeClr val="accent2">
                    <a:lumMod val="75000"/>
                  </a:schemeClr>
                </a:solidFill>
                <a:latin typeface="Arabic Typesetting" panose="03020402040406030203" pitchFamily="66" charset="-78"/>
                <a:cs typeface="Arabic Typesetting" panose="03020402040406030203" pitchFamily="66" charset="-78"/>
              </a:rPr>
              <a:t>pāri.</a:t>
            </a:r>
          </a:p>
          <a:p>
            <a:pPr algn="ctr"/>
            <a:endParaRPr lang="lv-LV" sz="1600" b="1" dirty="0" smtClean="0">
              <a:solidFill>
                <a:schemeClr val="accent2">
                  <a:lumMod val="75000"/>
                </a:schemeClr>
              </a:solidFill>
              <a:latin typeface="Arabic Typesetting" panose="03020402040406030203" pitchFamily="66" charset="-78"/>
              <a:cs typeface="Arabic Typesetting" panose="03020402040406030203" pitchFamily="66" charset="-78"/>
            </a:endParaRPr>
          </a:p>
          <a:p>
            <a:pPr algn="ctr"/>
            <a:r>
              <a:rPr lang="lv-LV" sz="2800" b="1" i="1" dirty="0">
                <a:solidFill>
                  <a:schemeClr val="accent2">
                    <a:lumMod val="75000"/>
                  </a:schemeClr>
                </a:solidFill>
                <a:latin typeface="Arabic Typesetting" panose="03020402040406030203" pitchFamily="66" charset="-78"/>
                <a:cs typeface="Arabic Typesetting" panose="03020402040406030203" pitchFamily="66" charset="-78"/>
              </a:rPr>
              <a:t>Avots: </a:t>
            </a:r>
            <a:r>
              <a:rPr lang="lv-LV" sz="2800" b="1" i="1" dirty="0" smtClean="0">
                <a:solidFill>
                  <a:schemeClr val="accent2">
                    <a:lumMod val="75000"/>
                  </a:schemeClr>
                </a:solidFill>
                <a:latin typeface="Arabic Typesetting" panose="03020402040406030203" pitchFamily="66" charset="-78"/>
                <a:cs typeface="Arabic Typesetting" panose="03020402040406030203" pitchFamily="66" charset="-78"/>
              </a:rPr>
              <a:t> Zeile</a:t>
            </a:r>
            <a:r>
              <a:rPr lang="lv-LV" sz="2800" b="1" i="1" dirty="0">
                <a:solidFill>
                  <a:schemeClr val="accent2">
                    <a:lumMod val="75000"/>
                  </a:schemeClr>
                </a:solidFill>
                <a:latin typeface="Arabic Typesetting" panose="03020402040406030203" pitchFamily="66" charset="-78"/>
                <a:cs typeface="Arabic Typesetting" panose="03020402040406030203" pitchFamily="66" charset="-78"/>
              </a:rPr>
              <a:t>, P. Latgales kultūras vēsture: Rēzekne, 2006.- 268. lpp.</a:t>
            </a:r>
            <a:r>
              <a:rPr lang="lv-LV" dirty="0" smtClean="0">
                <a:solidFill>
                  <a:srgbClr val="FF0000"/>
                </a:solidFill>
              </a:rPr>
              <a:t> </a:t>
            </a:r>
          </a:p>
          <a:p>
            <a:pPr algn="ctr"/>
            <a:endParaRPr lang="lv-LV" dirty="0" smtClean="0">
              <a:solidFill>
                <a:srgbClr val="FF0000"/>
              </a:solidFill>
            </a:endParaRPr>
          </a:p>
          <a:p>
            <a:pPr algn="ctr"/>
            <a:endParaRPr lang="lv-LV" dirty="0">
              <a:solidFill>
                <a:srgbClr val="FF0000"/>
              </a:solidFill>
            </a:endParaRPr>
          </a:p>
          <a:p>
            <a:pPr algn="ctr"/>
            <a:endParaRPr lang="lv-LV" dirty="0">
              <a:solidFill>
                <a:srgbClr val="FF0000"/>
              </a:solidFill>
            </a:endParaRPr>
          </a:p>
        </p:txBody>
      </p:sp>
      <p:pic>
        <p:nvPicPr>
          <p:cNvPr id="2" name="Picture 4">
            <a:hlinkClick r:id="rId2"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085184"/>
            <a:ext cx="9143999" cy="2199054"/>
          </a:xfrm>
          <a:prstGeom prst="rect">
            <a:avLst/>
          </a:prstGeom>
          <a:noFill/>
          <a:ln>
            <a:noFill/>
          </a:ln>
          <a:effectLst>
            <a:outerShdw dist="35921" dir="2700000" algn="ctr" rotWithShape="0">
              <a:schemeClr val="bg2"/>
            </a:outerShdw>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Attēls 12" descr="C:\Users\Lietotajs\Desktop\kraslavo-nad-dvinoy.jpg">
            <a:hlinkClick r:id="rId2" action="ppaction://hlinksldjump"/>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50564" y="5128569"/>
            <a:ext cx="2642870" cy="1752600"/>
          </a:xfrm>
          <a:prstGeom prst="rect">
            <a:avLst/>
          </a:prstGeom>
          <a:ln>
            <a:noFill/>
          </a:ln>
          <a:effectLst>
            <a:softEdge rad="112500"/>
          </a:effectLst>
        </p:spPr>
      </p:pic>
    </p:spTree>
    <p:extLst>
      <p:ext uri="{BB962C8B-B14F-4D97-AF65-F5344CB8AC3E}">
        <p14:creationId xmlns:p14="http://schemas.microsoft.com/office/powerpoint/2010/main" val="27098773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Lietotajs\Desktop\71_damasco_43.jpg"/>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PaintBrush/>
                    </a14:imgEffect>
                    <a14:imgEffect>
                      <a14:sharpenSoften amount="-18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315416"/>
            <a:ext cx="9251504" cy="7290048"/>
          </a:xfrm>
          <a:prstGeom prst="rect">
            <a:avLst/>
          </a:prstGeom>
          <a:noFill/>
          <a:ln w="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lgDashDotDot"/>
          </a:ln>
          <a:effectLst>
            <a:glow rad="127000">
              <a:schemeClr val="bg1"/>
            </a:glow>
            <a:reflection blurRad="6350" stA="50000" endA="300" endPos="55000" dir="5400000" sy="-100000" algn="bl" rotWithShape="0"/>
          </a:effectLst>
          <a:scene3d>
            <a:camera prst="isometricRightUp"/>
            <a:lightRig rig="sunrise" dir="t">
              <a:rot lat="0" lon="0" rev="0"/>
            </a:lightRig>
          </a:scene3d>
          <a:sp3d extrusionH="107950" contourW="12700">
            <a:extrusionClr>
              <a:schemeClr val="accent3">
                <a:lumMod val="75000"/>
              </a:schemeClr>
            </a:extrusionClr>
            <a:contourClr>
              <a:schemeClr val="bg2">
                <a:lumMod val="25000"/>
              </a:schemeClr>
            </a:contourClr>
          </a:sp3d>
          <a:extLst>
            <a:ext uri="{909E8E84-426E-40DD-AFC4-6F175D3DCCD1}">
              <a14:hiddenFill xmlns:a14="http://schemas.microsoft.com/office/drawing/2010/main">
                <a:solidFill>
                  <a:srgbClr val="FFFFFF"/>
                </a:solidFill>
              </a14:hiddenFill>
            </a:ext>
          </a:extLst>
        </p:spPr>
      </p:pic>
      <p:pic>
        <p:nvPicPr>
          <p:cNvPr id="2" name="Picture 2" descr="C:\Users\Lietotajs\Desktop\kraslavo-nad-dvinoy - Copy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104" y="-6723"/>
            <a:ext cx="3203848" cy="6864723"/>
          </a:xfrm>
          <a:prstGeom prst="rect">
            <a:avLst/>
          </a:prstGeom>
          <a:noFill/>
          <a:effectLst>
            <a:outerShdw blurRad="50800" dist="50800" dir="5400000" algn="ctr" rotWithShape="0">
              <a:schemeClr val="bg1"/>
            </a:outerShdw>
            <a:softEdge rad="635000"/>
          </a:effectLst>
          <a:extLst>
            <a:ext uri="{909E8E84-426E-40DD-AFC4-6F175D3DCCD1}">
              <a14:hiddenFill xmlns:a14="http://schemas.microsoft.com/office/drawing/2010/main">
                <a:solidFill>
                  <a:srgbClr val="FFFFFF"/>
                </a:solidFill>
              </a14:hiddenFill>
            </a:ext>
          </a:extLst>
        </p:spPr>
      </p:pic>
      <p:sp>
        <p:nvSpPr>
          <p:cNvPr id="3" name="Taisnstūris ar noapaļotiem stūriem 2"/>
          <p:cNvSpPr/>
          <p:nvPr/>
        </p:nvSpPr>
        <p:spPr>
          <a:xfrm>
            <a:off x="152541" y="391276"/>
            <a:ext cx="5472608" cy="6192688"/>
          </a:xfrm>
          <a:custGeom>
            <a:avLst/>
            <a:gdLst>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560488 w 5472608"/>
              <a:gd name="connsiteY5" fmla="*/ 6192688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2608" h="6192688">
                <a:moveTo>
                  <a:pt x="0" y="912120"/>
                </a:moveTo>
                <a:cubicBezTo>
                  <a:pt x="0" y="408370"/>
                  <a:pt x="408370" y="0"/>
                  <a:pt x="912120" y="0"/>
                </a:cubicBezTo>
                <a:lnTo>
                  <a:pt x="4560488" y="0"/>
                </a:lnTo>
                <a:cubicBezTo>
                  <a:pt x="5064238" y="0"/>
                  <a:pt x="5472608" y="408370"/>
                  <a:pt x="5472608" y="912120"/>
                </a:cubicBezTo>
                <a:lnTo>
                  <a:pt x="5026294" y="4779825"/>
                </a:lnTo>
                <a:cubicBezTo>
                  <a:pt x="5026294" y="5283575"/>
                  <a:pt x="4911838" y="5474231"/>
                  <a:pt x="4408088" y="5474231"/>
                </a:cubicBezTo>
                <a:cubicBezTo>
                  <a:pt x="3191965" y="5474231"/>
                  <a:pt x="2128243" y="6192688"/>
                  <a:pt x="912120" y="6192688"/>
                </a:cubicBezTo>
                <a:cubicBezTo>
                  <a:pt x="408370" y="6192688"/>
                  <a:pt x="0" y="5784318"/>
                  <a:pt x="0" y="5280568"/>
                </a:cubicBezTo>
                <a:lnTo>
                  <a:pt x="0" y="912120"/>
                </a:lnTo>
                <a:close/>
              </a:path>
            </a:pathLst>
          </a:custGeom>
          <a:gradFill flip="none" rotWithShape="1">
            <a:gsLst>
              <a:gs pos="0">
                <a:schemeClr val="accent3"/>
              </a:gs>
              <a:gs pos="100000">
                <a:schemeClr val="accent1">
                  <a:tint val="23500"/>
                  <a:satMod val="160000"/>
                </a:schemeClr>
              </a:gs>
            </a:gsLst>
            <a:path path="circle">
              <a:fillToRect l="100000" t="100000"/>
            </a:path>
            <a:tileRect r="-100000" b="-100000"/>
          </a:gradFill>
          <a:ln w="82550" cap="rnd" cmpd="thinThick">
            <a:gradFill>
              <a:gsLst>
                <a:gs pos="0">
                  <a:srgbClr val="FFF200"/>
                </a:gs>
                <a:gs pos="45000">
                  <a:srgbClr val="FF7A00"/>
                </a:gs>
                <a:gs pos="70000">
                  <a:srgbClr val="FF0300"/>
                </a:gs>
                <a:gs pos="100000">
                  <a:srgbClr val="4D0808"/>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a:p>
            <a:pPr algn="ctr"/>
            <a:endParaRPr lang="lv-LV" sz="3200" b="1" dirty="0">
              <a:solidFill>
                <a:schemeClr val="accent2">
                  <a:lumMod val="75000"/>
                </a:schemeClr>
              </a:solidFill>
              <a:latin typeface="Arabic Typesetting" panose="03020402040406030203" pitchFamily="66" charset="-78"/>
              <a:cs typeface="Arabic Typesetting" panose="03020402040406030203" pitchFamily="66" charset="-78"/>
            </a:endParaRPr>
          </a:p>
          <a:p>
            <a:endParaRPr lang="lv-LV" sz="4000" b="1" dirty="0" smtClean="0">
              <a:solidFill>
                <a:schemeClr val="accent2">
                  <a:lumMod val="75000"/>
                </a:schemeClr>
              </a:solidFill>
              <a:latin typeface="Chiller" panose="04020404031007020602" pitchFamily="82" charset="0"/>
              <a:cs typeface="Arabic Typesetting" panose="03020402040406030203" pitchFamily="66" charset="-78"/>
            </a:endParaRPr>
          </a:p>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6" name="TextBox 5">
            <a:hlinkClick r:id="rId5" action="ppaction://hlinksldjump"/>
          </p:cNvPr>
          <p:cNvSpPr txBox="1"/>
          <p:nvPr/>
        </p:nvSpPr>
        <p:spPr>
          <a:xfrm>
            <a:off x="207810" y="2734374"/>
            <a:ext cx="5256000" cy="584775"/>
          </a:xfrm>
          <a:prstGeom prst="rect">
            <a:avLst/>
          </a:prstGeom>
          <a:noFill/>
        </p:spPr>
        <p:txBody>
          <a:bodyPr wrap="square" rtlCol="0">
            <a:spAutoFit/>
          </a:bodyPr>
          <a:lstStyle/>
          <a:p>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(1</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 </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Ciešanas</a:t>
            </a:r>
            <a:endParaRPr lang="lv-LV" dirty="0"/>
          </a:p>
        </p:txBody>
      </p:sp>
      <p:sp>
        <p:nvSpPr>
          <p:cNvPr id="8" name="TextBox 7">
            <a:hlinkClick r:id="rId6" action="ppaction://hlinksldjump"/>
          </p:cNvPr>
          <p:cNvSpPr txBox="1"/>
          <p:nvPr/>
        </p:nvSpPr>
        <p:spPr>
          <a:xfrm>
            <a:off x="207810" y="3310374"/>
            <a:ext cx="5256000" cy="583200"/>
          </a:xfrm>
          <a:prstGeom prst="rect">
            <a:avLst/>
          </a:prstGeom>
          <a:noFill/>
        </p:spPr>
        <p:txBody>
          <a:bodyPr wrap="square" rtlCol="0">
            <a:spAutoFit/>
          </a:bodyPr>
          <a:lstStyle/>
          <a:p>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(2</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 </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Negods</a:t>
            </a:r>
          </a:p>
          <a:p>
            <a:endParaRPr lang="lv-LV" dirty="0"/>
          </a:p>
        </p:txBody>
      </p:sp>
      <p:sp>
        <p:nvSpPr>
          <p:cNvPr id="9" name="TextBox 8">
            <a:hlinkClick r:id="rId5" action="ppaction://hlinksldjump"/>
          </p:cNvPr>
          <p:cNvSpPr txBox="1"/>
          <p:nvPr/>
        </p:nvSpPr>
        <p:spPr>
          <a:xfrm>
            <a:off x="208658" y="3886374"/>
            <a:ext cx="5256000" cy="584775"/>
          </a:xfrm>
          <a:prstGeom prst="rect">
            <a:avLst/>
          </a:prstGeom>
          <a:noFill/>
        </p:spPr>
        <p:txBody>
          <a:bodyPr wrap="square" rtlCol="0">
            <a:spAutoFit/>
          </a:bodyPr>
          <a:lstStyle/>
          <a:p>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(3</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 </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Sāpes</a:t>
            </a:r>
            <a:endParaRPr lang="lv-LV" sz="32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11" name="TextBox 10"/>
          <p:cNvSpPr txBox="1"/>
          <p:nvPr/>
        </p:nvSpPr>
        <p:spPr>
          <a:xfrm>
            <a:off x="179512" y="1124744"/>
            <a:ext cx="5328592" cy="1512000"/>
          </a:xfrm>
          <a:prstGeom prst="rect">
            <a:avLst/>
          </a:prstGeom>
          <a:noFill/>
        </p:spPr>
        <p:txBody>
          <a:bodyPr wrap="square" rtlCol="0">
            <a:spAutoFit/>
          </a:bodyPr>
          <a:lstStyle/>
          <a:p>
            <a:pPr algn="ct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Plāteru dzimtai ir </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devīze </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 </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Melior </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mors </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macula” , ko no latīņu valodas latviešu valodā </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tulko kā </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“Labāk nāve nekā </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a:t>
            </a:r>
          </a:p>
          <a:p>
            <a:endParaRPr lang="lv-LV" sz="1600" dirty="0"/>
          </a:p>
        </p:txBody>
      </p:sp>
      <p:sp>
        <p:nvSpPr>
          <p:cNvPr id="5" name="8-Point Star 4"/>
          <p:cNvSpPr/>
          <p:nvPr/>
        </p:nvSpPr>
        <p:spPr>
          <a:xfrm>
            <a:off x="2392318" y="116632"/>
            <a:ext cx="914400" cy="914400"/>
          </a:xfrm>
          <a:prstGeom prst="star8">
            <a:avLst/>
          </a:prstGeom>
          <a:blipFill>
            <a:blip r:embed="rId7" cstate="print"/>
            <a:stretch>
              <a:fillRect/>
            </a:stretch>
          </a:bli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3200" dirty="0" smtClean="0">
                <a:solidFill>
                  <a:schemeClr val="accent2">
                    <a:lumMod val="75000"/>
                  </a:schemeClr>
                </a:solidFill>
              </a:rPr>
              <a:t>27</a:t>
            </a:r>
            <a:endParaRPr lang="lv-LV" dirty="0">
              <a:solidFill>
                <a:schemeClr val="accent2">
                  <a:lumMod val="75000"/>
                </a:schemeClr>
              </a:solidFill>
            </a:endParaRPr>
          </a:p>
        </p:txBody>
      </p:sp>
    </p:spTree>
    <p:extLst>
      <p:ext uri="{BB962C8B-B14F-4D97-AF65-F5344CB8AC3E}">
        <p14:creationId xmlns:p14="http://schemas.microsoft.com/office/powerpoint/2010/main" val="362052725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Attēls 1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a:ln>
            <a:gradFill>
              <a:gsLst>
                <a:gs pos="0">
                  <a:schemeClr val="accent1">
                    <a:tint val="66000"/>
                    <a:satMod val="160000"/>
                  </a:schemeClr>
                </a:gs>
                <a:gs pos="9000">
                  <a:schemeClr val="accent6">
                    <a:lumMod val="75000"/>
                    <a:alpha val="15000"/>
                  </a:schemeClr>
                </a:gs>
                <a:gs pos="100000">
                  <a:schemeClr val="accent1">
                    <a:tint val="23500"/>
                    <a:satMod val="160000"/>
                  </a:schemeClr>
                </a:gs>
              </a:gsLst>
              <a:lin ang="5400000" scaled="0"/>
            </a:gradFill>
          </a:ln>
          <a:effectLst>
            <a:softEdge rad="635000"/>
          </a:effectLst>
        </p:spPr>
      </p:pic>
      <p:sp>
        <p:nvSpPr>
          <p:cNvPr id="18" name="Taisnstūris ar noapaļotiem stūriem 2">
            <a:hlinkClick r:id="rId2" action="ppaction://hlinksldjump"/>
          </p:cNvPr>
          <p:cNvSpPr/>
          <p:nvPr/>
        </p:nvSpPr>
        <p:spPr>
          <a:xfrm>
            <a:off x="4067944" y="555780"/>
            <a:ext cx="4721731" cy="2520000"/>
          </a:xfrm>
          <a:custGeom>
            <a:avLst/>
            <a:gdLst>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560488 w 5472608"/>
              <a:gd name="connsiteY5" fmla="*/ 6192688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596311 w 5472608"/>
              <a:gd name="connsiteY7" fmla="*/ 4909193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079529 w 5472608"/>
              <a:gd name="connsiteY5" fmla="*/ 3848392 h 6192688"/>
              <a:gd name="connsiteX6" fmla="*/ 4408088 w 5472608"/>
              <a:gd name="connsiteY6" fmla="*/ 5474231 h 6192688"/>
              <a:gd name="connsiteX7" fmla="*/ 912120 w 5472608"/>
              <a:gd name="connsiteY7" fmla="*/ 6192688 h 6192688"/>
              <a:gd name="connsiteX8" fmla="*/ 596311 w 5472608"/>
              <a:gd name="connsiteY8" fmla="*/ 4909193 h 6192688"/>
              <a:gd name="connsiteX9" fmla="*/ 0 w 5472608"/>
              <a:gd name="connsiteY9" fmla="*/ 912120 h 6192688"/>
              <a:gd name="connsiteX0" fmla="*/ 0 w 5472608"/>
              <a:gd name="connsiteY0" fmla="*/ 912120 h 5478117"/>
              <a:gd name="connsiteX1" fmla="*/ 912120 w 5472608"/>
              <a:gd name="connsiteY1" fmla="*/ 0 h 5478117"/>
              <a:gd name="connsiteX2" fmla="*/ 4560488 w 5472608"/>
              <a:gd name="connsiteY2" fmla="*/ 0 h 5478117"/>
              <a:gd name="connsiteX3" fmla="*/ 5472608 w 5472608"/>
              <a:gd name="connsiteY3" fmla="*/ 912120 h 5478117"/>
              <a:gd name="connsiteX4" fmla="*/ 5026294 w 5472608"/>
              <a:gd name="connsiteY4" fmla="*/ 4779825 h 5478117"/>
              <a:gd name="connsiteX5" fmla="*/ 4079529 w 5472608"/>
              <a:gd name="connsiteY5" fmla="*/ 3848392 h 5478117"/>
              <a:gd name="connsiteX6" fmla="*/ 4408088 w 5472608"/>
              <a:gd name="connsiteY6" fmla="*/ 5474231 h 5478117"/>
              <a:gd name="connsiteX7" fmla="*/ 1862993 w 5472608"/>
              <a:gd name="connsiteY7" fmla="*/ 4335818 h 5478117"/>
              <a:gd name="connsiteX8" fmla="*/ 596311 w 5472608"/>
              <a:gd name="connsiteY8" fmla="*/ 4909193 h 5478117"/>
              <a:gd name="connsiteX9" fmla="*/ 0 w 5472608"/>
              <a:gd name="connsiteY9" fmla="*/ 912120 h 5478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2608" h="5478117">
                <a:moveTo>
                  <a:pt x="0" y="912120"/>
                </a:moveTo>
                <a:cubicBezTo>
                  <a:pt x="0" y="408370"/>
                  <a:pt x="408370" y="0"/>
                  <a:pt x="912120" y="0"/>
                </a:cubicBezTo>
                <a:lnTo>
                  <a:pt x="4560488" y="0"/>
                </a:lnTo>
                <a:cubicBezTo>
                  <a:pt x="5064238" y="0"/>
                  <a:pt x="5472608" y="408370"/>
                  <a:pt x="5472608" y="912120"/>
                </a:cubicBezTo>
                <a:lnTo>
                  <a:pt x="5026294" y="4779825"/>
                </a:lnTo>
                <a:cubicBezTo>
                  <a:pt x="4858580" y="5542576"/>
                  <a:pt x="4182563" y="3732658"/>
                  <a:pt x="4079529" y="3848392"/>
                </a:cubicBezTo>
                <a:cubicBezTo>
                  <a:pt x="3976495" y="3964126"/>
                  <a:pt x="4777511" y="5392993"/>
                  <a:pt x="4408088" y="5474231"/>
                </a:cubicBezTo>
                <a:cubicBezTo>
                  <a:pt x="4038665" y="5555469"/>
                  <a:pt x="3079116" y="4335818"/>
                  <a:pt x="1862993" y="4335818"/>
                </a:cubicBezTo>
                <a:cubicBezTo>
                  <a:pt x="1359243" y="4335818"/>
                  <a:pt x="596311" y="5412943"/>
                  <a:pt x="596311" y="4909193"/>
                </a:cubicBezTo>
                <a:cubicBezTo>
                  <a:pt x="596311" y="3453044"/>
                  <a:pt x="0" y="2368269"/>
                  <a:pt x="0" y="912120"/>
                </a:cubicBezTo>
                <a:close/>
              </a:path>
            </a:pathLst>
          </a:custGeom>
          <a:gradFill flip="none" rotWithShape="1">
            <a:gsLst>
              <a:gs pos="0">
                <a:schemeClr val="accent2">
                  <a:lumMod val="75000"/>
                </a:schemeClr>
              </a:gs>
              <a:gs pos="13000">
                <a:srgbClr val="F8B049"/>
              </a:gs>
              <a:gs pos="32000">
                <a:srgbClr val="F8B049"/>
              </a:gs>
              <a:gs pos="63000">
                <a:srgbClr val="FEE7F2"/>
              </a:gs>
              <a:gs pos="67000">
                <a:srgbClr val="F952A0"/>
              </a:gs>
              <a:gs pos="69000">
                <a:srgbClr val="C50849"/>
              </a:gs>
              <a:gs pos="82001">
                <a:srgbClr val="B43E85"/>
              </a:gs>
              <a:gs pos="100000">
                <a:srgbClr val="F8B049"/>
              </a:gs>
            </a:gsLst>
            <a:lin ang="5400000" scaled="0"/>
            <a:tileRect r="-100000" b="-100000"/>
          </a:gradFill>
          <a:ln w="82550" cap="rnd" cmpd="thinThick">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lv-LV" sz="4400" b="1" dirty="0" smtClean="0">
                <a:solidFill>
                  <a:srgbClr val="FF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Atbilde nepareiza</a:t>
            </a:r>
          </a:p>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19" name="Taisnstūris 18">
            <a:hlinkClick r:id="rId2" action="ppaction://hlinksldjump"/>
          </p:cNvPr>
          <p:cNvSpPr/>
          <p:nvPr/>
        </p:nvSpPr>
        <p:spPr>
          <a:xfrm>
            <a:off x="1763688" y="5301208"/>
            <a:ext cx="4099199" cy="1107996"/>
          </a:xfrm>
          <a:prstGeom prst="rect">
            <a:avLst/>
          </a:prstGeom>
        </p:spPr>
        <p:txBody>
          <a:bodyPr wrap="none">
            <a:spAutoFit/>
          </a:bodyPr>
          <a:lstStyle/>
          <a:p>
            <a:r>
              <a:rPr lang="lv-LV" sz="6600" b="1" dirty="0" smtClean="0">
                <a:solidFill>
                  <a:schemeClr val="bg1">
                    <a:lumMod val="95000"/>
                  </a:schemeClr>
                </a:solidFill>
                <a:latin typeface="Gabriola" panose="04040605051002020D02" pitchFamily="82" charset="0"/>
                <a:cs typeface="Andalus" panose="02020603050405020304" pitchFamily="18" charset="-78"/>
              </a:rPr>
              <a:t>Atbildēt </a:t>
            </a:r>
            <a:r>
              <a:rPr lang="lv-LV" sz="6600" b="1" dirty="0">
                <a:solidFill>
                  <a:schemeClr val="bg1">
                    <a:lumMod val="95000"/>
                  </a:schemeClr>
                </a:solidFill>
                <a:latin typeface="Gabriola" panose="04040605051002020D02" pitchFamily="82" charset="0"/>
                <a:cs typeface="Andalus" panose="02020603050405020304" pitchFamily="18" charset="-78"/>
              </a:rPr>
              <a:t>vēlreiz</a:t>
            </a:r>
          </a:p>
        </p:txBody>
      </p:sp>
    </p:spTree>
    <p:extLst>
      <p:ext uri="{BB962C8B-B14F-4D97-AF65-F5344CB8AC3E}">
        <p14:creationId xmlns:p14="http://schemas.microsoft.com/office/powerpoint/2010/main" val="403895256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ttēls 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980553"/>
          </a:xfrm>
          <a:prstGeom prst="rect">
            <a:avLst/>
          </a:prstGeom>
          <a:ln>
            <a:gradFill>
              <a:gsLst>
                <a:gs pos="0">
                  <a:schemeClr val="accent1">
                    <a:tint val="66000"/>
                    <a:satMod val="160000"/>
                  </a:schemeClr>
                </a:gs>
                <a:gs pos="9000">
                  <a:schemeClr val="accent6">
                    <a:lumMod val="75000"/>
                    <a:alpha val="15000"/>
                  </a:schemeClr>
                </a:gs>
                <a:gs pos="100000">
                  <a:schemeClr val="accent1">
                    <a:tint val="23500"/>
                    <a:satMod val="160000"/>
                  </a:schemeClr>
                </a:gs>
              </a:gsLst>
              <a:lin ang="5400000" scaled="0"/>
            </a:gradFill>
          </a:ln>
          <a:effectLst>
            <a:softEdge rad="635000"/>
          </a:effectLst>
        </p:spPr>
      </p:pic>
      <p:sp>
        <p:nvSpPr>
          <p:cNvPr id="2" name="Taisnstūris ar noapaļotiem stūriem 2">
            <a:hlinkClick r:id="rId2" action="ppaction://hlinksldjump"/>
          </p:cNvPr>
          <p:cNvSpPr/>
          <p:nvPr/>
        </p:nvSpPr>
        <p:spPr>
          <a:xfrm>
            <a:off x="4067944" y="620688"/>
            <a:ext cx="4723200" cy="2520280"/>
          </a:xfrm>
          <a:custGeom>
            <a:avLst/>
            <a:gdLst>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560488 w 5472608"/>
              <a:gd name="connsiteY5" fmla="*/ 6192688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596311 w 5472608"/>
              <a:gd name="connsiteY7" fmla="*/ 4909193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079529 w 5472608"/>
              <a:gd name="connsiteY5" fmla="*/ 3848392 h 6192688"/>
              <a:gd name="connsiteX6" fmla="*/ 4408088 w 5472608"/>
              <a:gd name="connsiteY6" fmla="*/ 5474231 h 6192688"/>
              <a:gd name="connsiteX7" fmla="*/ 912120 w 5472608"/>
              <a:gd name="connsiteY7" fmla="*/ 6192688 h 6192688"/>
              <a:gd name="connsiteX8" fmla="*/ 596311 w 5472608"/>
              <a:gd name="connsiteY8" fmla="*/ 4909193 h 6192688"/>
              <a:gd name="connsiteX9" fmla="*/ 0 w 5472608"/>
              <a:gd name="connsiteY9" fmla="*/ 912120 h 6192688"/>
              <a:gd name="connsiteX0" fmla="*/ 0 w 5472608"/>
              <a:gd name="connsiteY0" fmla="*/ 912120 h 5478117"/>
              <a:gd name="connsiteX1" fmla="*/ 912120 w 5472608"/>
              <a:gd name="connsiteY1" fmla="*/ 0 h 5478117"/>
              <a:gd name="connsiteX2" fmla="*/ 4560488 w 5472608"/>
              <a:gd name="connsiteY2" fmla="*/ 0 h 5478117"/>
              <a:gd name="connsiteX3" fmla="*/ 5472608 w 5472608"/>
              <a:gd name="connsiteY3" fmla="*/ 912120 h 5478117"/>
              <a:gd name="connsiteX4" fmla="*/ 5026294 w 5472608"/>
              <a:gd name="connsiteY4" fmla="*/ 4779825 h 5478117"/>
              <a:gd name="connsiteX5" fmla="*/ 4079529 w 5472608"/>
              <a:gd name="connsiteY5" fmla="*/ 3848392 h 5478117"/>
              <a:gd name="connsiteX6" fmla="*/ 4408088 w 5472608"/>
              <a:gd name="connsiteY6" fmla="*/ 5474231 h 5478117"/>
              <a:gd name="connsiteX7" fmla="*/ 1862993 w 5472608"/>
              <a:gd name="connsiteY7" fmla="*/ 4335818 h 5478117"/>
              <a:gd name="connsiteX8" fmla="*/ 596311 w 5472608"/>
              <a:gd name="connsiteY8" fmla="*/ 4909193 h 5478117"/>
              <a:gd name="connsiteX9" fmla="*/ 0 w 5472608"/>
              <a:gd name="connsiteY9" fmla="*/ 912120 h 5478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2608" h="5478117">
                <a:moveTo>
                  <a:pt x="0" y="912120"/>
                </a:moveTo>
                <a:cubicBezTo>
                  <a:pt x="0" y="408370"/>
                  <a:pt x="408370" y="0"/>
                  <a:pt x="912120" y="0"/>
                </a:cubicBezTo>
                <a:lnTo>
                  <a:pt x="4560488" y="0"/>
                </a:lnTo>
                <a:cubicBezTo>
                  <a:pt x="5064238" y="0"/>
                  <a:pt x="5472608" y="408370"/>
                  <a:pt x="5472608" y="912120"/>
                </a:cubicBezTo>
                <a:lnTo>
                  <a:pt x="5026294" y="4779825"/>
                </a:lnTo>
                <a:cubicBezTo>
                  <a:pt x="4858580" y="5542576"/>
                  <a:pt x="4182563" y="3732658"/>
                  <a:pt x="4079529" y="3848392"/>
                </a:cubicBezTo>
                <a:cubicBezTo>
                  <a:pt x="3976495" y="3964126"/>
                  <a:pt x="4777511" y="5392993"/>
                  <a:pt x="4408088" y="5474231"/>
                </a:cubicBezTo>
                <a:cubicBezTo>
                  <a:pt x="4038665" y="5555469"/>
                  <a:pt x="3079116" y="4335818"/>
                  <a:pt x="1862993" y="4335818"/>
                </a:cubicBezTo>
                <a:cubicBezTo>
                  <a:pt x="1359243" y="4335818"/>
                  <a:pt x="596311" y="5412943"/>
                  <a:pt x="596311" y="4909193"/>
                </a:cubicBezTo>
                <a:cubicBezTo>
                  <a:pt x="596311" y="3453044"/>
                  <a:pt x="0" y="2368269"/>
                  <a:pt x="0" y="912120"/>
                </a:cubicBezTo>
                <a:close/>
              </a:path>
            </a:pathLst>
          </a:custGeom>
          <a:gradFill flip="none" rotWithShape="1">
            <a:gsLst>
              <a:gs pos="0">
                <a:schemeClr val="accent2">
                  <a:lumMod val="75000"/>
                </a:schemeClr>
              </a:gs>
              <a:gs pos="13000">
                <a:srgbClr val="F8B049"/>
              </a:gs>
              <a:gs pos="32000">
                <a:srgbClr val="F8B049"/>
              </a:gs>
              <a:gs pos="63000">
                <a:srgbClr val="FEE7F2"/>
              </a:gs>
              <a:gs pos="67000">
                <a:srgbClr val="F952A0"/>
              </a:gs>
              <a:gs pos="69000">
                <a:srgbClr val="C50849"/>
              </a:gs>
              <a:gs pos="82001">
                <a:srgbClr val="B43E85"/>
              </a:gs>
              <a:gs pos="100000">
                <a:srgbClr val="F8B049"/>
              </a:gs>
            </a:gsLst>
            <a:lin ang="5400000" scaled="0"/>
            <a:tileRect r="-100000" b="-100000"/>
          </a:gradFill>
          <a:ln w="82550" cap="rnd" cmpd="thinThick">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lv-LV" sz="4400" b="1" dirty="0" smtClean="0">
                <a:solidFill>
                  <a:srgbClr val="00B05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Atbilde pareiza</a:t>
            </a:r>
          </a:p>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5" name="Taisnstūris 4">
            <a:hlinkClick r:id="rId2" action="ppaction://hlinksldjump"/>
          </p:cNvPr>
          <p:cNvSpPr/>
          <p:nvPr/>
        </p:nvSpPr>
        <p:spPr>
          <a:xfrm>
            <a:off x="1621894" y="5373216"/>
            <a:ext cx="5468164" cy="1107996"/>
          </a:xfrm>
          <a:prstGeom prst="rect">
            <a:avLst/>
          </a:prstGeom>
        </p:spPr>
        <p:txBody>
          <a:bodyPr wrap="none">
            <a:spAutoFit/>
          </a:bodyPr>
          <a:lstStyle/>
          <a:p>
            <a:r>
              <a:rPr lang="lv-LV" sz="6600" b="1" dirty="0">
                <a:solidFill>
                  <a:schemeClr val="bg1">
                    <a:lumMod val="95000"/>
                  </a:schemeClr>
                </a:solidFill>
                <a:latin typeface="Gabriola" panose="04040605051002020D02" pitchFamily="82" charset="0"/>
              </a:rPr>
              <a:t>Izlasiet skaidrojumu</a:t>
            </a:r>
          </a:p>
        </p:txBody>
      </p:sp>
    </p:spTree>
    <p:extLst>
      <p:ext uri="{BB962C8B-B14F-4D97-AF65-F5344CB8AC3E}">
        <p14:creationId xmlns:p14="http://schemas.microsoft.com/office/powerpoint/2010/main" val="39606775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Lietotajs\Desktop\71_damasco_43.jpg"/>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PaintBrush/>
                    </a14:imgEffect>
                    <a14:imgEffect>
                      <a14:sharpenSoften amount="-18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315416"/>
            <a:ext cx="9251504" cy="7290048"/>
          </a:xfrm>
          <a:prstGeom prst="rect">
            <a:avLst/>
          </a:prstGeom>
          <a:noFill/>
          <a:ln w="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lgDashDotDot"/>
          </a:ln>
          <a:effectLst>
            <a:glow rad="127000">
              <a:schemeClr val="bg1"/>
            </a:glow>
            <a:reflection blurRad="6350" stA="50000" endA="300" endPos="55000" dir="5400000" sy="-100000" algn="bl" rotWithShape="0"/>
          </a:effectLst>
          <a:scene3d>
            <a:camera prst="isometricRightUp"/>
            <a:lightRig rig="sunrise" dir="t">
              <a:rot lat="0" lon="0" rev="0"/>
            </a:lightRig>
          </a:scene3d>
          <a:sp3d extrusionH="107950" contourW="12700">
            <a:extrusionClr>
              <a:schemeClr val="accent3">
                <a:lumMod val="75000"/>
              </a:schemeClr>
            </a:extrusionClr>
            <a:contourClr>
              <a:schemeClr val="bg2">
                <a:lumMod val="25000"/>
              </a:schemeClr>
            </a:contourClr>
          </a:sp3d>
          <a:extLst>
            <a:ext uri="{909E8E84-426E-40DD-AFC4-6F175D3DCCD1}">
              <a14:hiddenFill xmlns:a14="http://schemas.microsoft.com/office/drawing/2010/main">
                <a:solidFill>
                  <a:srgbClr val="FFFFFF"/>
                </a:solidFill>
              </a14:hiddenFill>
            </a:ext>
          </a:extLst>
        </p:spPr>
      </p:pic>
      <p:pic>
        <p:nvPicPr>
          <p:cNvPr id="2" name="Picture 2" descr="C:\Users\Lietotajs\Desktop\kraslavo-nad-dvinoy - Copy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104" y="-6723"/>
            <a:ext cx="3203848" cy="6864723"/>
          </a:xfrm>
          <a:prstGeom prst="rect">
            <a:avLst/>
          </a:prstGeom>
          <a:noFill/>
          <a:effectLst>
            <a:outerShdw blurRad="50800" dist="50800" dir="5400000" algn="ctr" rotWithShape="0">
              <a:schemeClr val="bg1"/>
            </a:outerShdw>
            <a:softEdge rad="635000"/>
          </a:effectLst>
          <a:extLst>
            <a:ext uri="{909E8E84-426E-40DD-AFC4-6F175D3DCCD1}">
              <a14:hiddenFill xmlns:a14="http://schemas.microsoft.com/office/drawing/2010/main">
                <a:solidFill>
                  <a:srgbClr val="FFFFFF"/>
                </a:solidFill>
              </a14:hiddenFill>
            </a:ext>
          </a:extLst>
        </p:spPr>
      </p:pic>
      <p:sp>
        <p:nvSpPr>
          <p:cNvPr id="3" name="Taisnstūris ar noapaļotiem stūriem 2"/>
          <p:cNvSpPr/>
          <p:nvPr/>
        </p:nvSpPr>
        <p:spPr>
          <a:xfrm>
            <a:off x="179512" y="391276"/>
            <a:ext cx="5472608" cy="6192688"/>
          </a:xfrm>
          <a:custGeom>
            <a:avLst/>
            <a:gdLst>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560488 w 5472608"/>
              <a:gd name="connsiteY5" fmla="*/ 6192688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2608" h="6192688">
                <a:moveTo>
                  <a:pt x="0" y="912120"/>
                </a:moveTo>
                <a:cubicBezTo>
                  <a:pt x="0" y="408370"/>
                  <a:pt x="408370" y="0"/>
                  <a:pt x="912120" y="0"/>
                </a:cubicBezTo>
                <a:lnTo>
                  <a:pt x="4560488" y="0"/>
                </a:lnTo>
                <a:cubicBezTo>
                  <a:pt x="5064238" y="0"/>
                  <a:pt x="5472608" y="408370"/>
                  <a:pt x="5472608" y="912120"/>
                </a:cubicBezTo>
                <a:lnTo>
                  <a:pt x="5026294" y="4779825"/>
                </a:lnTo>
                <a:cubicBezTo>
                  <a:pt x="5026294" y="5283575"/>
                  <a:pt x="4911838" y="5474231"/>
                  <a:pt x="4408088" y="5474231"/>
                </a:cubicBezTo>
                <a:cubicBezTo>
                  <a:pt x="3191965" y="5474231"/>
                  <a:pt x="2128243" y="6192688"/>
                  <a:pt x="912120" y="6192688"/>
                </a:cubicBezTo>
                <a:cubicBezTo>
                  <a:pt x="408370" y="6192688"/>
                  <a:pt x="0" y="5784318"/>
                  <a:pt x="0" y="5280568"/>
                </a:cubicBezTo>
                <a:lnTo>
                  <a:pt x="0" y="912120"/>
                </a:lnTo>
                <a:close/>
              </a:path>
            </a:pathLst>
          </a:custGeom>
          <a:gradFill flip="none" rotWithShape="1">
            <a:gsLst>
              <a:gs pos="0">
                <a:schemeClr val="accent3"/>
              </a:gs>
              <a:gs pos="100000">
                <a:schemeClr val="accent1">
                  <a:tint val="23500"/>
                  <a:satMod val="160000"/>
                </a:schemeClr>
              </a:gs>
            </a:gsLst>
            <a:path path="circle">
              <a:fillToRect l="100000" t="100000"/>
            </a:path>
            <a:tileRect r="-100000" b="-100000"/>
          </a:gradFill>
          <a:ln w="82550" cap="rnd" cmpd="thinThick">
            <a:gradFill>
              <a:gsLst>
                <a:gs pos="0">
                  <a:srgbClr val="FFF200"/>
                </a:gs>
                <a:gs pos="45000">
                  <a:srgbClr val="FF7A00"/>
                </a:gs>
                <a:gs pos="70000">
                  <a:srgbClr val="FF0300"/>
                </a:gs>
                <a:gs pos="100000">
                  <a:srgbClr val="4D0808"/>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a:p>
            <a:pPr algn="ctr"/>
            <a:endParaRPr lang="lv-LV" sz="3200" b="1" dirty="0">
              <a:solidFill>
                <a:schemeClr val="accent2">
                  <a:lumMod val="75000"/>
                </a:schemeClr>
              </a:solidFill>
              <a:latin typeface="Arabic Typesetting" panose="03020402040406030203" pitchFamily="66" charset="-78"/>
              <a:cs typeface="Arabic Typesetting" panose="03020402040406030203" pitchFamily="66" charset="-78"/>
            </a:endParaRPr>
          </a:p>
          <a:p>
            <a:endParaRPr lang="lv-LV" sz="4000" b="1" dirty="0" smtClean="0">
              <a:solidFill>
                <a:schemeClr val="accent2">
                  <a:lumMod val="75000"/>
                </a:schemeClr>
              </a:solidFill>
              <a:latin typeface="Chiller" panose="04020404031007020602" pitchFamily="82" charset="0"/>
              <a:cs typeface="Arabic Typesetting" panose="03020402040406030203" pitchFamily="66" charset="-78"/>
            </a:endParaRPr>
          </a:p>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6" name="TextBox 5">
            <a:hlinkClick r:id="rId5" action="ppaction://hlinksldjump"/>
          </p:cNvPr>
          <p:cNvSpPr txBox="1"/>
          <p:nvPr/>
        </p:nvSpPr>
        <p:spPr>
          <a:xfrm>
            <a:off x="207810" y="2734374"/>
            <a:ext cx="5257800" cy="583200"/>
          </a:xfrm>
          <a:prstGeom prst="rect">
            <a:avLst/>
          </a:prstGeom>
          <a:noFill/>
        </p:spPr>
        <p:txBody>
          <a:bodyPr wrap="square" rtlCol="0">
            <a:spAutoFit/>
          </a:bodyPr>
          <a:lstStyle/>
          <a:p>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(1</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 </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no </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Varšavas</a:t>
            </a:r>
            <a:endParaRPr lang="lv-LV" dirty="0"/>
          </a:p>
        </p:txBody>
      </p:sp>
      <p:sp>
        <p:nvSpPr>
          <p:cNvPr id="8" name="TextBox 7">
            <a:hlinkClick r:id="rId5" action="ppaction://hlinksldjump"/>
          </p:cNvPr>
          <p:cNvSpPr txBox="1"/>
          <p:nvPr/>
        </p:nvSpPr>
        <p:spPr>
          <a:xfrm>
            <a:off x="207810" y="3310374"/>
            <a:ext cx="5257800" cy="583200"/>
          </a:xfrm>
          <a:prstGeom prst="rect">
            <a:avLst/>
          </a:prstGeom>
          <a:noFill/>
        </p:spPr>
        <p:txBody>
          <a:bodyPr wrap="square" rtlCol="0">
            <a:spAutoFit/>
          </a:bodyPr>
          <a:lstStyle/>
          <a:p>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(2</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 </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no </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Dinaburgas</a:t>
            </a:r>
            <a:endPar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endParaRPr>
          </a:p>
          <a:p>
            <a:endParaRPr lang="lv-LV" dirty="0"/>
          </a:p>
        </p:txBody>
      </p:sp>
      <p:sp>
        <p:nvSpPr>
          <p:cNvPr id="9" name="TextBox 8">
            <a:hlinkClick r:id="rId6" action="ppaction://hlinksldjump"/>
          </p:cNvPr>
          <p:cNvSpPr txBox="1"/>
          <p:nvPr/>
        </p:nvSpPr>
        <p:spPr>
          <a:xfrm>
            <a:off x="208658" y="3886374"/>
            <a:ext cx="5257800" cy="584775"/>
          </a:xfrm>
          <a:prstGeom prst="rect">
            <a:avLst/>
          </a:prstGeom>
          <a:noFill/>
        </p:spPr>
        <p:txBody>
          <a:bodyPr wrap="square" rtlCol="0">
            <a:spAutoFit/>
          </a:bodyPr>
          <a:lstStyle/>
          <a:p>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(3</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 </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no </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Indricas</a:t>
            </a:r>
          </a:p>
        </p:txBody>
      </p:sp>
      <p:sp>
        <p:nvSpPr>
          <p:cNvPr id="11" name="TextBox 10"/>
          <p:cNvSpPr txBox="1"/>
          <p:nvPr/>
        </p:nvSpPr>
        <p:spPr>
          <a:xfrm>
            <a:off x="-3468" y="1371821"/>
            <a:ext cx="5799604" cy="1354217"/>
          </a:xfrm>
          <a:prstGeom prst="rect">
            <a:avLst/>
          </a:prstGeom>
          <a:noFill/>
        </p:spPr>
        <p:txBody>
          <a:bodyPr wrap="square" rtlCol="0">
            <a:spAutoFit/>
          </a:bodyPr>
          <a:lstStyle/>
          <a:p>
            <a:pPr algn="ct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No kurienes pārcēlās grāfi Broel Plāteri, </a:t>
            </a:r>
            <a:endPar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endParaRPr>
          </a:p>
          <a:p>
            <a:pPr algn="ct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kad </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nopirka Krāslavu?</a:t>
            </a:r>
          </a:p>
          <a:p>
            <a:endParaRPr lang="lv-LV" sz="1600" dirty="0"/>
          </a:p>
        </p:txBody>
      </p:sp>
      <p:sp>
        <p:nvSpPr>
          <p:cNvPr id="13" name="8-Point Star 12"/>
          <p:cNvSpPr/>
          <p:nvPr/>
        </p:nvSpPr>
        <p:spPr>
          <a:xfrm>
            <a:off x="2392318" y="116632"/>
            <a:ext cx="720000" cy="720000"/>
          </a:xfrm>
          <a:prstGeom prst="star8">
            <a:avLst/>
          </a:prstGeom>
          <a:blipFill>
            <a:blip r:embed="rId7" cstate="print"/>
            <a:stretch>
              <a:fillRect/>
            </a:stretch>
          </a:bli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3200" dirty="0" smtClean="0">
                <a:solidFill>
                  <a:schemeClr val="accent2">
                    <a:lumMod val="75000"/>
                  </a:schemeClr>
                </a:solidFill>
              </a:rPr>
              <a:t>3</a:t>
            </a:r>
            <a:endParaRPr lang="lv-LV" dirty="0">
              <a:solidFill>
                <a:schemeClr val="accent2">
                  <a:lumMod val="75000"/>
                </a:schemeClr>
              </a:solidFill>
            </a:endParaRPr>
          </a:p>
        </p:txBody>
      </p:sp>
    </p:spTree>
    <p:extLst>
      <p:ext uri="{BB962C8B-B14F-4D97-AF65-F5344CB8AC3E}">
        <p14:creationId xmlns:p14="http://schemas.microsoft.com/office/powerpoint/2010/main" val="359014046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isnstūris ar noapaļotiem stūriem 2">
            <a:hlinkClick r:id="rId2" action="ppaction://hlinksldjump"/>
          </p:cNvPr>
          <p:cNvSpPr/>
          <p:nvPr/>
        </p:nvSpPr>
        <p:spPr>
          <a:xfrm>
            <a:off x="0" y="0"/>
            <a:ext cx="9143999" cy="6065912"/>
          </a:xfrm>
          <a:prstGeom prst="round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lv-LV" sz="3600" b="1" dirty="0" smtClean="0">
                <a:solidFill>
                  <a:schemeClr val="accent2">
                    <a:lumMod val="75000"/>
                  </a:schemeClr>
                </a:solidFill>
                <a:latin typeface="Brush Script MT" panose="03060802040406070304" pitchFamily="66" charset="0"/>
                <a:ea typeface="Calibri"/>
                <a:cs typeface="FrankRuehl" panose="020E0503060101010101" pitchFamily="34" charset="-79"/>
              </a:rPr>
              <a:t>Skaidrojums</a:t>
            </a:r>
          </a:p>
          <a:p>
            <a:pPr algn="ctr">
              <a:spcAft>
                <a:spcPts val="1000"/>
              </a:spcAft>
            </a:pPr>
            <a:endParaRPr lang="lv-LV" sz="3200" b="1" dirty="0" smtClean="0">
              <a:solidFill>
                <a:schemeClr val="accent2">
                  <a:lumMod val="75000"/>
                </a:schemeClr>
              </a:solidFill>
              <a:latin typeface="Brush Script MT" panose="03060802040406070304" pitchFamily="66" charset="0"/>
              <a:ea typeface="Calibri"/>
              <a:cs typeface="FrankRuehl" panose="020E0503060101010101" pitchFamily="34" charset="-79"/>
            </a:endParaRPr>
          </a:p>
          <a:p>
            <a:pPr algn="ctr">
              <a:spcAft>
                <a:spcPts val="1000"/>
              </a:spcAft>
            </a:pP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Grāfu Plāteru dzimtas </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devīzi “Melior </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mors </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macula” </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no </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latīņu valodas </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tulko kā </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“Labāk nāve nekā </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negods”.</a:t>
            </a:r>
          </a:p>
          <a:p>
            <a:pPr algn="ctr">
              <a:spcAft>
                <a:spcPts val="1000"/>
              </a:spcAft>
            </a:pPr>
            <a:endParaRPr lang="lv-LV" sz="3200" b="1" dirty="0">
              <a:solidFill>
                <a:schemeClr val="accent2">
                  <a:lumMod val="75000"/>
                </a:schemeClr>
              </a:solidFill>
              <a:latin typeface="Brush Script MT" panose="03060802040406070304" pitchFamily="66" charset="0"/>
              <a:ea typeface="Calibri"/>
              <a:cs typeface="FrankRuehl" panose="020E0503060101010101" pitchFamily="34" charset="-79"/>
            </a:endParaRPr>
          </a:p>
          <a:p>
            <a:pPr algn="ctr"/>
            <a:r>
              <a:rPr lang="lv-LV" sz="3200" b="1" i="1" dirty="0" smtClean="0">
                <a:solidFill>
                  <a:schemeClr val="accent2">
                    <a:lumMod val="75000"/>
                  </a:schemeClr>
                </a:solidFill>
                <a:latin typeface="Arabic Typesetting" panose="03020402040406030203" pitchFamily="66" charset="-78"/>
                <a:cs typeface="Arabic Typesetting" panose="03020402040406030203" pitchFamily="66" charset="-78"/>
              </a:rPr>
              <a:t>Avots</a:t>
            </a:r>
            <a:r>
              <a:rPr lang="lv-LV" sz="3200" b="1" i="1" dirty="0">
                <a:solidFill>
                  <a:schemeClr val="accent2">
                    <a:lumMod val="75000"/>
                  </a:schemeClr>
                </a:solidFill>
                <a:latin typeface="Arabic Typesetting" panose="03020402040406030203" pitchFamily="66" charset="-78"/>
                <a:cs typeface="Arabic Typesetting" panose="03020402040406030203" pitchFamily="66" charset="-78"/>
              </a:rPr>
              <a:t>: </a:t>
            </a:r>
            <a:r>
              <a:rPr lang="lv-LV" sz="3200" b="1" i="1" dirty="0" smtClean="0">
                <a:solidFill>
                  <a:schemeClr val="accent2">
                    <a:lumMod val="75000"/>
                  </a:schemeClr>
                </a:solidFill>
                <a:latin typeface="Arabic Typesetting" panose="03020402040406030203" pitchFamily="66" charset="-78"/>
                <a:cs typeface="Arabic Typesetting" panose="03020402040406030203" pitchFamily="66" charset="-78"/>
              </a:rPr>
              <a:t> </a:t>
            </a:r>
            <a:r>
              <a:rPr lang="pl-PL" sz="3200" b="1" i="1" dirty="0" smtClean="0">
                <a:solidFill>
                  <a:schemeClr val="accent2">
                    <a:lumMod val="75000"/>
                  </a:schemeClr>
                </a:solidFill>
                <a:latin typeface="Arabic Typesetting" panose="03020402040406030203" pitchFamily="66" charset="-78"/>
                <a:cs typeface="Arabic Typesetting" panose="03020402040406030203" pitchFamily="66" charset="-78"/>
                <a:hlinkClick r:id="rId4"/>
              </a:rPr>
              <a:t>Szymon</a:t>
            </a:r>
            <a:r>
              <a:rPr lang="pl-PL" sz="3200" b="1" i="1" dirty="0">
                <a:solidFill>
                  <a:schemeClr val="accent2">
                    <a:lumMod val="75000"/>
                  </a:schemeClr>
                </a:solidFill>
                <a:latin typeface="Arabic Typesetting" panose="03020402040406030203" pitchFamily="66" charset="-78"/>
                <a:cs typeface="Arabic Typesetting" panose="03020402040406030203" pitchFamily="66" charset="-78"/>
                <a:hlinkClick r:id="rId4"/>
              </a:rPr>
              <a:t>, Konarski. Platerowie. – Paryż,  1955.- 7.lpp. //</a:t>
            </a:r>
            <a:r>
              <a:rPr lang="pl-PL" sz="3200" b="1" i="1" dirty="0">
                <a:solidFill>
                  <a:schemeClr val="accent2">
                    <a:lumMod val="75000"/>
                  </a:schemeClr>
                </a:solidFill>
                <a:latin typeface="Arabic Typesetting" panose="03020402040406030203" pitchFamily="66" charset="-78"/>
                <a:cs typeface="Arabic Typesetting" panose="03020402040406030203" pitchFamily="66" charset="-78"/>
              </a:rPr>
              <a:t> </a:t>
            </a:r>
            <a:endParaRPr lang="lv-LV" sz="3200" b="1" i="1" dirty="0" smtClean="0">
              <a:solidFill>
                <a:schemeClr val="accent2">
                  <a:lumMod val="75000"/>
                </a:schemeClr>
              </a:solidFill>
              <a:latin typeface="Arabic Typesetting" panose="03020402040406030203" pitchFamily="66" charset="-78"/>
              <a:cs typeface="Arabic Typesetting" panose="03020402040406030203" pitchFamily="66" charset="-78"/>
            </a:endParaRPr>
          </a:p>
          <a:p>
            <a:pPr algn="ctr"/>
            <a:endParaRPr lang="lv-LV" sz="3200" b="1" i="1" dirty="0" smtClean="0">
              <a:solidFill>
                <a:schemeClr val="accent2">
                  <a:lumMod val="75000"/>
                </a:schemeClr>
              </a:solidFill>
              <a:latin typeface="Arabic Typesetting" panose="03020402040406030203" pitchFamily="66" charset="-78"/>
              <a:cs typeface="Arabic Typesetting" panose="03020402040406030203" pitchFamily="66" charset="-78"/>
            </a:endParaRPr>
          </a:p>
          <a:p>
            <a:pPr algn="ctr"/>
            <a:r>
              <a:rPr lang="lv-LV" dirty="0" smtClean="0">
                <a:solidFill>
                  <a:srgbClr val="FF0000"/>
                </a:solidFill>
              </a:rPr>
              <a:t> </a:t>
            </a:r>
            <a:endParaRPr lang="lv-LV" dirty="0">
              <a:solidFill>
                <a:srgbClr val="FF0000"/>
              </a:solidFill>
            </a:endParaRPr>
          </a:p>
        </p:txBody>
      </p:sp>
      <p:pic>
        <p:nvPicPr>
          <p:cNvPr id="2" name="Picture 4">
            <a:hlinkClick r:id="rId2"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85184"/>
            <a:ext cx="9143999" cy="2199054"/>
          </a:xfrm>
          <a:prstGeom prst="rect">
            <a:avLst/>
          </a:prstGeom>
          <a:noFill/>
          <a:ln>
            <a:noFill/>
          </a:ln>
          <a:effectLst>
            <a:outerShdw dist="35921" dir="2700000" algn="ctr" rotWithShape="0">
              <a:schemeClr val="bg2"/>
            </a:outerShdw>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165768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Lietotajs\Desktop\71_damasco_43.jpg"/>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PaintBrush/>
                    </a14:imgEffect>
                    <a14:imgEffect>
                      <a14:sharpenSoften amount="-18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315416"/>
            <a:ext cx="9251504" cy="7290048"/>
          </a:xfrm>
          <a:prstGeom prst="rect">
            <a:avLst/>
          </a:prstGeom>
          <a:noFill/>
          <a:ln w="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lgDashDotDot"/>
          </a:ln>
          <a:effectLst>
            <a:glow rad="127000">
              <a:schemeClr val="bg1"/>
            </a:glow>
            <a:reflection blurRad="6350" stA="50000" endA="300" endPos="55000" dir="5400000" sy="-100000" algn="bl" rotWithShape="0"/>
          </a:effectLst>
          <a:scene3d>
            <a:camera prst="isometricRightUp"/>
            <a:lightRig rig="sunrise" dir="t">
              <a:rot lat="0" lon="0" rev="0"/>
            </a:lightRig>
          </a:scene3d>
          <a:sp3d extrusionH="107950" contourW="12700">
            <a:extrusionClr>
              <a:schemeClr val="accent3">
                <a:lumMod val="75000"/>
              </a:schemeClr>
            </a:extrusionClr>
            <a:contourClr>
              <a:schemeClr val="bg2">
                <a:lumMod val="25000"/>
              </a:schemeClr>
            </a:contourClr>
          </a:sp3d>
          <a:extLst>
            <a:ext uri="{909E8E84-426E-40DD-AFC4-6F175D3DCCD1}">
              <a14:hiddenFill xmlns:a14="http://schemas.microsoft.com/office/drawing/2010/main">
                <a:solidFill>
                  <a:srgbClr val="FFFFFF"/>
                </a:solidFill>
              </a14:hiddenFill>
            </a:ext>
          </a:extLst>
        </p:spPr>
      </p:pic>
      <p:pic>
        <p:nvPicPr>
          <p:cNvPr id="2" name="Picture 2" descr="C:\Users\Lietotajs\Desktop\kraslavo-nad-dvinoy - Copy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104" y="-6723"/>
            <a:ext cx="3203848" cy="6864723"/>
          </a:xfrm>
          <a:prstGeom prst="rect">
            <a:avLst/>
          </a:prstGeom>
          <a:noFill/>
          <a:effectLst>
            <a:outerShdw blurRad="50800" dist="50800" dir="5400000" algn="ctr" rotWithShape="0">
              <a:schemeClr val="bg1"/>
            </a:outerShdw>
            <a:softEdge rad="635000"/>
          </a:effectLst>
          <a:extLst>
            <a:ext uri="{909E8E84-426E-40DD-AFC4-6F175D3DCCD1}">
              <a14:hiddenFill xmlns:a14="http://schemas.microsoft.com/office/drawing/2010/main">
                <a:solidFill>
                  <a:srgbClr val="FFFFFF"/>
                </a:solidFill>
              </a14:hiddenFill>
            </a:ext>
          </a:extLst>
        </p:spPr>
      </p:pic>
      <p:sp>
        <p:nvSpPr>
          <p:cNvPr id="3" name="Taisnstūris ar noapaļotiem stūriem 2"/>
          <p:cNvSpPr/>
          <p:nvPr/>
        </p:nvSpPr>
        <p:spPr>
          <a:xfrm>
            <a:off x="152541" y="391276"/>
            <a:ext cx="5472608" cy="6192688"/>
          </a:xfrm>
          <a:custGeom>
            <a:avLst/>
            <a:gdLst>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560488 w 5472608"/>
              <a:gd name="connsiteY5" fmla="*/ 6192688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2608" h="6192688">
                <a:moveTo>
                  <a:pt x="0" y="912120"/>
                </a:moveTo>
                <a:cubicBezTo>
                  <a:pt x="0" y="408370"/>
                  <a:pt x="408370" y="0"/>
                  <a:pt x="912120" y="0"/>
                </a:cubicBezTo>
                <a:lnTo>
                  <a:pt x="4560488" y="0"/>
                </a:lnTo>
                <a:cubicBezTo>
                  <a:pt x="5064238" y="0"/>
                  <a:pt x="5472608" y="408370"/>
                  <a:pt x="5472608" y="912120"/>
                </a:cubicBezTo>
                <a:lnTo>
                  <a:pt x="5026294" y="4779825"/>
                </a:lnTo>
                <a:cubicBezTo>
                  <a:pt x="5026294" y="5283575"/>
                  <a:pt x="4911838" y="5474231"/>
                  <a:pt x="4408088" y="5474231"/>
                </a:cubicBezTo>
                <a:cubicBezTo>
                  <a:pt x="3191965" y="5474231"/>
                  <a:pt x="2128243" y="6192688"/>
                  <a:pt x="912120" y="6192688"/>
                </a:cubicBezTo>
                <a:cubicBezTo>
                  <a:pt x="408370" y="6192688"/>
                  <a:pt x="0" y="5784318"/>
                  <a:pt x="0" y="5280568"/>
                </a:cubicBezTo>
                <a:lnTo>
                  <a:pt x="0" y="912120"/>
                </a:lnTo>
                <a:close/>
              </a:path>
            </a:pathLst>
          </a:custGeom>
          <a:gradFill flip="none" rotWithShape="1">
            <a:gsLst>
              <a:gs pos="0">
                <a:schemeClr val="accent3"/>
              </a:gs>
              <a:gs pos="100000">
                <a:schemeClr val="accent1">
                  <a:tint val="23500"/>
                  <a:satMod val="160000"/>
                </a:schemeClr>
              </a:gs>
            </a:gsLst>
            <a:path path="circle">
              <a:fillToRect l="100000" t="100000"/>
            </a:path>
            <a:tileRect r="-100000" b="-100000"/>
          </a:gradFill>
          <a:ln w="82550" cap="rnd" cmpd="thinThick">
            <a:gradFill>
              <a:gsLst>
                <a:gs pos="0">
                  <a:srgbClr val="FFF200"/>
                </a:gs>
                <a:gs pos="45000">
                  <a:srgbClr val="FF7A00"/>
                </a:gs>
                <a:gs pos="70000">
                  <a:srgbClr val="FF0300"/>
                </a:gs>
                <a:gs pos="100000">
                  <a:srgbClr val="4D0808"/>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a:p>
            <a:pPr algn="ctr"/>
            <a:endParaRPr lang="lv-LV" sz="3200" b="1" dirty="0">
              <a:solidFill>
                <a:schemeClr val="accent2">
                  <a:lumMod val="75000"/>
                </a:schemeClr>
              </a:solidFill>
              <a:latin typeface="Arabic Typesetting" panose="03020402040406030203" pitchFamily="66" charset="-78"/>
              <a:cs typeface="Arabic Typesetting" panose="03020402040406030203" pitchFamily="66" charset="-78"/>
            </a:endParaRPr>
          </a:p>
          <a:p>
            <a:endParaRPr lang="lv-LV" sz="4000" b="1" dirty="0" smtClean="0">
              <a:solidFill>
                <a:schemeClr val="accent2">
                  <a:lumMod val="75000"/>
                </a:schemeClr>
              </a:solidFill>
              <a:latin typeface="Chiller" panose="04020404031007020602" pitchFamily="82" charset="0"/>
              <a:cs typeface="Arabic Typesetting" panose="03020402040406030203" pitchFamily="66" charset="-78"/>
            </a:endParaRPr>
          </a:p>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6" name="TextBox 5">
            <a:hlinkClick r:id="rId5" action="ppaction://hlinksldjump"/>
          </p:cNvPr>
          <p:cNvSpPr txBox="1"/>
          <p:nvPr/>
        </p:nvSpPr>
        <p:spPr>
          <a:xfrm>
            <a:off x="207810" y="2734374"/>
            <a:ext cx="5256000" cy="584775"/>
          </a:xfrm>
          <a:prstGeom prst="rect">
            <a:avLst/>
          </a:prstGeom>
          <a:noFill/>
        </p:spPr>
        <p:txBody>
          <a:bodyPr wrap="square" rtlCol="0">
            <a:spAutoFit/>
          </a:bodyPr>
          <a:lstStyle/>
          <a:p>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(1</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 </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vienu gadsimtu</a:t>
            </a:r>
            <a:endParaRPr lang="lv-LV" dirty="0"/>
          </a:p>
        </p:txBody>
      </p:sp>
      <p:sp>
        <p:nvSpPr>
          <p:cNvPr id="8" name="TextBox 7">
            <a:hlinkClick r:id="rId6" action="ppaction://hlinksldjump"/>
          </p:cNvPr>
          <p:cNvSpPr txBox="1"/>
          <p:nvPr/>
        </p:nvSpPr>
        <p:spPr>
          <a:xfrm>
            <a:off x="207810" y="3310374"/>
            <a:ext cx="5256000" cy="583200"/>
          </a:xfrm>
          <a:prstGeom prst="rect">
            <a:avLst/>
          </a:prstGeom>
          <a:noFill/>
        </p:spPr>
        <p:txBody>
          <a:bodyPr wrap="square" rtlCol="0">
            <a:spAutoFit/>
          </a:bodyPr>
          <a:lstStyle/>
          <a:p>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(2</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 </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divus gadsimtus</a:t>
            </a:r>
          </a:p>
          <a:p>
            <a:endParaRPr lang="lv-LV" dirty="0"/>
          </a:p>
        </p:txBody>
      </p:sp>
      <p:sp>
        <p:nvSpPr>
          <p:cNvPr id="9" name="TextBox 8">
            <a:hlinkClick r:id="rId5" action="ppaction://hlinksldjump"/>
          </p:cNvPr>
          <p:cNvSpPr txBox="1"/>
          <p:nvPr/>
        </p:nvSpPr>
        <p:spPr>
          <a:xfrm>
            <a:off x="208658" y="3886374"/>
            <a:ext cx="5256000" cy="584775"/>
          </a:xfrm>
          <a:prstGeom prst="rect">
            <a:avLst/>
          </a:prstGeom>
          <a:noFill/>
        </p:spPr>
        <p:txBody>
          <a:bodyPr wrap="square" rtlCol="0">
            <a:spAutoFit/>
          </a:bodyPr>
          <a:lstStyle/>
          <a:p>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(3</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 </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trīs gadsimtus</a:t>
            </a:r>
            <a:endParaRPr lang="lv-LV" sz="32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11" name="TextBox 10"/>
          <p:cNvSpPr txBox="1"/>
          <p:nvPr/>
        </p:nvSpPr>
        <p:spPr>
          <a:xfrm>
            <a:off x="179512" y="1124744"/>
            <a:ext cx="5328592" cy="1323439"/>
          </a:xfrm>
          <a:prstGeom prst="rect">
            <a:avLst/>
          </a:prstGeom>
          <a:noFill/>
        </p:spPr>
        <p:txBody>
          <a:bodyPr wrap="square" rtlCol="0">
            <a:spAutoFit/>
          </a:bodyPr>
          <a:lstStyle/>
          <a:p>
            <a:pPr algn="ct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Cik gadsimtus grāfiem Broel Plāteriem piederēja </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Krāslava?</a:t>
            </a:r>
          </a:p>
          <a:p>
            <a:endParaRPr lang="lv-LV" sz="1600" dirty="0"/>
          </a:p>
        </p:txBody>
      </p:sp>
      <p:sp>
        <p:nvSpPr>
          <p:cNvPr id="5" name="8-Point Star 4"/>
          <p:cNvSpPr/>
          <p:nvPr/>
        </p:nvSpPr>
        <p:spPr>
          <a:xfrm>
            <a:off x="2392318" y="116632"/>
            <a:ext cx="914400" cy="914400"/>
          </a:xfrm>
          <a:prstGeom prst="star8">
            <a:avLst/>
          </a:prstGeom>
          <a:blipFill>
            <a:blip r:embed="rId7" cstate="print"/>
            <a:stretch>
              <a:fillRect/>
            </a:stretch>
          </a:bli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3200" dirty="0" smtClean="0">
                <a:solidFill>
                  <a:schemeClr val="accent2">
                    <a:lumMod val="75000"/>
                  </a:schemeClr>
                </a:solidFill>
              </a:rPr>
              <a:t>28</a:t>
            </a:r>
            <a:endParaRPr lang="lv-LV" dirty="0">
              <a:solidFill>
                <a:schemeClr val="accent2">
                  <a:lumMod val="75000"/>
                </a:schemeClr>
              </a:solidFill>
            </a:endParaRPr>
          </a:p>
        </p:txBody>
      </p:sp>
    </p:spTree>
    <p:extLst>
      <p:ext uri="{BB962C8B-B14F-4D97-AF65-F5344CB8AC3E}">
        <p14:creationId xmlns:p14="http://schemas.microsoft.com/office/powerpoint/2010/main" val="109492619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Attēls 1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a:ln>
            <a:gradFill>
              <a:gsLst>
                <a:gs pos="0">
                  <a:schemeClr val="accent1">
                    <a:tint val="66000"/>
                    <a:satMod val="160000"/>
                  </a:schemeClr>
                </a:gs>
                <a:gs pos="9000">
                  <a:schemeClr val="accent6">
                    <a:lumMod val="75000"/>
                    <a:alpha val="15000"/>
                  </a:schemeClr>
                </a:gs>
                <a:gs pos="100000">
                  <a:schemeClr val="accent1">
                    <a:tint val="23500"/>
                    <a:satMod val="160000"/>
                  </a:schemeClr>
                </a:gs>
              </a:gsLst>
              <a:lin ang="5400000" scaled="0"/>
            </a:gradFill>
          </a:ln>
          <a:effectLst>
            <a:softEdge rad="635000"/>
          </a:effectLst>
        </p:spPr>
      </p:pic>
      <p:sp>
        <p:nvSpPr>
          <p:cNvPr id="18" name="Taisnstūris ar noapaļotiem stūriem 2">
            <a:hlinkClick r:id="rId2" action="ppaction://hlinksldjump"/>
          </p:cNvPr>
          <p:cNvSpPr/>
          <p:nvPr/>
        </p:nvSpPr>
        <p:spPr>
          <a:xfrm>
            <a:off x="4067944" y="555780"/>
            <a:ext cx="4721731" cy="2520000"/>
          </a:xfrm>
          <a:custGeom>
            <a:avLst/>
            <a:gdLst>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560488 w 5472608"/>
              <a:gd name="connsiteY5" fmla="*/ 6192688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596311 w 5472608"/>
              <a:gd name="connsiteY7" fmla="*/ 4909193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079529 w 5472608"/>
              <a:gd name="connsiteY5" fmla="*/ 3848392 h 6192688"/>
              <a:gd name="connsiteX6" fmla="*/ 4408088 w 5472608"/>
              <a:gd name="connsiteY6" fmla="*/ 5474231 h 6192688"/>
              <a:gd name="connsiteX7" fmla="*/ 912120 w 5472608"/>
              <a:gd name="connsiteY7" fmla="*/ 6192688 h 6192688"/>
              <a:gd name="connsiteX8" fmla="*/ 596311 w 5472608"/>
              <a:gd name="connsiteY8" fmla="*/ 4909193 h 6192688"/>
              <a:gd name="connsiteX9" fmla="*/ 0 w 5472608"/>
              <a:gd name="connsiteY9" fmla="*/ 912120 h 6192688"/>
              <a:gd name="connsiteX0" fmla="*/ 0 w 5472608"/>
              <a:gd name="connsiteY0" fmla="*/ 912120 h 5478117"/>
              <a:gd name="connsiteX1" fmla="*/ 912120 w 5472608"/>
              <a:gd name="connsiteY1" fmla="*/ 0 h 5478117"/>
              <a:gd name="connsiteX2" fmla="*/ 4560488 w 5472608"/>
              <a:gd name="connsiteY2" fmla="*/ 0 h 5478117"/>
              <a:gd name="connsiteX3" fmla="*/ 5472608 w 5472608"/>
              <a:gd name="connsiteY3" fmla="*/ 912120 h 5478117"/>
              <a:gd name="connsiteX4" fmla="*/ 5026294 w 5472608"/>
              <a:gd name="connsiteY4" fmla="*/ 4779825 h 5478117"/>
              <a:gd name="connsiteX5" fmla="*/ 4079529 w 5472608"/>
              <a:gd name="connsiteY5" fmla="*/ 3848392 h 5478117"/>
              <a:gd name="connsiteX6" fmla="*/ 4408088 w 5472608"/>
              <a:gd name="connsiteY6" fmla="*/ 5474231 h 5478117"/>
              <a:gd name="connsiteX7" fmla="*/ 1862993 w 5472608"/>
              <a:gd name="connsiteY7" fmla="*/ 4335818 h 5478117"/>
              <a:gd name="connsiteX8" fmla="*/ 596311 w 5472608"/>
              <a:gd name="connsiteY8" fmla="*/ 4909193 h 5478117"/>
              <a:gd name="connsiteX9" fmla="*/ 0 w 5472608"/>
              <a:gd name="connsiteY9" fmla="*/ 912120 h 5478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2608" h="5478117">
                <a:moveTo>
                  <a:pt x="0" y="912120"/>
                </a:moveTo>
                <a:cubicBezTo>
                  <a:pt x="0" y="408370"/>
                  <a:pt x="408370" y="0"/>
                  <a:pt x="912120" y="0"/>
                </a:cubicBezTo>
                <a:lnTo>
                  <a:pt x="4560488" y="0"/>
                </a:lnTo>
                <a:cubicBezTo>
                  <a:pt x="5064238" y="0"/>
                  <a:pt x="5472608" y="408370"/>
                  <a:pt x="5472608" y="912120"/>
                </a:cubicBezTo>
                <a:lnTo>
                  <a:pt x="5026294" y="4779825"/>
                </a:lnTo>
                <a:cubicBezTo>
                  <a:pt x="4858580" y="5542576"/>
                  <a:pt x="4182563" y="3732658"/>
                  <a:pt x="4079529" y="3848392"/>
                </a:cubicBezTo>
                <a:cubicBezTo>
                  <a:pt x="3976495" y="3964126"/>
                  <a:pt x="4777511" y="5392993"/>
                  <a:pt x="4408088" y="5474231"/>
                </a:cubicBezTo>
                <a:cubicBezTo>
                  <a:pt x="4038665" y="5555469"/>
                  <a:pt x="3079116" y="4335818"/>
                  <a:pt x="1862993" y="4335818"/>
                </a:cubicBezTo>
                <a:cubicBezTo>
                  <a:pt x="1359243" y="4335818"/>
                  <a:pt x="596311" y="5412943"/>
                  <a:pt x="596311" y="4909193"/>
                </a:cubicBezTo>
                <a:cubicBezTo>
                  <a:pt x="596311" y="3453044"/>
                  <a:pt x="0" y="2368269"/>
                  <a:pt x="0" y="912120"/>
                </a:cubicBezTo>
                <a:close/>
              </a:path>
            </a:pathLst>
          </a:custGeom>
          <a:gradFill flip="none" rotWithShape="1">
            <a:gsLst>
              <a:gs pos="0">
                <a:schemeClr val="accent2">
                  <a:lumMod val="75000"/>
                </a:schemeClr>
              </a:gs>
              <a:gs pos="13000">
                <a:srgbClr val="F8B049"/>
              </a:gs>
              <a:gs pos="32000">
                <a:srgbClr val="F8B049"/>
              </a:gs>
              <a:gs pos="63000">
                <a:srgbClr val="FEE7F2"/>
              </a:gs>
              <a:gs pos="67000">
                <a:srgbClr val="F952A0"/>
              </a:gs>
              <a:gs pos="69000">
                <a:srgbClr val="C50849"/>
              </a:gs>
              <a:gs pos="82001">
                <a:srgbClr val="B43E85"/>
              </a:gs>
              <a:gs pos="100000">
                <a:srgbClr val="F8B049"/>
              </a:gs>
            </a:gsLst>
            <a:lin ang="5400000" scaled="0"/>
            <a:tileRect r="-100000" b="-100000"/>
          </a:gradFill>
          <a:ln w="82550" cap="rnd" cmpd="thinThick">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lv-LV" sz="4400" b="1" dirty="0" smtClean="0">
                <a:solidFill>
                  <a:srgbClr val="FF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Atbilde nepareiza</a:t>
            </a:r>
          </a:p>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19" name="Taisnstūris 18">
            <a:hlinkClick r:id="rId2" action="ppaction://hlinksldjump"/>
          </p:cNvPr>
          <p:cNvSpPr/>
          <p:nvPr/>
        </p:nvSpPr>
        <p:spPr>
          <a:xfrm>
            <a:off x="1763688" y="5301208"/>
            <a:ext cx="4099199" cy="1107996"/>
          </a:xfrm>
          <a:prstGeom prst="rect">
            <a:avLst/>
          </a:prstGeom>
        </p:spPr>
        <p:txBody>
          <a:bodyPr wrap="none">
            <a:spAutoFit/>
          </a:bodyPr>
          <a:lstStyle/>
          <a:p>
            <a:r>
              <a:rPr lang="lv-LV" sz="6600" b="1" dirty="0" smtClean="0">
                <a:solidFill>
                  <a:schemeClr val="bg1">
                    <a:lumMod val="95000"/>
                  </a:schemeClr>
                </a:solidFill>
                <a:latin typeface="Gabriola" panose="04040605051002020D02" pitchFamily="82" charset="0"/>
                <a:cs typeface="Andalus" panose="02020603050405020304" pitchFamily="18" charset="-78"/>
              </a:rPr>
              <a:t>Atbildēt </a:t>
            </a:r>
            <a:r>
              <a:rPr lang="lv-LV" sz="6600" b="1" dirty="0">
                <a:solidFill>
                  <a:schemeClr val="bg1">
                    <a:lumMod val="95000"/>
                  </a:schemeClr>
                </a:solidFill>
                <a:latin typeface="Gabriola" panose="04040605051002020D02" pitchFamily="82" charset="0"/>
                <a:cs typeface="Andalus" panose="02020603050405020304" pitchFamily="18" charset="-78"/>
              </a:rPr>
              <a:t>vēlreiz</a:t>
            </a:r>
          </a:p>
        </p:txBody>
      </p:sp>
    </p:spTree>
    <p:extLst>
      <p:ext uri="{BB962C8B-B14F-4D97-AF65-F5344CB8AC3E}">
        <p14:creationId xmlns:p14="http://schemas.microsoft.com/office/powerpoint/2010/main" val="179558896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ttēls 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980553"/>
          </a:xfrm>
          <a:prstGeom prst="rect">
            <a:avLst/>
          </a:prstGeom>
          <a:ln>
            <a:gradFill>
              <a:gsLst>
                <a:gs pos="0">
                  <a:schemeClr val="accent1">
                    <a:tint val="66000"/>
                    <a:satMod val="160000"/>
                  </a:schemeClr>
                </a:gs>
                <a:gs pos="9000">
                  <a:schemeClr val="accent6">
                    <a:lumMod val="75000"/>
                    <a:alpha val="15000"/>
                  </a:schemeClr>
                </a:gs>
                <a:gs pos="100000">
                  <a:schemeClr val="accent1">
                    <a:tint val="23500"/>
                    <a:satMod val="160000"/>
                  </a:schemeClr>
                </a:gs>
              </a:gsLst>
              <a:lin ang="5400000" scaled="0"/>
            </a:gradFill>
          </a:ln>
          <a:effectLst>
            <a:softEdge rad="635000"/>
          </a:effectLst>
        </p:spPr>
      </p:pic>
      <p:sp>
        <p:nvSpPr>
          <p:cNvPr id="2" name="Taisnstūris ar noapaļotiem stūriem 2">
            <a:hlinkClick r:id="rId2" action="ppaction://hlinksldjump"/>
          </p:cNvPr>
          <p:cNvSpPr/>
          <p:nvPr/>
        </p:nvSpPr>
        <p:spPr>
          <a:xfrm>
            <a:off x="4067944" y="620688"/>
            <a:ext cx="4723200" cy="2520280"/>
          </a:xfrm>
          <a:custGeom>
            <a:avLst/>
            <a:gdLst>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560488 w 5472608"/>
              <a:gd name="connsiteY5" fmla="*/ 6192688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596311 w 5472608"/>
              <a:gd name="connsiteY7" fmla="*/ 4909193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079529 w 5472608"/>
              <a:gd name="connsiteY5" fmla="*/ 3848392 h 6192688"/>
              <a:gd name="connsiteX6" fmla="*/ 4408088 w 5472608"/>
              <a:gd name="connsiteY6" fmla="*/ 5474231 h 6192688"/>
              <a:gd name="connsiteX7" fmla="*/ 912120 w 5472608"/>
              <a:gd name="connsiteY7" fmla="*/ 6192688 h 6192688"/>
              <a:gd name="connsiteX8" fmla="*/ 596311 w 5472608"/>
              <a:gd name="connsiteY8" fmla="*/ 4909193 h 6192688"/>
              <a:gd name="connsiteX9" fmla="*/ 0 w 5472608"/>
              <a:gd name="connsiteY9" fmla="*/ 912120 h 6192688"/>
              <a:gd name="connsiteX0" fmla="*/ 0 w 5472608"/>
              <a:gd name="connsiteY0" fmla="*/ 912120 h 5478117"/>
              <a:gd name="connsiteX1" fmla="*/ 912120 w 5472608"/>
              <a:gd name="connsiteY1" fmla="*/ 0 h 5478117"/>
              <a:gd name="connsiteX2" fmla="*/ 4560488 w 5472608"/>
              <a:gd name="connsiteY2" fmla="*/ 0 h 5478117"/>
              <a:gd name="connsiteX3" fmla="*/ 5472608 w 5472608"/>
              <a:gd name="connsiteY3" fmla="*/ 912120 h 5478117"/>
              <a:gd name="connsiteX4" fmla="*/ 5026294 w 5472608"/>
              <a:gd name="connsiteY4" fmla="*/ 4779825 h 5478117"/>
              <a:gd name="connsiteX5" fmla="*/ 4079529 w 5472608"/>
              <a:gd name="connsiteY5" fmla="*/ 3848392 h 5478117"/>
              <a:gd name="connsiteX6" fmla="*/ 4408088 w 5472608"/>
              <a:gd name="connsiteY6" fmla="*/ 5474231 h 5478117"/>
              <a:gd name="connsiteX7" fmla="*/ 1862993 w 5472608"/>
              <a:gd name="connsiteY7" fmla="*/ 4335818 h 5478117"/>
              <a:gd name="connsiteX8" fmla="*/ 596311 w 5472608"/>
              <a:gd name="connsiteY8" fmla="*/ 4909193 h 5478117"/>
              <a:gd name="connsiteX9" fmla="*/ 0 w 5472608"/>
              <a:gd name="connsiteY9" fmla="*/ 912120 h 5478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2608" h="5478117">
                <a:moveTo>
                  <a:pt x="0" y="912120"/>
                </a:moveTo>
                <a:cubicBezTo>
                  <a:pt x="0" y="408370"/>
                  <a:pt x="408370" y="0"/>
                  <a:pt x="912120" y="0"/>
                </a:cubicBezTo>
                <a:lnTo>
                  <a:pt x="4560488" y="0"/>
                </a:lnTo>
                <a:cubicBezTo>
                  <a:pt x="5064238" y="0"/>
                  <a:pt x="5472608" y="408370"/>
                  <a:pt x="5472608" y="912120"/>
                </a:cubicBezTo>
                <a:lnTo>
                  <a:pt x="5026294" y="4779825"/>
                </a:lnTo>
                <a:cubicBezTo>
                  <a:pt x="4858580" y="5542576"/>
                  <a:pt x="4182563" y="3732658"/>
                  <a:pt x="4079529" y="3848392"/>
                </a:cubicBezTo>
                <a:cubicBezTo>
                  <a:pt x="3976495" y="3964126"/>
                  <a:pt x="4777511" y="5392993"/>
                  <a:pt x="4408088" y="5474231"/>
                </a:cubicBezTo>
                <a:cubicBezTo>
                  <a:pt x="4038665" y="5555469"/>
                  <a:pt x="3079116" y="4335818"/>
                  <a:pt x="1862993" y="4335818"/>
                </a:cubicBezTo>
                <a:cubicBezTo>
                  <a:pt x="1359243" y="4335818"/>
                  <a:pt x="596311" y="5412943"/>
                  <a:pt x="596311" y="4909193"/>
                </a:cubicBezTo>
                <a:cubicBezTo>
                  <a:pt x="596311" y="3453044"/>
                  <a:pt x="0" y="2368269"/>
                  <a:pt x="0" y="912120"/>
                </a:cubicBezTo>
                <a:close/>
              </a:path>
            </a:pathLst>
          </a:custGeom>
          <a:gradFill flip="none" rotWithShape="1">
            <a:gsLst>
              <a:gs pos="0">
                <a:schemeClr val="accent2">
                  <a:lumMod val="75000"/>
                </a:schemeClr>
              </a:gs>
              <a:gs pos="13000">
                <a:srgbClr val="F8B049"/>
              </a:gs>
              <a:gs pos="32000">
                <a:srgbClr val="F8B049"/>
              </a:gs>
              <a:gs pos="63000">
                <a:srgbClr val="FEE7F2"/>
              </a:gs>
              <a:gs pos="67000">
                <a:srgbClr val="F952A0"/>
              </a:gs>
              <a:gs pos="69000">
                <a:srgbClr val="C50849"/>
              </a:gs>
              <a:gs pos="82001">
                <a:srgbClr val="B43E85"/>
              </a:gs>
              <a:gs pos="100000">
                <a:srgbClr val="F8B049"/>
              </a:gs>
            </a:gsLst>
            <a:lin ang="5400000" scaled="0"/>
            <a:tileRect r="-100000" b="-100000"/>
          </a:gradFill>
          <a:ln w="82550" cap="rnd" cmpd="thinThick">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lv-LV" sz="4400" b="1" dirty="0" smtClean="0">
                <a:solidFill>
                  <a:srgbClr val="00B05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Atbilde pareiza</a:t>
            </a:r>
          </a:p>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5" name="Taisnstūris 4">
            <a:hlinkClick r:id="rId2" action="ppaction://hlinksldjump"/>
          </p:cNvPr>
          <p:cNvSpPr/>
          <p:nvPr/>
        </p:nvSpPr>
        <p:spPr>
          <a:xfrm>
            <a:off x="1621894" y="5373216"/>
            <a:ext cx="5468164" cy="1107996"/>
          </a:xfrm>
          <a:prstGeom prst="rect">
            <a:avLst/>
          </a:prstGeom>
        </p:spPr>
        <p:txBody>
          <a:bodyPr wrap="none">
            <a:spAutoFit/>
          </a:bodyPr>
          <a:lstStyle/>
          <a:p>
            <a:r>
              <a:rPr lang="lv-LV" sz="6600" b="1" dirty="0">
                <a:solidFill>
                  <a:schemeClr val="bg1">
                    <a:lumMod val="95000"/>
                  </a:schemeClr>
                </a:solidFill>
                <a:latin typeface="Gabriola" panose="04040605051002020D02" pitchFamily="82" charset="0"/>
              </a:rPr>
              <a:t>Izlasiet skaidrojumu</a:t>
            </a:r>
          </a:p>
        </p:txBody>
      </p:sp>
    </p:spTree>
    <p:extLst>
      <p:ext uri="{BB962C8B-B14F-4D97-AF65-F5344CB8AC3E}">
        <p14:creationId xmlns:p14="http://schemas.microsoft.com/office/powerpoint/2010/main" val="122723436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isnstūris ar noapaļotiem stūriem 2">
            <a:hlinkClick r:id="rId2" action="ppaction://hlinksldjump"/>
          </p:cNvPr>
          <p:cNvSpPr/>
          <p:nvPr/>
        </p:nvSpPr>
        <p:spPr>
          <a:xfrm>
            <a:off x="0" y="0"/>
            <a:ext cx="9143999" cy="6065912"/>
          </a:xfrm>
          <a:prstGeom prst="round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lv-LV" sz="3600" b="1" dirty="0" smtClean="0">
                <a:solidFill>
                  <a:schemeClr val="accent2">
                    <a:lumMod val="75000"/>
                  </a:schemeClr>
                </a:solidFill>
                <a:latin typeface="Brush Script MT" panose="03060802040406070304" pitchFamily="66" charset="0"/>
                <a:ea typeface="Calibri"/>
                <a:cs typeface="FrankRuehl" panose="020E0503060101010101" pitchFamily="34" charset="-79"/>
              </a:rPr>
              <a:t>Skaidrojums</a:t>
            </a:r>
          </a:p>
          <a:p>
            <a:pPr algn="ctr">
              <a:spcAft>
                <a:spcPts val="1000"/>
              </a:spcAft>
            </a:pPr>
            <a:endParaRPr lang="lv-LV" sz="3200" b="1" dirty="0">
              <a:solidFill>
                <a:schemeClr val="accent2">
                  <a:lumMod val="75000"/>
                </a:schemeClr>
              </a:solidFill>
              <a:latin typeface="Brush Script MT" panose="03060802040406070304" pitchFamily="66" charset="0"/>
              <a:ea typeface="Calibri"/>
              <a:cs typeface="FrankRuehl" panose="020E0503060101010101" pitchFamily="34" charset="-79"/>
            </a:endParaRPr>
          </a:p>
          <a:p>
            <a:pPr algn="ct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Pirmais Pasaules karš piespieda grāfus Plāterus doties prom no Krāslavas. Pēc Pirmā pasaules kara Latvijas Republikā notiekošās agrāras reformas rezultātā Plāteru īpašumi Krāslavā tika ieskaitīti valsts zemes fondā. Gandrīz divus gadsimtus ilgais grāfu Plāteru laiks Krāslavā bija beidzies</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a:t>
            </a:r>
          </a:p>
          <a:p>
            <a:pPr algn="ctr"/>
            <a:endPar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endParaRPr>
          </a:p>
          <a:p>
            <a:pPr algn="ctr"/>
            <a:r>
              <a:rPr lang="lv-LV" sz="3200" b="1" i="1" dirty="0">
                <a:solidFill>
                  <a:schemeClr val="accent2">
                    <a:lumMod val="75000"/>
                  </a:schemeClr>
                </a:solidFill>
                <a:latin typeface="Arabic Typesetting" panose="03020402040406030203" pitchFamily="66" charset="-78"/>
                <a:cs typeface="Arabic Typesetting" panose="03020402040406030203" pitchFamily="66" charset="-78"/>
              </a:rPr>
              <a:t>Avots: Krāslava. Gadi. Cilvēki. Notikumi – Krāslavas novada dome, 2003.- 36.lpp.</a:t>
            </a:r>
            <a:r>
              <a:rPr lang="lv-LV" dirty="0" smtClean="0">
                <a:solidFill>
                  <a:srgbClr val="FF0000"/>
                </a:solidFill>
              </a:rPr>
              <a:t> </a:t>
            </a:r>
          </a:p>
          <a:p>
            <a:pPr algn="ctr"/>
            <a:endParaRPr lang="lv-LV" dirty="0">
              <a:solidFill>
                <a:srgbClr val="FF0000"/>
              </a:solidFill>
            </a:endParaRPr>
          </a:p>
        </p:txBody>
      </p:sp>
      <p:pic>
        <p:nvPicPr>
          <p:cNvPr id="2" name="Picture 4">
            <a:hlinkClick r:id="rId2"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085184"/>
            <a:ext cx="9143999" cy="2199054"/>
          </a:xfrm>
          <a:prstGeom prst="rect">
            <a:avLst/>
          </a:prstGeom>
          <a:noFill/>
          <a:ln>
            <a:noFill/>
          </a:ln>
          <a:effectLst>
            <a:outerShdw dist="35921" dir="2700000" algn="ctr" rotWithShape="0">
              <a:schemeClr val="bg2"/>
            </a:outerShdw>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14340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ttēls 1">
            <a:hlinkClick r:id="rId2" action="ppaction://hlinksldjump"/>
          </p:cNvPr>
          <p:cNvPicPr>
            <a:picLocks noChangeAspect="1"/>
          </p:cNvPicPr>
          <p:nvPr/>
        </p:nvPicPr>
        <p:blipFill rotWithShape="1">
          <a:blip r:embed="rId3" cstate="print">
            <a:extLst>
              <a:ext uri="{BEBA8EAE-BF5A-486C-A8C5-ECC9F3942E4B}">
                <a14:imgProps xmlns:a14="http://schemas.microsoft.com/office/drawing/2010/main">
                  <a14:imgLayer r:embed="rId4">
                    <a14:imgEffect>
                      <a14:artisticCrisscrossEtching/>
                    </a14:imgEffect>
                    <a14:imgEffect>
                      <a14:brightnessContrast bright="20000" contrast="20000"/>
                    </a14:imgEffect>
                  </a14:imgLayer>
                </a14:imgProps>
              </a:ext>
              <a:ext uri="{28A0092B-C50C-407E-A947-70E740481C1C}">
                <a14:useLocalDpi xmlns:a14="http://schemas.microsoft.com/office/drawing/2010/main" val="0"/>
              </a:ext>
            </a:extLst>
          </a:blip>
          <a:srcRect l="8571" t="5290" r="8094" b="4392"/>
          <a:stretch/>
        </p:blipFill>
        <p:spPr>
          <a:xfrm>
            <a:off x="73778" y="171596"/>
            <a:ext cx="9090890" cy="6532454"/>
          </a:xfrm>
          <a:prstGeom prst="rect">
            <a:avLst/>
          </a:prstGeom>
          <a:effectLst>
            <a:softEdge rad="635000"/>
          </a:effectLst>
        </p:spPr>
      </p:pic>
      <p:sp>
        <p:nvSpPr>
          <p:cNvPr id="6" name="Taisnstūris ar noapaļotiem stūriem 2">
            <a:hlinkClick r:id="rId2" action="ppaction://hlinksldjump"/>
          </p:cNvPr>
          <p:cNvSpPr/>
          <p:nvPr/>
        </p:nvSpPr>
        <p:spPr>
          <a:xfrm>
            <a:off x="773308" y="1507299"/>
            <a:ext cx="7596336" cy="3861048"/>
          </a:xfrm>
          <a:prstGeom prst="round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000" b="1" dirty="0">
                <a:solidFill>
                  <a:schemeClr val="accent2">
                    <a:lumMod val="75000"/>
                  </a:schemeClr>
                </a:solidFill>
                <a:latin typeface="Arabic Typesetting" panose="03020402040406030203" pitchFamily="66" charset="-78"/>
                <a:cs typeface="Arabic Typesetting" panose="03020402040406030203" pitchFamily="66" charset="-78"/>
              </a:rPr>
              <a:t>Novadpētniecības spēle ir izspēlēta. </a:t>
            </a:r>
            <a:endParaRPr lang="lv-LV" sz="4000" b="1" dirty="0" smtClean="0">
              <a:solidFill>
                <a:schemeClr val="accent2">
                  <a:lumMod val="75000"/>
                </a:schemeClr>
              </a:solidFill>
              <a:latin typeface="Arabic Typesetting" panose="03020402040406030203" pitchFamily="66" charset="-78"/>
              <a:cs typeface="Arabic Typesetting" panose="03020402040406030203" pitchFamily="66" charset="-78"/>
            </a:endParaRPr>
          </a:p>
          <a:p>
            <a:pPr algn="ctr"/>
            <a:r>
              <a:rPr lang="lv-LV" sz="4000" b="1" dirty="0" smtClean="0">
                <a:solidFill>
                  <a:schemeClr val="accent2">
                    <a:lumMod val="75000"/>
                  </a:schemeClr>
                </a:solidFill>
                <a:latin typeface="Arabic Typesetting" panose="03020402040406030203" pitchFamily="66" charset="-78"/>
                <a:cs typeface="Arabic Typesetting" panose="03020402040406030203" pitchFamily="66" charset="-78"/>
              </a:rPr>
              <a:t>Kā </a:t>
            </a:r>
            <a:r>
              <a:rPr lang="lv-LV" sz="4000" b="1" dirty="0">
                <a:solidFill>
                  <a:schemeClr val="accent2">
                    <a:lumMod val="75000"/>
                  </a:schemeClr>
                </a:solidFill>
                <a:latin typeface="Arabic Typesetting" panose="03020402040406030203" pitchFamily="66" charset="-78"/>
                <a:cs typeface="Arabic Typesetting" panose="03020402040406030203" pitchFamily="66" charset="-78"/>
              </a:rPr>
              <a:t>Jums veicās</a:t>
            </a:r>
            <a:r>
              <a:rPr lang="lv-LV" sz="4000" b="1" dirty="0" smtClean="0">
                <a:solidFill>
                  <a:schemeClr val="accent2">
                    <a:lumMod val="75000"/>
                  </a:schemeClr>
                </a:solidFill>
                <a:latin typeface="Arabic Typesetting" panose="03020402040406030203" pitchFamily="66" charset="-78"/>
                <a:cs typeface="Arabic Typesetting" panose="03020402040406030203" pitchFamily="66" charset="-78"/>
              </a:rPr>
              <a:t>?</a:t>
            </a:r>
          </a:p>
          <a:p>
            <a:pPr algn="ctr"/>
            <a:r>
              <a:rPr lang="lv-LV" sz="4000" b="1" dirty="0">
                <a:solidFill>
                  <a:schemeClr val="accent2">
                    <a:lumMod val="75000"/>
                  </a:schemeClr>
                </a:solidFill>
                <a:latin typeface="Arabic Typesetting" panose="03020402040406030203" pitchFamily="66" charset="-78"/>
                <a:cs typeface="Arabic Typesetting" panose="03020402040406030203" pitchFamily="66" charset="-78"/>
              </a:rPr>
              <a:t>Būsim gandarītas, ja uzzinājāt ko jaunu no Krāslavas vēstures,  kā arī atsvaidzinājāt atmiņā jau zināmo.</a:t>
            </a:r>
            <a:endParaRPr lang="lv-LV" sz="4000" b="1" dirty="0" smtClean="0">
              <a:solidFill>
                <a:schemeClr val="accent2">
                  <a:lumMod val="75000"/>
                </a:schemeClr>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3846589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ttēls 2">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75647"/>
          </a:xfrm>
          <a:prstGeom prst="rect">
            <a:avLst/>
          </a:prstGeom>
          <a:effectLst>
            <a:softEdge rad="635000"/>
          </a:effectLst>
        </p:spPr>
      </p:pic>
      <p:sp>
        <p:nvSpPr>
          <p:cNvPr id="4" name="Taisnstūris ar noapaļotiem stūriem 2">
            <a:hlinkClick r:id="rId2" action="ppaction://hlinksldjump"/>
          </p:cNvPr>
          <p:cNvSpPr/>
          <p:nvPr/>
        </p:nvSpPr>
        <p:spPr>
          <a:xfrm>
            <a:off x="584422" y="1072816"/>
            <a:ext cx="7975156" cy="4730014"/>
          </a:xfrm>
          <a:prstGeom prst="round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000" b="1" dirty="0">
                <a:solidFill>
                  <a:schemeClr val="accent2">
                    <a:lumMod val="75000"/>
                  </a:schemeClr>
                </a:solidFill>
                <a:latin typeface="Arabic Typesetting" panose="03020402040406030203" pitchFamily="66" charset="-78"/>
                <a:cs typeface="Arabic Typesetting" panose="03020402040406030203" pitchFamily="66" charset="-78"/>
              </a:rPr>
              <a:t>Spēli </a:t>
            </a:r>
            <a:r>
              <a:rPr lang="lv-LV" sz="4000" b="1" dirty="0" smtClean="0">
                <a:solidFill>
                  <a:schemeClr val="accent2">
                    <a:lumMod val="75000"/>
                  </a:schemeClr>
                </a:solidFill>
                <a:latin typeface="Arabic Typesetting" panose="03020402040406030203" pitchFamily="66" charset="-78"/>
                <a:cs typeface="Arabic Typesetting" panose="03020402040406030203" pitchFamily="66" charset="-78"/>
              </a:rPr>
              <a:t>izveidoja</a:t>
            </a:r>
            <a:endParaRPr lang="lv-LV" sz="4000" b="1" dirty="0">
              <a:solidFill>
                <a:schemeClr val="accent2">
                  <a:lumMod val="75000"/>
                </a:schemeClr>
              </a:solidFill>
              <a:latin typeface="Arabic Typesetting" panose="03020402040406030203" pitchFamily="66" charset="-78"/>
              <a:cs typeface="Arabic Typesetting" panose="03020402040406030203" pitchFamily="66" charset="-78"/>
            </a:endParaRPr>
          </a:p>
          <a:p>
            <a:pPr algn="ctr"/>
            <a:r>
              <a:rPr lang="lv-LV" sz="4000" b="1" dirty="0">
                <a:solidFill>
                  <a:schemeClr val="accent2">
                    <a:lumMod val="75000"/>
                  </a:schemeClr>
                </a:solidFill>
                <a:latin typeface="Arabic Typesetting" panose="03020402040406030203" pitchFamily="66" charset="-78"/>
                <a:cs typeface="Arabic Typesetting" panose="03020402040406030203" pitchFamily="66" charset="-78"/>
              </a:rPr>
              <a:t>Krāslavas novada centrālās bibliotēkas </a:t>
            </a:r>
          </a:p>
          <a:p>
            <a:pPr algn="ctr"/>
            <a:r>
              <a:rPr lang="lv-LV" sz="4000" b="1" dirty="0">
                <a:solidFill>
                  <a:schemeClr val="accent2">
                    <a:lumMod val="75000"/>
                  </a:schemeClr>
                </a:solidFill>
                <a:latin typeface="Arabic Typesetting" panose="03020402040406030203" pitchFamily="66" charset="-78"/>
                <a:cs typeface="Arabic Typesetting" panose="03020402040406030203" pitchFamily="66" charset="-78"/>
              </a:rPr>
              <a:t>bibliotekāre Anna Bartuša. </a:t>
            </a:r>
          </a:p>
          <a:p>
            <a:pPr algn="ctr"/>
            <a:endParaRPr lang="lv-LV" sz="4000" b="1" dirty="0">
              <a:solidFill>
                <a:schemeClr val="accent2">
                  <a:lumMod val="75000"/>
                </a:schemeClr>
              </a:solidFill>
              <a:latin typeface="Arabic Typesetting" panose="03020402040406030203" pitchFamily="66" charset="-78"/>
              <a:cs typeface="Arabic Typesetting" panose="03020402040406030203" pitchFamily="66" charset="-78"/>
            </a:endParaRPr>
          </a:p>
          <a:p>
            <a:pPr algn="ctr"/>
            <a:r>
              <a:rPr lang="lv-LV" sz="4000" b="1" dirty="0">
                <a:solidFill>
                  <a:schemeClr val="accent2">
                    <a:lumMod val="75000"/>
                  </a:schemeClr>
                </a:solidFill>
                <a:latin typeface="Arabic Typesetting" panose="03020402040406030203" pitchFamily="66" charset="-78"/>
                <a:cs typeface="Arabic Typesetting" panose="03020402040406030203" pitchFamily="66" charset="-78"/>
              </a:rPr>
              <a:t>Par datorsalikumu parūpējās </a:t>
            </a:r>
          </a:p>
          <a:p>
            <a:pPr algn="ctr"/>
            <a:r>
              <a:rPr lang="lv-LV" sz="4000" b="1" dirty="0">
                <a:solidFill>
                  <a:schemeClr val="accent2">
                    <a:lumMod val="75000"/>
                  </a:schemeClr>
                </a:solidFill>
                <a:latin typeface="Arabic Typesetting" panose="03020402040406030203" pitchFamily="66" charset="-78"/>
                <a:cs typeface="Arabic Typesetting" panose="03020402040406030203" pitchFamily="66" charset="-78"/>
              </a:rPr>
              <a:t>bibliotēkas datortīkla administratore Ilona Cabule. </a:t>
            </a:r>
          </a:p>
        </p:txBody>
      </p:sp>
    </p:spTree>
    <p:extLst>
      <p:ext uri="{BB962C8B-B14F-4D97-AF65-F5344CB8AC3E}">
        <p14:creationId xmlns:p14="http://schemas.microsoft.com/office/powerpoint/2010/main" val="29051226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ttēls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75647"/>
          </a:xfrm>
          <a:prstGeom prst="rect">
            <a:avLst/>
          </a:prstGeom>
          <a:effectLst>
            <a:softEdge rad="635000"/>
          </a:effectLst>
        </p:spPr>
      </p:pic>
      <p:pic>
        <p:nvPicPr>
          <p:cNvPr id="2" name="Attēls 1"/>
          <p:cNvPicPr>
            <a:picLocks noChangeAspect="1"/>
          </p:cNvPicPr>
          <p:nvPr/>
        </p:nvPicPr>
        <p:blipFill rotWithShape="1">
          <a:blip r:embed="rId3" cstate="print">
            <a:extLst>
              <a:ext uri="{BEBA8EAE-BF5A-486C-A8C5-ECC9F3942E4B}">
                <a14:imgProps xmlns:a14="http://schemas.microsoft.com/office/drawing/2010/main">
                  <a14:imgLayer r:embed="rId4">
                    <a14:imgEffect>
                      <a14:artisticCrisscrossEtching/>
                    </a14:imgEffect>
                    <a14:imgEffect>
                      <a14:brightnessContrast bright="20000" contrast="20000"/>
                    </a14:imgEffect>
                  </a14:imgLayer>
                </a14:imgProps>
              </a:ext>
              <a:ext uri="{28A0092B-C50C-407E-A947-70E740481C1C}">
                <a14:useLocalDpi xmlns:a14="http://schemas.microsoft.com/office/drawing/2010/main" val="0"/>
              </a:ext>
            </a:extLst>
          </a:blip>
          <a:srcRect l="8571" t="5290" r="8094" b="4392"/>
          <a:stretch/>
        </p:blipFill>
        <p:spPr>
          <a:xfrm>
            <a:off x="783771" y="718456"/>
            <a:ext cx="7620000" cy="5475515"/>
          </a:xfrm>
          <a:prstGeom prst="rect">
            <a:avLst/>
          </a:prstGeom>
          <a:effectLst>
            <a:softEdge rad="635000"/>
          </a:effectLst>
        </p:spPr>
      </p:pic>
    </p:spTree>
    <p:extLst>
      <p:ext uri="{BB962C8B-B14F-4D97-AF65-F5344CB8AC3E}">
        <p14:creationId xmlns:p14="http://schemas.microsoft.com/office/powerpoint/2010/main" val="2184338684"/>
      </p:ext>
    </p:extLst>
  </p:cSld>
  <p:clrMapOvr>
    <a:masterClrMapping/>
  </p:clrMapOvr>
  <mc:AlternateContent xmlns:mc="http://schemas.openxmlformats.org/markup-compatibility/2006" xmlns:p14="http://schemas.microsoft.com/office/powerpoint/2010/main">
    <mc:Choice Requires="p14">
      <p:transition spd="slow" p14:dur="3000">
        <p:wheel spokes="1"/>
      </p:transition>
    </mc:Choice>
    <mc:Fallback xmlns="">
      <p:transition spd="slow">
        <p:wheel spokes="1"/>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Attēls 1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a:ln>
            <a:gradFill>
              <a:gsLst>
                <a:gs pos="0">
                  <a:schemeClr val="accent1">
                    <a:tint val="66000"/>
                    <a:satMod val="160000"/>
                  </a:schemeClr>
                </a:gs>
                <a:gs pos="9000">
                  <a:schemeClr val="accent6">
                    <a:lumMod val="75000"/>
                    <a:alpha val="15000"/>
                  </a:schemeClr>
                </a:gs>
                <a:gs pos="100000">
                  <a:schemeClr val="accent1">
                    <a:tint val="23500"/>
                    <a:satMod val="160000"/>
                  </a:schemeClr>
                </a:gs>
              </a:gsLst>
              <a:lin ang="5400000" scaled="0"/>
            </a:gradFill>
          </a:ln>
          <a:effectLst>
            <a:softEdge rad="635000"/>
          </a:effectLst>
        </p:spPr>
      </p:pic>
      <p:sp>
        <p:nvSpPr>
          <p:cNvPr id="18" name="Taisnstūris ar noapaļotiem stūriem 2">
            <a:hlinkClick r:id="rId2" action="ppaction://hlinksldjump"/>
          </p:cNvPr>
          <p:cNvSpPr/>
          <p:nvPr/>
        </p:nvSpPr>
        <p:spPr>
          <a:xfrm>
            <a:off x="4067944" y="555780"/>
            <a:ext cx="4721731" cy="2520000"/>
          </a:xfrm>
          <a:custGeom>
            <a:avLst/>
            <a:gdLst>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560488 w 5472608"/>
              <a:gd name="connsiteY5" fmla="*/ 6192688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596311 w 5472608"/>
              <a:gd name="connsiteY7" fmla="*/ 4909193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079529 w 5472608"/>
              <a:gd name="connsiteY5" fmla="*/ 3848392 h 6192688"/>
              <a:gd name="connsiteX6" fmla="*/ 4408088 w 5472608"/>
              <a:gd name="connsiteY6" fmla="*/ 5474231 h 6192688"/>
              <a:gd name="connsiteX7" fmla="*/ 912120 w 5472608"/>
              <a:gd name="connsiteY7" fmla="*/ 6192688 h 6192688"/>
              <a:gd name="connsiteX8" fmla="*/ 596311 w 5472608"/>
              <a:gd name="connsiteY8" fmla="*/ 4909193 h 6192688"/>
              <a:gd name="connsiteX9" fmla="*/ 0 w 5472608"/>
              <a:gd name="connsiteY9" fmla="*/ 912120 h 6192688"/>
              <a:gd name="connsiteX0" fmla="*/ 0 w 5472608"/>
              <a:gd name="connsiteY0" fmla="*/ 912120 h 5478117"/>
              <a:gd name="connsiteX1" fmla="*/ 912120 w 5472608"/>
              <a:gd name="connsiteY1" fmla="*/ 0 h 5478117"/>
              <a:gd name="connsiteX2" fmla="*/ 4560488 w 5472608"/>
              <a:gd name="connsiteY2" fmla="*/ 0 h 5478117"/>
              <a:gd name="connsiteX3" fmla="*/ 5472608 w 5472608"/>
              <a:gd name="connsiteY3" fmla="*/ 912120 h 5478117"/>
              <a:gd name="connsiteX4" fmla="*/ 5026294 w 5472608"/>
              <a:gd name="connsiteY4" fmla="*/ 4779825 h 5478117"/>
              <a:gd name="connsiteX5" fmla="*/ 4079529 w 5472608"/>
              <a:gd name="connsiteY5" fmla="*/ 3848392 h 5478117"/>
              <a:gd name="connsiteX6" fmla="*/ 4408088 w 5472608"/>
              <a:gd name="connsiteY6" fmla="*/ 5474231 h 5478117"/>
              <a:gd name="connsiteX7" fmla="*/ 1862993 w 5472608"/>
              <a:gd name="connsiteY7" fmla="*/ 4335818 h 5478117"/>
              <a:gd name="connsiteX8" fmla="*/ 596311 w 5472608"/>
              <a:gd name="connsiteY8" fmla="*/ 4909193 h 5478117"/>
              <a:gd name="connsiteX9" fmla="*/ 0 w 5472608"/>
              <a:gd name="connsiteY9" fmla="*/ 912120 h 5478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2608" h="5478117">
                <a:moveTo>
                  <a:pt x="0" y="912120"/>
                </a:moveTo>
                <a:cubicBezTo>
                  <a:pt x="0" y="408370"/>
                  <a:pt x="408370" y="0"/>
                  <a:pt x="912120" y="0"/>
                </a:cubicBezTo>
                <a:lnTo>
                  <a:pt x="4560488" y="0"/>
                </a:lnTo>
                <a:cubicBezTo>
                  <a:pt x="5064238" y="0"/>
                  <a:pt x="5472608" y="408370"/>
                  <a:pt x="5472608" y="912120"/>
                </a:cubicBezTo>
                <a:lnTo>
                  <a:pt x="5026294" y="4779825"/>
                </a:lnTo>
                <a:cubicBezTo>
                  <a:pt x="4858580" y="5542576"/>
                  <a:pt x="4182563" y="3732658"/>
                  <a:pt x="4079529" y="3848392"/>
                </a:cubicBezTo>
                <a:cubicBezTo>
                  <a:pt x="3976495" y="3964126"/>
                  <a:pt x="4777511" y="5392993"/>
                  <a:pt x="4408088" y="5474231"/>
                </a:cubicBezTo>
                <a:cubicBezTo>
                  <a:pt x="4038665" y="5555469"/>
                  <a:pt x="3079116" y="4335818"/>
                  <a:pt x="1862993" y="4335818"/>
                </a:cubicBezTo>
                <a:cubicBezTo>
                  <a:pt x="1359243" y="4335818"/>
                  <a:pt x="596311" y="5412943"/>
                  <a:pt x="596311" y="4909193"/>
                </a:cubicBezTo>
                <a:cubicBezTo>
                  <a:pt x="596311" y="3453044"/>
                  <a:pt x="0" y="2368269"/>
                  <a:pt x="0" y="912120"/>
                </a:cubicBezTo>
                <a:close/>
              </a:path>
            </a:pathLst>
          </a:custGeom>
          <a:gradFill flip="none" rotWithShape="1">
            <a:gsLst>
              <a:gs pos="0">
                <a:schemeClr val="accent2">
                  <a:lumMod val="75000"/>
                </a:schemeClr>
              </a:gs>
              <a:gs pos="13000">
                <a:srgbClr val="F8B049"/>
              </a:gs>
              <a:gs pos="32000">
                <a:srgbClr val="F8B049"/>
              </a:gs>
              <a:gs pos="63000">
                <a:srgbClr val="FEE7F2"/>
              </a:gs>
              <a:gs pos="67000">
                <a:srgbClr val="F952A0"/>
              </a:gs>
              <a:gs pos="69000">
                <a:srgbClr val="C50849"/>
              </a:gs>
              <a:gs pos="82001">
                <a:srgbClr val="B43E85"/>
              </a:gs>
              <a:gs pos="100000">
                <a:srgbClr val="F8B049"/>
              </a:gs>
            </a:gsLst>
            <a:lin ang="5400000" scaled="0"/>
            <a:tileRect r="-100000" b="-100000"/>
          </a:gradFill>
          <a:ln w="82550" cap="rnd" cmpd="thinThick">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lv-LV" sz="4400" b="1" dirty="0" smtClean="0">
                <a:solidFill>
                  <a:srgbClr val="FF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Atbilde nepareiza</a:t>
            </a:r>
          </a:p>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19" name="Taisnstūris 18">
            <a:hlinkClick r:id="rId2" action="ppaction://hlinksldjump"/>
          </p:cNvPr>
          <p:cNvSpPr/>
          <p:nvPr/>
        </p:nvSpPr>
        <p:spPr>
          <a:xfrm>
            <a:off x="1763688" y="5301208"/>
            <a:ext cx="4099199" cy="1107996"/>
          </a:xfrm>
          <a:prstGeom prst="rect">
            <a:avLst/>
          </a:prstGeom>
        </p:spPr>
        <p:txBody>
          <a:bodyPr wrap="none">
            <a:spAutoFit/>
          </a:bodyPr>
          <a:lstStyle/>
          <a:p>
            <a:r>
              <a:rPr lang="lv-LV" sz="6600" b="1" dirty="0" smtClean="0">
                <a:solidFill>
                  <a:schemeClr val="bg1">
                    <a:lumMod val="95000"/>
                  </a:schemeClr>
                </a:solidFill>
                <a:latin typeface="Gabriola" panose="04040605051002020D02" pitchFamily="82" charset="0"/>
                <a:cs typeface="Andalus" panose="02020603050405020304" pitchFamily="18" charset="-78"/>
              </a:rPr>
              <a:t>Atbildēt </a:t>
            </a:r>
            <a:r>
              <a:rPr lang="lv-LV" sz="6600" b="1" dirty="0">
                <a:solidFill>
                  <a:schemeClr val="bg1">
                    <a:lumMod val="95000"/>
                  </a:schemeClr>
                </a:solidFill>
                <a:latin typeface="Gabriola" panose="04040605051002020D02" pitchFamily="82" charset="0"/>
                <a:cs typeface="Andalus" panose="02020603050405020304" pitchFamily="18" charset="-78"/>
              </a:rPr>
              <a:t>vēlreiz</a:t>
            </a:r>
          </a:p>
        </p:txBody>
      </p:sp>
    </p:spTree>
    <p:extLst>
      <p:ext uri="{BB962C8B-B14F-4D97-AF65-F5344CB8AC3E}">
        <p14:creationId xmlns:p14="http://schemas.microsoft.com/office/powerpoint/2010/main" val="14417638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ttēls 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980553"/>
          </a:xfrm>
          <a:prstGeom prst="rect">
            <a:avLst/>
          </a:prstGeom>
          <a:ln>
            <a:gradFill>
              <a:gsLst>
                <a:gs pos="0">
                  <a:schemeClr val="accent1">
                    <a:tint val="66000"/>
                    <a:satMod val="160000"/>
                  </a:schemeClr>
                </a:gs>
                <a:gs pos="9000">
                  <a:schemeClr val="accent6">
                    <a:lumMod val="75000"/>
                    <a:alpha val="15000"/>
                  </a:schemeClr>
                </a:gs>
                <a:gs pos="100000">
                  <a:schemeClr val="accent1">
                    <a:tint val="23500"/>
                    <a:satMod val="160000"/>
                  </a:schemeClr>
                </a:gs>
              </a:gsLst>
              <a:lin ang="5400000" scaled="0"/>
            </a:gradFill>
          </a:ln>
          <a:effectLst>
            <a:softEdge rad="635000"/>
          </a:effectLst>
        </p:spPr>
      </p:pic>
      <p:sp>
        <p:nvSpPr>
          <p:cNvPr id="2" name="Taisnstūris ar noapaļotiem stūriem 2">
            <a:hlinkClick r:id="rId2" action="ppaction://hlinksldjump"/>
          </p:cNvPr>
          <p:cNvSpPr/>
          <p:nvPr/>
        </p:nvSpPr>
        <p:spPr>
          <a:xfrm>
            <a:off x="4067944" y="620688"/>
            <a:ext cx="4723200" cy="2520280"/>
          </a:xfrm>
          <a:custGeom>
            <a:avLst/>
            <a:gdLst>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560488 w 5472608"/>
              <a:gd name="connsiteY5" fmla="*/ 6192688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596311 w 5472608"/>
              <a:gd name="connsiteY7" fmla="*/ 4909193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079529 w 5472608"/>
              <a:gd name="connsiteY5" fmla="*/ 3848392 h 6192688"/>
              <a:gd name="connsiteX6" fmla="*/ 4408088 w 5472608"/>
              <a:gd name="connsiteY6" fmla="*/ 5474231 h 6192688"/>
              <a:gd name="connsiteX7" fmla="*/ 912120 w 5472608"/>
              <a:gd name="connsiteY7" fmla="*/ 6192688 h 6192688"/>
              <a:gd name="connsiteX8" fmla="*/ 596311 w 5472608"/>
              <a:gd name="connsiteY8" fmla="*/ 4909193 h 6192688"/>
              <a:gd name="connsiteX9" fmla="*/ 0 w 5472608"/>
              <a:gd name="connsiteY9" fmla="*/ 912120 h 6192688"/>
              <a:gd name="connsiteX0" fmla="*/ 0 w 5472608"/>
              <a:gd name="connsiteY0" fmla="*/ 912120 h 5478117"/>
              <a:gd name="connsiteX1" fmla="*/ 912120 w 5472608"/>
              <a:gd name="connsiteY1" fmla="*/ 0 h 5478117"/>
              <a:gd name="connsiteX2" fmla="*/ 4560488 w 5472608"/>
              <a:gd name="connsiteY2" fmla="*/ 0 h 5478117"/>
              <a:gd name="connsiteX3" fmla="*/ 5472608 w 5472608"/>
              <a:gd name="connsiteY3" fmla="*/ 912120 h 5478117"/>
              <a:gd name="connsiteX4" fmla="*/ 5026294 w 5472608"/>
              <a:gd name="connsiteY4" fmla="*/ 4779825 h 5478117"/>
              <a:gd name="connsiteX5" fmla="*/ 4079529 w 5472608"/>
              <a:gd name="connsiteY5" fmla="*/ 3848392 h 5478117"/>
              <a:gd name="connsiteX6" fmla="*/ 4408088 w 5472608"/>
              <a:gd name="connsiteY6" fmla="*/ 5474231 h 5478117"/>
              <a:gd name="connsiteX7" fmla="*/ 1862993 w 5472608"/>
              <a:gd name="connsiteY7" fmla="*/ 4335818 h 5478117"/>
              <a:gd name="connsiteX8" fmla="*/ 596311 w 5472608"/>
              <a:gd name="connsiteY8" fmla="*/ 4909193 h 5478117"/>
              <a:gd name="connsiteX9" fmla="*/ 0 w 5472608"/>
              <a:gd name="connsiteY9" fmla="*/ 912120 h 5478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2608" h="5478117">
                <a:moveTo>
                  <a:pt x="0" y="912120"/>
                </a:moveTo>
                <a:cubicBezTo>
                  <a:pt x="0" y="408370"/>
                  <a:pt x="408370" y="0"/>
                  <a:pt x="912120" y="0"/>
                </a:cubicBezTo>
                <a:lnTo>
                  <a:pt x="4560488" y="0"/>
                </a:lnTo>
                <a:cubicBezTo>
                  <a:pt x="5064238" y="0"/>
                  <a:pt x="5472608" y="408370"/>
                  <a:pt x="5472608" y="912120"/>
                </a:cubicBezTo>
                <a:lnTo>
                  <a:pt x="5026294" y="4779825"/>
                </a:lnTo>
                <a:cubicBezTo>
                  <a:pt x="4858580" y="5542576"/>
                  <a:pt x="4182563" y="3732658"/>
                  <a:pt x="4079529" y="3848392"/>
                </a:cubicBezTo>
                <a:cubicBezTo>
                  <a:pt x="3976495" y="3964126"/>
                  <a:pt x="4777511" y="5392993"/>
                  <a:pt x="4408088" y="5474231"/>
                </a:cubicBezTo>
                <a:cubicBezTo>
                  <a:pt x="4038665" y="5555469"/>
                  <a:pt x="3079116" y="4335818"/>
                  <a:pt x="1862993" y="4335818"/>
                </a:cubicBezTo>
                <a:cubicBezTo>
                  <a:pt x="1359243" y="4335818"/>
                  <a:pt x="596311" y="5412943"/>
                  <a:pt x="596311" y="4909193"/>
                </a:cubicBezTo>
                <a:cubicBezTo>
                  <a:pt x="596311" y="3453044"/>
                  <a:pt x="0" y="2368269"/>
                  <a:pt x="0" y="912120"/>
                </a:cubicBezTo>
                <a:close/>
              </a:path>
            </a:pathLst>
          </a:custGeom>
          <a:gradFill flip="none" rotWithShape="1">
            <a:gsLst>
              <a:gs pos="0">
                <a:schemeClr val="accent2">
                  <a:lumMod val="75000"/>
                </a:schemeClr>
              </a:gs>
              <a:gs pos="13000">
                <a:srgbClr val="F8B049"/>
              </a:gs>
              <a:gs pos="32000">
                <a:srgbClr val="F8B049"/>
              </a:gs>
              <a:gs pos="63000">
                <a:srgbClr val="FEE7F2"/>
              </a:gs>
              <a:gs pos="67000">
                <a:srgbClr val="F952A0"/>
              </a:gs>
              <a:gs pos="69000">
                <a:srgbClr val="C50849"/>
              </a:gs>
              <a:gs pos="82001">
                <a:srgbClr val="B43E85"/>
              </a:gs>
              <a:gs pos="100000">
                <a:srgbClr val="F8B049"/>
              </a:gs>
            </a:gsLst>
            <a:lin ang="5400000" scaled="0"/>
            <a:tileRect r="-100000" b="-100000"/>
          </a:gradFill>
          <a:ln w="82550" cap="rnd" cmpd="thinThick">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lv-LV" sz="4400" b="1" dirty="0" smtClean="0">
                <a:solidFill>
                  <a:srgbClr val="00B05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Atbilde pareiza</a:t>
            </a:r>
          </a:p>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5" name="Taisnstūris 4">
            <a:hlinkClick r:id="rId2" action="ppaction://hlinksldjump"/>
          </p:cNvPr>
          <p:cNvSpPr/>
          <p:nvPr/>
        </p:nvSpPr>
        <p:spPr>
          <a:xfrm>
            <a:off x="1621894" y="5373216"/>
            <a:ext cx="5468164" cy="1107996"/>
          </a:xfrm>
          <a:prstGeom prst="rect">
            <a:avLst/>
          </a:prstGeom>
        </p:spPr>
        <p:txBody>
          <a:bodyPr wrap="none">
            <a:spAutoFit/>
          </a:bodyPr>
          <a:lstStyle/>
          <a:p>
            <a:r>
              <a:rPr lang="lv-LV" sz="6600" b="1" dirty="0">
                <a:solidFill>
                  <a:schemeClr val="bg1">
                    <a:lumMod val="95000"/>
                  </a:schemeClr>
                </a:solidFill>
                <a:latin typeface="Gabriola" panose="04040605051002020D02" pitchFamily="82" charset="0"/>
              </a:rPr>
              <a:t>Izlasiet skaidrojumu</a:t>
            </a:r>
          </a:p>
        </p:txBody>
      </p:sp>
    </p:spTree>
    <p:extLst>
      <p:ext uri="{BB962C8B-B14F-4D97-AF65-F5344CB8AC3E}">
        <p14:creationId xmlns:p14="http://schemas.microsoft.com/office/powerpoint/2010/main" val="33708251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isnstūris ar noapaļotiem stūriem 2">
            <a:hlinkClick r:id="rId2" action="ppaction://hlinksldjump"/>
          </p:cNvPr>
          <p:cNvSpPr/>
          <p:nvPr/>
        </p:nvSpPr>
        <p:spPr>
          <a:xfrm>
            <a:off x="0" y="0"/>
            <a:ext cx="9143999" cy="6065912"/>
          </a:xfrm>
          <a:prstGeom prst="round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lv-LV" sz="3600" b="1" dirty="0" smtClean="0">
                <a:solidFill>
                  <a:schemeClr val="accent2">
                    <a:lumMod val="75000"/>
                  </a:schemeClr>
                </a:solidFill>
                <a:latin typeface="Brush Script MT" panose="03060802040406070304" pitchFamily="66" charset="0"/>
                <a:ea typeface="Calibri"/>
                <a:cs typeface="FrankRuehl" panose="020E0503060101010101" pitchFamily="34" charset="-79"/>
              </a:rPr>
              <a:t>Skaidrojums</a:t>
            </a:r>
          </a:p>
          <a:p>
            <a:pPr algn="ctr">
              <a:spcAft>
                <a:spcPts val="1000"/>
              </a:spcAft>
            </a:pPr>
            <a:endParaRPr lang="lv-LV" sz="3200" b="1" dirty="0">
              <a:solidFill>
                <a:schemeClr val="accent2">
                  <a:lumMod val="75000"/>
                </a:schemeClr>
              </a:solidFill>
              <a:latin typeface="Brush Script MT" panose="03060802040406070304" pitchFamily="66" charset="0"/>
              <a:ea typeface="Calibri"/>
              <a:cs typeface="FrankRuehl" panose="020E0503060101010101" pitchFamily="34" charset="-79"/>
            </a:endParaRPr>
          </a:p>
          <a:p>
            <a:pPr algn="ct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No 1725. gada Krāslava pieder Čapsku dzimtai, no kuras 1729. gada </a:t>
            </a:r>
          </a:p>
          <a:p>
            <a:pPr algn="ct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25</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 janvārī par 14 000 dālderu to nopērk Jans Ludviks Broel Plāters, Latgales un Daugavpils stārasts. Tajā pašā gadā viņš pārceļas </a:t>
            </a:r>
            <a:endPar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endParaRPr>
          </a:p>
          <a:p>
            <a:pPr algn="ct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no </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Indricas </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muižas </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uz Krāslavu </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a:t>
            </a:r>
          </a:p>
          <a:p>
            <a:pPr algn="ctr"/>
            <a:endPar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endParaRPr>
          </a:p>
          <a:p>
            <a:pPr algn="ctr"/>
            <a:r>
              <a:rPr lang="lv-LV" sz="3200" b="1" i="1" dirty="0" smtClean="0">
                <a:solidFill>
                  <a:schemeClr val="accent2">
                    <a:lumMod val="75000"/>
                  </a:schemeClr>
                </a:solidFill>
                <a:latin typeface="Arabic Typesetting" panose="03020402040406030203" pitchFamily="66" charset="-78"/>
                <a:cs typeface="Arabic Typesetting" panose="03020402040406030203" pitchFamily="66" charset="-78"/>
              </a:rPr>
              <a:t>Avots</a:t>
            </a:r>
            <a:r>
              <a:rPr lang="lv-LV" sz="3200" b="1" i="1" dirty="0">
                <a:solidFill>
                  <a:schemeClr val="accent2">
                    <a:lumMod val="75000"/>
                  </a:schemeClr>
                </a:solidFill>
                <a:latin typeface="Arabic Typesetting" panose="03020402040406030203" pitchFamily="66" charset="-78"/>
                <a:cs typeface="Arabic Typesetting" panose="03020402040406030203" pitchFamily="66" charset="-78"/>
              </a:rPr>
              <a:t>: </a:t>
            </a:r>
            <a:r>
              <a:rPr lang="lv-LV" sz="3200" b="1" i="1" dirty="0" smtClean="0">
                <a:solidFill>
                  <a:schemeClr val="accent2">
                    <a:lumMod val="75000"/>
                  </a:schemeClr>
                </a:solidFill>
                <a:latin typeface="Arabic Typesetting" panose="03020402040406030203" pitchFamily="66" charset="-78"/>
                <a:cs typeface="Arabic Typesetting" panose="03020402040406030203" pitchFamily="66" charset="-78"/>
              </a:rPr>
              <a:t> Krāslava</a:t>
            </a:r>
            <a:r>
              <a:rPr lang="lv-LV" sz="3200" b="1" i="1" dirty="0">
                <a:solidFill>
                  <a:schemeClr val="accent2">
                    <a:lumMod val="75000"/>
                  </a:schemeClr>
                </a:solidFill>
                <a:latin typeface="Arabic Typesetting" panose="03020402040406030203" pitchFamily="66" charset="-78"/>
                <a:cs typeface="Arabic Typesetting" panose="03020402040406030203" pitchFamily="66" charset="-78"/>
              </a:rPr>
              <a:t>. Gadi. </a:t>
            </a:r>
            <a:r>
              <a:rPr lang="lv-LV" sz="3200" b="1" i="1" dirty="0" smtClean="0">
                <a:solidFill>
                  <a:schemeClr val="accent2">
                    <a:lumMod val="75000"/>
                  </a:schemeClr>
                </a:solidFill>
                <a:latin typeface="Arabic Typesetting" panose="03020402040406030203" pitchFamily="66" charset="-78"/>
                <a:cs typeface="Arabic Typesetting" panose="03020402040406030203" pitchFamily="66" charset="-78"/>
              </a:rPr>
              <a:t>Cilvēki. Notikumi </a:t>
            </a:r>
            <a:r>
              <a:rPr lang="lv-LV" sz="3200" b="1" i="1" dirty="0">
                <a:solidFill>
                  <a:schemeClr val="accent2">
                    <a:lumMod val="75000"/>
                  </a:schemeClr>
                </a:solidFill>
                <a:latin typeface="Arabic Typesetting" panose="03020402040406030203" pitchFamily="66" charset="-78"/>
                <a:cs typeface="Arabic Typesetting" panose="03020402040406030203" pitchFamily="66" charset="-78"/>
              </a:rPr>
              <a:t>– Krāslavas novada dome, 2003.- 11.lpp</a:t>
            </a:r>
            <a:r>
              <a:rPr lang="lv-LV" sz="3200" b="1" i="1" dirty="0" smtClean="0">
                <a:solidFill>
                  <a:schemeClr val="accent2">
                    <a:lumMod val="75000"/>
                  </a:schemeClr>
                </a:solidFill>
                <a:latin typeface="Arabic Typesetting" panose="03020402040406030203" pitchFamily="66" charset="-78"/>
                <a:cs typeface="Arabic Typesetting" panose="03020402040406030203" pitchFamily="66" charset="-78"/>
              </a:rPr>
              <a:t>.</a:t>
            </a:r>
            <a:r>
              <a:rPr lang="lv-LV" dirty="0" smtClean="0">
                <a:solidFill>
                  <a:srgbClr val="FF0000"/>
                </a:solidFill>
              </a:rPr>
              <a:t> </a:t>
            </a:r>
            <a:endParaRPr lang="lv-LV" dirty="0">
              <a:solidFill>
                <a:srgbClr val="FF0000"/>
              </a:solidFill>
            </a:endParaRPr>
          </a:p>
        </p:txBody>
      </p:sp>
      <p:pic>
        <p:nvPicPr>
          <p:cNvPr id="2" name="Picture 4">
            <a:hlinkClick r:id="rId2"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085184"/>
            <a:ext cx="9143999" cy="2199054"/>
          </a:xfrm>
          <a:prstGeom prst="rect">
            <a:avLst/>
          </a:prstGeom>
          <a:noFill/>
          <a:ln>
            <a:noFill/>
          </a:ln>
          <a:effectLst>
            <a:outerShdw dist="35921" dir="2700000" algn="ctr" rotWithShape="0">
              <a:schemeClr val="bg2"/>
            </a:outerShdw>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98773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Lietotajs\Desktop\71_damasco_43.jpg"/>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PaintBrush/>
                    </a14:imgEffect>
                    <a14:imgEffect>
                      <a14:sharpenSoften amount="-18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315416"/>
            <a:ext cx="9251504" cy="7290048"/>
          </a:xfrm>
          <a:prstGeom prst="rect">
            <a:avLst/>
          </a:prstGeom>
          <a:noFill/>
          <a:ln w="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lgDashDotDot"/>
          </a:ln>
          <a:effectLst>
            <a:glow rad="127000">
              <a:schemeClr val="bg1"/>
            </a:glow>
            <a:reflection blurRad="6350" stA="50000" endA="300" endPos="55000" dir="5400000" sy="-100000" algn="bl" rotWithShape="0"/>
          </a:effectLst>
          <a:scene3d>
            <a:camera prst="isometricRightUp"/>
            <a:lightRig rig="sunrise" dir="t">
              <a:rot lat="0" lon="0" rev="0"/>
            </a:lightRig>
          </a:scene3d>
          <a:sp3d extrusionH="107950" contourW="12700">
            <a:extrusionClr>
              <a:schemeClr val="accent3">
                <a:lumMod val="75000"/>
              </a:schemeClr>
            </a:extrusionClr>
            <a:contourClr>
              <a:schemeClr val="bg2">
                <a:lumMod val="25000"/>
              </a:schemeClr>
            </a:contourClr>
          </a:sp3d>
          <a:extLst>
            <a:ext uri="{909E8E84-426E-40DD-AFC4-6F175D3DCCD1}">
              <a14:hiddenFill xmlns:a14="http://schemas.microsoft.com/office/drawing/2010/main">
                <a:solidFill>
                  <a:srgbClr val="FFFFFF"/>
                </a:solidFill>
              </a14:hiddenFill>
            </a:ext>
          </a:extLst>
        </p:spPr>
      </p:pic>
      <p:pic>
        <p:nvPicPr>
          <p:cNvPr id="2" name="Picture 2" descr="C:\Users\Lietotajs\Desktop\kraslavo-nad-dvinoy - Copy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104" y="-6723"/>
            <a:ext cx="3203848" cy="6864723"/>
          </a:xfrm>
          <a:prstGeom prst="rect">
            <a:avLst/>
          </a:prstGeom>
          <a:noFill/>
          <a:effectLst>
            <a:outerShdw blurRad="50800" dist="50800" dir="5400000" algn="ctr" rotWithShape="0">
              <a:schemeClr val="bg1"/>
            </a:outerShdw>
            <a:softEdge rad="635000"/>
          </a:effectLst>
          <a:extLst>
            <a:ext uri="{909E8E84-426E-40DD-AFC4-6F175D3DCCD1}">
              <a14:hiddenFill xmlns:a14="http://schemas.microsoft.com/office/drawing/2010/main">
                <a:solidFill>
                  <a:srgbClr val="FFFFFF"/>
                </a:solidFill>
              </a14:hiddenFill>
            </a:ext>
          </a:extLst>
        </p:spPr>
      </p:pic>
      <p:sp>
        <p:nvSpPr>
          <p:cNvPr id="3" name="Taisnstūris ar noapaļotiem stūriem 2"/>
          <p:cNvSpPr/>
          <p:nvPr/>
        </p:nvSpPr>
        <p:spPr>
          <a:xfrm>
            <a:off x="152541" y="391276"/>
            <a:ext cx="5472608" cy="6192688"/>
          </a:xfrm>
          <a:custGeom>
            <a:avLst/>
            <a:gdLst>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560488 w 5472608"/>
              <a:gd name="connsiteY5" fmla="*/ 6192688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2608" h="6192688">
                <a:moveTo>
                  <a:pt x="0" y="912120"/>
                </a:moveTo>
                <a:cubicBezTo>
                  <a:pt x="0" y="408370"/>
                  <a:pt x="408370" y="0"/>
                  <a:pt x="912120" y="0"/>
                </a:cubicBezTo>
                <a:lnTo>
                  <a:pt x="4560488" y="0"/>
                </a:lnTo>
                <a:cubicBezTo>
                  <a:pt x="5064238" y="0"/>
                  <a:pt x="5472608" y="408370"/>
                  <a:pt x="5472608" y="912120"/>
                </a:cubicBezTo>
                <a:lnTo>
                  <a:pt x="5026294" y="4779825"/>
                </a:lnTo>
                <a:cubicBezTo>
                  <a:pt x="5026294" y="5283575"/>
                  <a:pt x="4911838" y="5474231"/>
                  <a:pt x="4408088" y="5474231"/>
                </a:cubicBezTo>
                <a:cubicBezTo>
                  <a:pt x="3191965" y="5474231"/>
                  <a:pt x="2128243" y="6192688"/>
                  <a:pt x="912120" y="6192688"/>
                </a:cubicBezTo>
                <a:cubicBezTo>
                  <a:pt x="408370" y="6192688"/>
                  <a:pt x="0" y="5784318"/>
                  <a:pt x="0" y="5280568"/>
                </a:cubicBezTo>
                <a:lnTo>
                  <a:pt x="0" y="912120"/>
                </a:lnTo>
                <a:close/>
              </a:path>
            </a:pathLst>
          </a:custGeom>
          <a:gradFill flip="none" rotWithShape="1">
            <a:gsLst>
              <a:gs pos="0">
                <a:schemeClr val="accent3"/>
              </a:gs>
              <a:gs pos="100000">
                <a:schemeClr val="accent1">
                  <a:tint val="23500"/>
                  <a:satMod val="160000"/>
                </a:schemeClr>
              </a:gs>
            </a:gsLst>
            <a:path path="circle">
              <a:fillToRect l="100000" t="100000"/>
            </a:path>
            <a:tileRect r="-100000" b="-100000"/>
          </a:gradFill>
          <a:ln w="82550" cap="rnd" cmpd="thinThick">
            <a:gradFill>
              <a:gsLst>
                <a:gs pos="0">
                  <a:srgbClr val="FFF200"/>
                </a:gs>
                <a:gs pos="45000">
                  <a:srgbClr val="FF7A00"/>
                </a:gs>
                <a:gs pos="70000">
                  <a:srgbClr val="FF0300"/>
                </a:gs>
                <a:gs pos="100000">
                  <a:srgbClr val="4D0808"/>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a:p>
            <a:pPr algn="ctr"/>
            <a:endParaRPr lang="lv-LV" sz="3200" b="1" dirty="0">
              <a:solidFill>
                <a:schemeClr val="accent2">
                  <a:lumMod val="75000"/>
                </a:schemeClr>
              </a:solidFill>
              <a:latin typeface="Arabic Typesetting" panose="03020402040406030203" pitchFamily="66" charset="-78"/>
              <a:cs typeface="Arabic Typesetting" panose="03020402040406030203" pitchFamily="66" charset="-78"/>
            </a:endParaRPr>
          </a:p>
          <a:p>
            <a:endParaRPr lang="lv-LV" sz="4000" b="1" dirty="0" smtClean="0">
              <a:solidFill>
                <a:schemeClr val="accent2">
                  <a:lumMod val="75000"/>
                </a:schemeClr>
              </a:solidFill>
              <a:latin typeface="Chiller" panose="04020404031007020602" pitchFamily="82" charset="0"/>
              <a:cs typeface="Arabic Typesetting" panose="03020402040406030203" pitchFamily="66" charset="-78"/>
            </a:endParaRPr>
          </a:p>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6" name="TextBox 5">
            <a:hlinkClick r:id="rId5" action="ppaction://hlinksldjump"/>
          </p:cNvPr>
          <p:cNvSpPr txBox="1"/>
          <p:nvPr/>
        </p:nvSpPr>
        <p:spPr>
          <a:xfrm>
            <a:off x="207810" y="2734374"/>
            <a:ext cx="5256000" cy="584775"/>
          </a:xfrm>
          <a:prstGeom prst="rect">
            <a:avLst/>
          </a:prstGeom>
          <a:noFill/>
        </p:spPr>
        <p:txBody>
          <a:bodyPr wrap="square" rtlCol="0">
            <a:spAutoFit/>
          </a:bodyPr>
          <a:lstStyle/>
          <a:p>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(1</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 </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kopš 1531. gada</a:t>
            </a:r>
            <a:endParaRPr lang="lv-LV" dirty="0"/>
          </a:p>
        </p:txBody>
      </p:sp>
      <p:sp>
        <p:nvSpPr>
          <p:cNvPr id="8" name="TextBox 7">
            <a:hlinkClick r:id="rId6" action="ppaction://hlinksldjump"/>
          </p:cNvPr>
          <p:cNvSpPr txBox="1"/>
          <p:nvPr/>
        </p:nvSpPr>
        <p:spPr>
          <a:xfrm>
            <a:off x="207810" y="3310374"/>
            <a:ext cx="5256000" cy="585216"/>
          </a:xfrm>
          <a:prstGeom prst="rect">
            <a:avLst/>
          </a:prstGeom>
          <a:noFill/>
        </p:spPr>
        <p:txBody>
          <a:bodyPr wrap="square" rtlCol="0">
            <a:spAutoFit/>
          </a:bodyPr>
          <a:lstStyle/>
          <a:p>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(2</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 </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kopš 1684. gada</a:t>
            </a:r>
          </a:p>
          <a:p>
            <a:endParaRPr lang="lv-LV" dirty="0"/>
          </a:p>
        </p:txBody>
      </p:sp>
      <p:sp>
        <p:nvSpPr>
          <p:cNvPr id="9" name="TextBox 8">
            <a:hlinkClick r:id="rId6" action="ppaction://hlinksldjump"/>
          </p:cNvPr>
          <p:cNvSpPr txBox="1"/>
          <p:nvPr/>
        </p:nvSpPr>
        <p:spPr>
          <a:xfrm>
            <a:off x="208658" y="3886374"/>
            <a:ext cx="5256000" cy="584775"/>
          </a:xfrm>
          <a:prstGeom prst="rect">
            <a:avLst/>
          </a:prstGeom>
          <a:noFill/>
        </p:spPr>
        <p:txBody>
          <a:bodyPr wrap="square" rtlCol="0">
            <a:spAutoFit/>
          </a:bodyPr>
          <a:lstStyle/>
          <a:p>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(3</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 </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kops 1727. gada</a:t>
            </a:r>
            <a:endParaRPr lang="lv-LV" sz="32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11" name="TextBox 10"/>
          <p:cNvSpPr txBox="1"/>
          <p:nvPr/>
        </p:nvSpPr>
        <p:spPr>
          <a:xfrm>
            <a:off x="179512" y="1124744"/>
            <a:ext cx="5328592" cy="1323439"/>
          </a:xfrm>
          <a:prstGeom prst="rect">
            <a:avLst/>
          </a:prstGeom>
          <a:noFill/>
        </p:spPr>
        <p:txBody>
          <a:bodyPr wrap="square" rtlCol="0">
            <a:spAutoFit/>
          </a:bodyPr>
          <a:lstStyle/>
          <a:p>
            <a:pPr algn="ct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Cik sen grāfi Broel Plāteri </a:t>
            </a:r>
          </a:p>
          <a:p>
            <a:pPr algn="ct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jau dzīvoja Indricā?</a:t>
            </a:r>
          </a:p>
          <a:p>
            <a:endParaRPr lang="lv-LV" sz="1600" dirty="0"/>
          </a:p>
        </p:txBody>
      </p:sp>
      <p:sp>
        <p:nvSpPr>
          <p:cNvPr id="5" name="8-Point Star 4"/>
          <p:cNvSpPr/>
          <p:nvPr/>
        </p:nvSpPr>
        <p:spPr>
          <a:xfrm>
            <a:off x="2392318" y="116632"/>
            <a:ext cx="720000" cy="720000"/>
          </a:xfrm>
          <a:prstGeom prst="star8">
            <a:avLst/>
          </a:prstGeom>
          <a:blipFill>
            <a:blip r:embed="rId7" cstate="print"/>
            <a:stretch>
              <a:fillRect/>
            </a:stretch>
          </a:bli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3200" dirty="0" smtClean="0">
                <a:solidFill>
                  <a:schemeClr val="accent2">
                    <a:lumMod val="75000"/>
                  </a:schemeClr>
                </a:solidFill>
              </a:rPr>
              <a:t>4</a:t>
            </a:r>
            <a:endParaRPr lang="lv-LV" dirty="0">
              <a:solidFill>
                <a:schemeClr val="accent2">
                  <a:lumMod val="75000"/>
                </a:schemeClr>
              </a:solidFill>
            </a:endParaRPr>
          </a:p>
        </p:txBody>
      </p:sp>
    </p:spTree>
    <p:extLst>
      <p:ext uri="{BB962C8B-B14F-4D97-AF65-F5344CB8AC3E}">
        <p14:creationId xmlns:p14="http://schemas.microsoft.com/office/powerpoint/2010/main" val="36941780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Attēls 1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a:ln>
            <a:gradFill>
              <a:gsLst>
                <a:gs pos="0">
                  <a:schemeClr val="accent1">
                    <a:tint val="66000"/>
                    <a:satMod val="160000"/>
                  </a:schemeClr>
                </a:gs>
                <a:gs pos="9000">
                  <a:schemeClr val="accent6">
                    <a:lumMod val="75000"/>
                    <a:alpha val="15000"/>
                  </a:schemeClr>
                </a:gs>
                <a:gs pos="100000">
                  <a:schemeClr val="accent1">
                    <a:tint val="23500"/>
                    <a:satMod val="160000"/>
                  </a:schemeClr>
                </a:gs>
              </a:gsLst>
              <a:lin ang="5400000" scaled="0"/>
            </a:gradFill>
          </a:ln>
          <a:effectLst>
            <a:softEdge rad="635000"/>
          </a:effectLst>
        </p:spPr>
      </p:pic>
      <p:sp>
        <p:nvSpPr>
          <p:cNvPr id="18" name="Taisnstūris ar noapaļotiem stūriem 2">
            <a:hlinkClick r:id="rId2" action="ppaction://hlinksldjump"/>
          </p:cNvPr>
          <p:cNvSpPr/>
          <p:nvPr/>
        </p:nvSpPr>
        <p:spPr>
          <a:xfrm>
            <a:off x="4067944" y="555780"/>
            <a:ext cx="4721731" cy="2520000"/>
          </a:xfrm>
          <a:custGeom>
            <a:avLst/>
            <a:gdLst>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560488 w 5472608"/>
              <a:gd name="connsiteY5" fmla="*/ 6192688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596311 w 5472608"/>
              <a:gd name="connsiteY7" fmla="*/ 4909193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079529 w 5472608"/>
              <a:gd name="connsiteY5" fmla="*/ 3848392 h 6192688"/>
              <a:gd name="connsiteX6" fmla="*/ 4408088 w 5472608"/>
              <a:gd name="connsiteY6" fmla="*/ 5474231 h 6192688"/>
              <a:gd name="connsiteX7" fmla="*/ 912120 w 5472608"/>
              <a:gd name="connsiteY7" fmla="*/ 6192688 h 6192688"/>
              <a:gd name="connsiteX8" fmla="*/ 596311 w 5472608"/>
              <a:gd name="connsiteY8" fmla="*/ 4909193 h 6192688"/>
              <a:gd name="connsiteX9" fmla="*/ 0 w 5472608"/>
              <a:gd name="connsiteY9" fmla="*/ 912120 h 6192688"/>
              <a:gd name="connsiteX0" fmla="*/ 0 w 5472608"/>
              <a:gd name="connsiteY0" fmla="*/ 912120 h 5478117"/>
              <a:gd name="connsiteX1" fmla="*/ 912120 w 5472608"/>
              <a:gd name="connsiteY1" fmla="*/ 0 h 5478117"/>
              <a:gd name="connsiteX2" fmla="*/ 4560488 w 5472608"/>
              <a:gd name="connsiteY2" fmla="*/ 0 h 5478117"/>
              <a:gd name="connsiteX3" fmla="*/ 5472608 w 5472608"/>
              <a:gd name="connsiteY3" fmla="*/ 912120 h 5478117"/>
              <a:gd name="connsiteX4" fmla="*/ 5026294 w 5472608"/>
              <a:gd name="connsiteY4" fmla="*/ 4779825 h 5478117"/>
              <a:gd name="connsiteX5" fmla="*/ 4079529 w 5472608"/>
              <a:gd name="connsiteY5" fmla="*/ 3848392 h 5478117"/>
              <a:gd name="connsiteX6" fmla="*/ 4408088 w 5472608"/>
              <a:gd name="connsiteY6" fmla="*/ 5474231 h 5478117"/>
              <a:gd name="connsiteX7" fmla="*/ 1862993 w 5472608"/>
              <a:gd name="connsiteY7" fmla="*/ 4335818 h 5478117"/>
              <a:gd name="connsiteX8" fmla="*/ 596311 w 5472608"/>
              <a:gd name="connsiteY8" fmla="*/ 4909193 h 5478117"/>
              <a:gd name="connsiteX9" fmla="*/ 0 w 5472608"/>
              <a:gd name="connsiteY9" fmla="*/ 912120 h 5478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2608" h="5478117">
                <a:moveTo>
                  <a:pt x="0" y="912120"/>
                </a:moveTo>
                <a:cubicBezTo>
                  <a:pt x="0" y="408370"/>
                  <a:pt x="408370" y="0"/>
                  <a:pt x="912120" y="0"/>
                </a:cubicBezTo>
                <a:lnTo>
                  <a:pt x="4560488" y="0"/>
                </a:lnTo>
                <a:cubicBezTo>
                  <a:pt x="5064238" y="0"/>
                  <a:pt x="5472608" y="408370"/>
                  <a:pt x="5472608" y="912120"/>
                </a:cubicBezTo>
                <a:lnTo>
                  <a:pt x="5026294" y="4779825"/>
                </a:lnTo>
                <a:cubicBezTo>
                  <a:pt x="4858580" y="5542576"/>
                  <a:pt x="4182563" y="3732658"/>
                  <a:pt x="4079529" y="3848392"/>
                </a:cubicBezTo>
                <a:cubicBezTo>
                  <a:pt x="3976495" y="3964126"/>
                  <a:pt x="4777511" y="5392993"/>
                  <a:pt x="4408088" y="5474231"/>
                </a:cubicBezTo>
                <a:cubicBezTo>
                  <a:pt x="4038665" y="5555469"/>
                  <a:pt x="3079116" y="4335818"/>
                  <a:pt x="1862993" y="4335818"/>
                </a:cubicBezTo>
                <a:cubicBezTo>
                  <a:pt x="1359243" y="4335818"/>
                  <a:pt x="596311" y="5412943"/>
                  <a:pt x="596311" y="4909193"/>
                </a:cubicBezTo>
                <a:cubicBezTo>
                  <a:pt x="596311" y="3453044"/>
                  <a:pt x="0" y="2368269"/>
                  <a:pt x="0" y="912120"/>
                </a:cubicBezTo>
                <a:close/>
              </a:path>
            </a:pathLst>
          </a:custGeom>
          <a:gradFill flip="none" rotWithShape="1">
            <a:gsLst>
              <a:gs pos="0">
                <a:schemeClr val="accent2">
                  <a:lumMod val="75000"/>
                </a:schemeClr>
              </a:gs>
              <a:gs pos="13000">
                <a:srgbClr val="F8B049"/>
              </a:gs>
              <a:gs pos="32000">
                <a:srgbClr val="F8B049"/>
              </a:gs>
              <a:gs pos="63000">
                <a:srgbClr val="FEE7F2"/>
              </a:gs>
              <a:gs pos="67000">
                <a:srgbClr val="F952A0"/>
              </a:gs>
              <a:gs pos="69000">
                <a:srgbClr val="C50849"/>
              </a:gs>
              <a:gs pos="82001">
                <a:srgbClr val="B43E85"/>
              </a:gs>
              <a:gs pos="100000">
                <a:srgbClr val="F8B049"/>
              </a:gs>
            </a:gsLst>
            <a:lin ang="5400000" scaled="0"/>
            <a:tileRect r="-100000" b="-100000"/>
          </a:gradFill>
          <a:ln w="82550" cap="rnd" cmpd="thinThick">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lv-LV" sz="4400" b="1" dirty="0" smtClean="0">
                <a:solidFill>
                  <a:srgbClr val="FF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Atbilde nepareiza</a:t>
            </a:r>
          </a:p>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19" name="Taisnstūris 18">
            <a:hlinkClick r:id="rId2" action="ppaction://hlinksldjump"/>
          </p:cNvPr>
          <p:cNvSpPr/>
          <p:nvPr/>
        </p:nvSpPr>
        <p:spPr>
          <a:xfrm>
            <a:off x="1763688" y="5301208"/>
            <a:ext cx="4099199" cy="1107996"/>
          </a:xfrm>
          <a:prstGeom prst="rect">
            <a:avLst/>
          </a:prstGeom>
        </p:spPr>
        <p:txBody>
          <a:bodyPr wrap="none">
            <a:spAutoFit/>
          </a:bodyPr>
          <a:lstStyle/>
          <a:p>
            <a:r>
              <a:rPr lang="lv-LV" sz="6600" b="1" dirty="0" smtClean="0">
                <a:solidFill>
                  <a:schemeClr val="bg1">
                    <a:lumMod val="95000"/>
                  </a:schemeClr>
                </a:solidFill>
                <a:latin typeface="Gabriola" panose="04040605051002020D02" pitchFamily="82" charset="0"/>
                <a:cs typeface="Andalus" panose="02020603050405020304" pitchFamily="18" charset="-78"/>
              </a:rPr>
              <a:t>Atbildēt </a:t>
            </a:r>
            <a:r>
              <a:rPr lang="lv-LV" sz="6600" b="1" dirty="0">
                <a:solidFill>
                  <a:schemeClr val="bg1">
                    <a:lumMod val="95000"/>
                  </a:schemeClr>
                </a:solidFill>
                <a:latin typeface="Gabriola" panose="04040605051002020D02" pitchFamily="82" charset="0"/>
                <a:cs typeface="Andalus" panose="02020603050405020304" pitchFamily="18" charset="-78"/>
              </a:rPr>
              <a:t>vēlreiz</a:t>
            </a:r>
          </a:p>
        </p:txBody>
      </p:sp>
    </p:spTree>
    <p:extLst>
      <p:ext uri="{BB962C8B-B14F-4D97-AF65-F5344CB8AC3E}">
        <p14:creationId xmlns:p14="http://schemas.microsoft.com/office/powerpoint/2010/main" val="14417638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ttēls 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980553"/>
          </a:xfrm>
          <a:prstGeom prst="rect">
            <a:avLst/>
          </a:prstGeom>
          <a:ln>
            <a:gradFill>
              <a:gsLst>
                <a:gs pos="0">
                  <a:schemeClr val="accent1">
                    <a:tint val="66000"/>
                    <a:satMod val="160000"/>
                  </a:schemeClr>
                </a:gs>
                <a:gs pos="9000">
                  <a:schemeClr val="accent6">
                    <a:lumMod val="75000"/>
                    <a:alpha val="15000"/>
                  </a:schemeClr>
                </a:gs>
                <a:gs pos="100000">
                  <a:schemeClr val="accent1">
                    <a:tint val="23500"/>
                    <a:satMod val="160000"/>
                  </a:schemeClr>
                </a:gs>
              </a:gsLst>
              <a:lin ang="5400000" scaled="0"/>
            </a:gradFill>
          </a:ln>
          <a:effectLst>
            <a:softEdge rad="635000"/>
          </a:effectLst>
        </p:spPr>
      </p:pic>
      <p:sp>
        <p:nvSpPr>
          <p:cNvPr id="2" name="Taisnstūris ar noapaļotiem stūriem 2">
            <a:hlinkClick r:id="rId2" action="ppaction://hlinksldjump"/>
          </p:cNvPr>
          <p:cNvSpPr/>
          <p:nvPr/>
        </p:nvSpPr>
        <p:spPr>
          <a:xfrm>
            <a:off x="4067944" y="620688"/>
            <a:ext cx="4723200" cy="2520280"/>
          </a:xfrm>
          <a:custGeom>
            <a:avLst/>
            <a:gdLst>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560488 w 5472608"/>
              <a:gd name="connsiteY5" fmla="*/ 6192688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596311 w 5472608"/>
              <a:gd name="connsiteY7" fmla="*/ 4909193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079529 w 5472608"/>
              <a:gd name="connsiteY5" fmla="*/ 3848392 h 6192688"/>
              <a:gd name="connsiteX6" fmla="*/ 4408088 w 5472608"/>
              <a:gd name="connsiteY6" fmla="*/ 5474231 h 6192688"/>
              <a:gd name="connsiteX7" fmla="*/ 912120 w 5472608"/>
              <a:gd name="connsiteY7" fmla="*/ 6192688 h 6192688"/>
              <a:gd name="connsiteX8" fmla="*/ 596311 w 5472608"/>
              <a:gd name="connsiteY8" fmla="*/ 4909193 h 6192688"/>
              <a:gd name="connsiteX9" fmla="*/ 0 w 5472608"/>
              <a:gd name="connsiteY9" fmla="*/ 912120 h 6192688"/>
              <a:gd name="connsiteX0" fmla="*/ 0 w 5472608"/>
              <a:gd name="connsiteY0" fmla="*/ 912120 h 5478117"/>
              <a:gd name="connsiteX1" fmla="*/ 912120 w 5472608"/>
              <a:gd name="connsiteY1" fmla="*/ 0 h 5478117"/>
              <a:gd name="connsiteX2" fmla="*/ 4560488 w 5472608"/>
              <a:gd name="connsiteY2" fmla="*/ 0 h 5478117"/>
              <a:gd name="connsiteX3" fmla="*/ 5472608 w 5472608"/>
              <a:gd name="connsiteY3" fmla="*/ 912120 h 5478117"/>
              <a:gd name="connsiteX4" fmla="*/ 5026294 w 5472608"/>
              <a:gd name="connsiteY4" fmla="*/ 4779825 h 5478117"/>
              <a:gd name="connsiteX5" fmla="*/ 4079529 w 5472608"/>
              <a:gd name="connsiteY5" fmla="*/ 3848392 h 5478117"/>
              <a:gd name="connsiteX6" fmla="*/ 4408088 w 5472608"/>
              <a:gd name="connsiteY6" fmla="*/ 5474231 h 5478117"/>
              <a:gd name="connsiteX7" fmla="*/ 1862993 w 5472608"/>
              <a:gd name="connsiteY7" fmla="*/ 4335818 h 5478117"/>
              <a:gd name="connsiteX8" fmla="*/ 596311 w 5472608"/>
              <a:gd name="connsiteY8" fmla="*/ 4909193 h 5478117"/>
              <a:gd name="connsiteX9" fmla="*/ 0 w 5472608"/>
              <a:gd name="connsiteY9" fmla="*/ 912120 h 5478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2608" h="5478117">
                <a:moveTo>
                  <a:pt x="0" y="912120"/>
                </a:moveTo>
                <a:cubicBezTo>
                  <a:pt x="0" y="408370"/>
                  <a:pt x="408370" y="0"/>
                  <a:pt x="912120" y="0"/>
                </a:cubicBezTo>
                <a:lnTo>
                  <a:pt x="4560488" y="0"/>
                </a:lnTo>
                <a:cubicBezTo>
                  <a:pt x="5064238" y="0"/>
                  <a:pt x="5472608" y="408370"/>
                  <a:pt x="5472608" y="912120"/>
                </a:cubicBezTo>
                <a:lnTo>
                  <a:pt x="5026294" y="4779825"/>
                </a:lnTo>
                <a:cubicBezTo>
                  <a:pt x="4858580" y="5542576"/>
                  <a:pt x="4182563" y="3732658"/>
                  <a:pt x="4079529" y="3848392"/>
                </a:cubicBezTo>
                <a:cubicBezTo>
                  <a:pt x="3976495" y="3964126"/>
                  <a:pt x="4777511" y="5392993"/>
                  <a:pt x="4408088" y="5474231"/>
                </a:cubicBezTo>
                <a:cubicBezTo>
                  <a:pt x="4038665" y="5555469"/>
                  <a:pt x="3079116" y="4335818"/>
                  <a:pt x="1862993" y="4335818"/>
                </a:cubicBezTo>
                <a:cubicBezTo>
                  <a:pt x="1359243" y="4335818"/>
                  <a:pt x="596311" y="5412943"/>
                  <a:pt x="596311" y="4909193"/>
                </a:cubicBezTo>
                <a:cubicBezTo>
                  <a:pt x="596311" y="3453044"/>
                  <a:pt x="0" y="2368269"/>
                  <a:pt x="0" y="912120"/>
                </a:cubicBezTo>
                <a:close/>
              </a:path>
            </a:pathLst>
          </a:custGeom>
          <a:gradFill flip="none" rotWithShape="1">
            <a:gsLst>
              <a:gs pos="0">
                <a:schemeClr val="accent2">
                  <a:lumMod val="75000"/>
                </a:schemeClr>
              </a:gs>
              <a:gs pos="13000">
                <a:srgbClr val="F8B049"/>
              </a:gs>
              <a:gs pos="32000">
                <a:srgbClr val="F8B049"/>
              </a:gs>
              <a:gs pos="63000">
                <a:srgbClr val="FEE7F2"/>
              </a:gs>
              <a:gs pos="67000">
                <a:srgbClr val="F952A0"/>
              </a:gs>
              <a:gs pos="69000">
                <a:srgbClr val="C50849"/>
              </a:gs>
              <a:gs pos="82001">
                <a:srgbClr val="B43E85"/>
              </a:gs>
              <a:gs pos="100000">
                <a:srgbClr val="F8B049"/>
              </a:gs>
            </a:gsLst>
            <a:lin ang="5400000" scaled="0"/>
            <a:tileRect r="-100000" b="-100000"/>
          </a:gradFill>
          <a:ln w="82550" cap="rnd" cmpd="thinThick">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lv-LV" sz="4400" b="1" dirty="0" smtClean="0">
                <a:solidFill>
                  <a:srgbClr val="00B05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Atbilde pareiza</a:t>
            </a:r>
          </a:p>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5" name="Taisnstūris 4">
            <a:hlinkClick r:id="rId2" action="ppaction://hlinksldjump"/>
          </p:cNvPr>
          <p:cNvSpPr/>
          <p:nvPr/>
        </p:nvSpPr>
        <p:spPr>
          <a:xfrm>
            <a:off x="1621894" y="5373216"/>
            <a:ext cx="5468164" cy="1107996"/>
          </a:xfrm>
          <a:prstGeom prst="rect">
            <a:avLst/>
          </a:prstGeom>
        </p:spPr>
        <p:txBody>
          <a:bodyPr wrap="none">
            <a:spAutoFit/>
          </a:bodyPr>
          <a:lstStyle/>
          <a:p>
            <a:r>
              <a:rPr lang="lv-LV" sz="6600" b="1" dirty="0">
                <a:solidFill>
                  <a:schemeClr val="bg1">
                    <a:lumMod val="95000"/>
                  </a:schemeClr>
                </a:solidFill>
                <a:latin typeface="Gabriola" panose="04040605051002020D02" pitchFamily="82" charset="0"/>
              </a:rPr>
              <a:t>Izlasiet skaidrojumu</a:t>
            </a:r>
          </a:p>
        </p:txBody>
      </p:sp>
    </p:spTree>
    <p:extLst>
      <p:ext uri="{BB962C8B-B14F-4D97-AF65-F5344CB8AC3E}">
        <p14:creationId xmlns:p14="http://schemas.microsoft.com/office/powerpoint/2010/main" val="33708251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isnstūris ar noapaļotiem stūriem 2">
            <a:hlinkClick r:id="rId2" action="ppaction://hlinksldjump"/>
          </p:cNvPr>
          <p:cNvSpPr/>
          <p:nvPr/>
        </p:nvSpPr>
        <p:spPr>
          <a:xfrm>
            <a:off x="0" y="0"/>
            <a:ext cx="9143999" cy="6065912"/>
          </a:xfrm>
          <a:prstGeom prst="round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lv-LV" sz="3600" b="1" dirty="0" smtClean="0">
                <a:solidFill>
                  <a:schemeClr val="accent2">
                    <a:lumMod val="75000"/>
                  </a:schemeClr>
                </a:solidFill>
                <a:latin typeface="Brush Script MT" panose="03060802040406070304" pitchFamily="66" charset="0"/>
                <a:ea typeface="Calibri"/>
                <a:cs typeface="FrankRuehl" panose="020E0503060101010101" pitchFamily="34" charset="-79"/>
              </a:rPr>
              <a:t>Skaidrojums</a:t>
            </a:r>
          </a:p>
          <a:p>
            <a:pPr algn="ctr">
              <a:spcAft>
                <a:spcPts val="1000"/>
              </a:spcAft>
            </a:pPr>
            <a:endParaRPr lang="lv-LV" sz="3200" b="1" dirty="0">
              <a:solidFill>
                <a:schemeClr val="accent2">
                  <a:lumMod val="75000"/>
                </a:schemeClr>
              </a:solidFill>
              <a:latin typeface="Brush Script MT" panose="03060802040406070304" pitchFamily="66" charset="0"/>
              <a:ea typeface="Calibri"/>
              <a:cs typeface="FrankRuehl" panose="020E0503060101010101" pitchFamily="34" charset="-79"/>
            </a:endParaRPr>
          </a:p>
          <a:p>
            <a:pPr algn="ct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Indricas īpašums kopš 1531. gada atradies Plāteru dzimtas rokās</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a:t>
            </a:r>
          </a:p>
          <a:p>
            <a:pPr algn="ctr"/>
            <a:endPar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endParaRPr>
          </a:p>
          <a:p>
            <a:pPr algn="ctr"/>
            <a:r>
              <a:rPr lang="lv-LV" sz="3200" b="1" i="1" dirty="0" smtClean="0">
                <a:solidFill>
                  <a:schemeClr val="accent2">
                    <a:lumMod val="75000"/>
                  </a:schemeClr>
                </a:solidFill>
                <a:latin typeface="Arabic Typesetting" panose="03020402040406030203" pitchFamily="66" charset="-78"/>
                <a:cs typeface="Arabic Typesetting" panose="03020402040406030203" pitchFamily="66" charset="-78"/>
              </a:rPr>
              <a:t>Avots</a:t>
            </a:r>
            <a:r>
              <a:rPr lang="lv-LV" sz="3200" b="1" i="1" dirty="0">
                <a:solidFill>
                  <a:schemeClr val="accent2">
                    <a:lumMod val="75000"/>
                  </a:schemeClr>
                </a:solidFill>
                <a:latin typeface="Arabic Typesetting" panose="03020402040406030203" pitchFamily="66" charset="-78"/>
                <a:cs typeface="Arabic Typesetting" panose="03020402040406030203" pitchFamily="66" charset="-78"/>
              </a:rPr>
              <a:t>: Kaminska, R. Bistere, A. Sakrālās arhitektūras un mākslas mantojums vēsturiskajā Krāslavas rajonā – Rīga: Neputns, 2015</a:t>
            </a:r>
            <a:r>
              <a:rPr lang="lv-LV" sz="3200" b="1" i="1" dirty="0" smtClean="0">
                <a:solidFill>
                  <a:schemeClr val="accent2">
                    <a:lumMod val="75000"/>
                  </a:schemeClr>
                </a:solidFill>
                <a:latin typeface="Arabic Typesetting" panose="03020402040406030203" pitchFamily="66" charset="-78"/>
                <a:cs typeface="Arabic Typesetting" panose="03020402040406030203" pitchFamily="66" charset="-78"/>
              </a:rPr>
              <a:t>.- 80</a:t>
            </a:r>
            <a:r>
              <a:rPr lang="lv-LV" sz="3200" b="1" i="1" dirty="0">
                <a:solidFill>
                  <a:schemeClr val="accent2">
                    <a:lumMod val="75000"/>
                  </a:schemeClr>
                </a:solidFill>
                <a:latin typeface="Arabic Typesetting" panose="03020402040406030203" pitchFamily="66" charset="-78"/>
                <a:cs typeface="Arabic Typesetting" panose="03020402040406030203" pitchFamily="66" charset="-78"/>
              </a:rPr>
              <a:t>. lpp</a:t>
            </a:r>
            <a:r>
              <a:rPr lang="lv-LV" sz="3200" b="1" i="1" dirty="0" smtClean="0">
                <a:solidFill>
                  <a:schemeClr val="accent2">
                    <a:lumMod val="75000"/>
                  </a:schemeClr>
                </a:solidFill>
                <a:latin typeface="Arabic Typesetting" panose="03020402040406030203" pitchFamily="66" charset="-78"/>
                <a:cs typeface="Arabic Typesetting" panose="03020402040406030203" pitchFamily="66" charset="-78"/>
              </a:rPr>
              <a:t>.</a:t>
            </a:r>
            <a:r>
              <a:rPr lang="lv-LV" dirty="0" smtClean="0">
                <a:solidFill>
                  <a:srgbClr val="FF0000"/>
                </a:solidFill>
              </a:rPr>
              <a:t> </a:t>
            </a:r>
            <a:endParaRPr lang="lv-LV" dirty="0">
              <a:solidFill>
                <a:srgbClr val="FF0000"/>
              </a:solidFill>
            </a:endParaRPr>
          </a:p>
        </p:txBody>
      </p:sp>
      <p:pic>
        <p:nvPicPr>
          <p:cNvPr id="2" name="Picture 4">
            <a:hlinkClick r:id="rId2"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085184"/>
            <a:ext cx="9143999" cy="2199054"/>
          </a:xfrm>
          <a:prstGeom prst="rect">
            <a:avLst/>
          </a:prstGeom>
          <a:noFill/>
          <a:ln>
            <a:noFill/>
          </a:ln>
          <a:effectLst>
            <a:outerShdw dist="35921" dir="2700000" algn="ctr" rotWithShape="0">
              <a:schemeClr val="bg2"/>
            </a:outerShdw>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98773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Lietotajs\Desktop\71_damasco_43.jpg"/>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PaintBrush/>
                    </a14:imgEffect>
                    <a14:imgEffect>
                      <a14:sharpenSoften amount="-18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315416"/>
            <a:ext cx="9251504" cy="7290048"/>
          </a:xfrm>
          <a:prstGeom prst="rect">
            <a:avLst/>
          </a:prstGeom>
          <a:noFill/>
          <a:ln w="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lgDashDotDot"/>
          </a:ln>
          <a:effectLst>
            <a:glow rad="127000">
              <a:schemeClr val="bg1"/>
            </a:glow>
            <a:reflection blurRad="6350" stA="50000" endA="300" endPos="55000" dir="5400000" sy="-100000" algn="bl" rotWithShape="0"/>
          </a:effectLst>
          <a:scene3d>
            <a:camera prst="isometricRightUp"/>
            <a:lightRig rig="sunrise" dir="t">
              <a:rot lat="0" lon="0" rev="0"/>
            </a:lightRig>
          </a:scene3d>
          <a:sp3d extrusionH="107950" contourW="12700">
            <a:extrusionClr>
              <a:schemeClr val="accent3">
                <a:lumMod val="75000"/>
              </a:schemeClr>
            </a:extrusionClr>
            <a:contourClr>
              <a:schemeClr val="bg2">
                <a:lumMod val="25000"/>
              </a:schemeClr>
            </a:contourClr>
          </a:sp3d>
          <a:extLst>
            <a:ext uri="{909E8E84-426E-40DD-AFC4-6F175D3DCCD1}">
              <a14:hiddenFill xmlns:a14="http://schemas.microsoft.com/office/drawing/2010/main">
                <a:solidFill>
                  <a:srgbClr val="FFFFFF"/>
                </a:solidFill>
              </a14:hiddenFill>
            </a:ext>
          </a:extLst>
        </p:spPr>
      </p:pic>
      <p:pic>
        <p:nvPicPr>
          <p:cNvPr id="2" name="Picture 2" descr="C:\Users\Lietotajs\Desktop\kraslavo-nad-dvinoy - Copy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104" y="-6723"/>
            <a:ext cx="3203848" cy="6864723"/>
          </a:xfrm>
          <a:prstGeom prst="rect">
            <a:avLst/>
          </a:prstGeom>
          <a:noFill/>
          <a:effectLst>
            <a:outerShdw blurRad="50800" dist="50800" dir="5400000" algn="ctr" rotWithShape="0">
              <a:schemeClr val="bg1"/>
            </a:outerShdw>
            <a:softEdge rad="635000"/>
          </a:effectLst>
          <a:extLst>
            <a:ext uri="{909E8E84-426E-40DD-AFC4-6F175D3DCCD1}">
              <a14:hiddenFill xmlns:a14="http://schemas.microsoft.com/office/drawing/2010/main">
                <a:solidFill>
                  <a:srgbClr val="FFFFFF"/>
                </a:solidFill>
              </a14:hiddenFill>
            </a:ext>
          </a:extLst>
        </p:spPr>
      </p:pic>
      <p:sp>
        <p:nvSpPr>
          <p:cNvPr id="3" name="Taisnstūris ar noapaļotiem stūriem 2"/>
          <p:cNvSpPr/>
          <p:nvPr/>
        </p:nvSpPr>
        <p:spPr>
          <a:xfrm>
            <a:off x="179512" y="391276"/>
            <a:ext cx="5472608" cy="6192688"/>
          </a:xfrm>
          <a:custGeom>
            <a:avLst/>
            <a:gdLst>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560488 w 5472608"/>
              <a:gd name="connsiteY5" fmla="*/ 6192688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2608" h="6192688">
                <a:moveTo>
                  <a:pt x="0" y="912120"/>
                </a:moveTo>
                <a:cubicBezTo>
                  <a:pt x="0" y="408370"/>
                  <a:pt x="408370" y="0"/>
                  <a:pt x="912120" y="0"/>
                </a:cubicBezTo>
                <a:lnTo>
                  <a:pt x="4560488" y="0"/>
                </a:lnTo>
                <a:cubicBezTo>
                  <a:pt x="5064238" y="0"/>
                  <a:pt x="5472608" y="408370"/>
                  <a:pt x="5472608" y="912120"/>
                </a:cubicBezTo>
                <a:lnTo>
                  <a:pt x="5026294" y="4779825"/>
                </a:lnTo>
                <a:cubicBezTo>
                  <a:pt x="5026294" y="5283575"/>
                  <a:pt x="4911838" y="5474231"/>
                  <a:pt x="4408088" y="5474231"/>
                </a:cubicBezTo>
                <a:cubicBezTo>
                  <a:pt x="3191965" y="5474231"/>
                  <a:pt x="2128243" y="6192688"/>
                  <a:pt x="912120" y="6192688"/>
                </a:cubicBezTo>
                <a:cubicBezTo>
                  <a:pt x="408370" y="6192688"/>
                  <a:pt x="0" y="5784318"/>
                  <a:pt x="0" y="5280568"/>
                </a:cubicBezTo>
                <a:lnTo>
                  <a:pt x="0" y="912120"/>
                </a:lnTo>
                <a:close/>
              </a:path>
            </a:pathLst>
          </a:custGeom>
          <a:gradFill flip="none" rotWithShape="1">
            <a:gsLst>
              <a:gs pos="0">
                <a:schemeClr val="accent3"/>
              </a:gs>
              <a:gs pos="100000">
                <a:schemeClr val="accent1">
                  <a:tint val="23500"/>
                  <a:satMod val="160000"/>
                </a:schemeClr>
              </a:gs>
            </a:gsLst>
            <a:path path="circle">
              <a:fillToRect l="100000" t="100000"/>
            </a:path>
            <a:tileRect r="-100000" b="-100000"/>
          </a:gradFill>
          <a:ln w="82550" cap="rnd" cmpd="thinThick">
            <a:gradFill>
              <a:gsLst>
                <a:gs pos="0">
                  <a:srgbClr val="FFF200"/>
                </a:gs>
                <a:gs pos="45000">
                  <a:srgbClr val="FF7A00"/>
                </a:gs>
                <a:gs pos="70000">
                  <a:srgbClr val="FF0300"/>
                </a:gs>
                <a:gs pos="100000">
                  <a:srgbClr val="4D0808"/>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a:p>
            <a:pPr algn="ctr"/>
            <a:endParaRPr lang="lv-LV" sz="3200" b="1" dirty="0">
              <a:solidFill>
                <a:schemeClr val="accent2">
                  <a:lumMod val="75000"/>
                </a:schemeClr>
              </a:solidFill>
              <a:latin typeface="Arabic Typesetting" panose="03020402040406030203" pitchFamily="66" charset="-78"/>
              <a:cs typeface="Arabic Typesetting" panose="03020402040406030203" pitchFamily="66" charset="-78"/>
            </a:endParaRPr>
          </a:p>
          <a:p>
            <a:endParaRPr lang="lv-LV" sz="4000" b="1" dirty="0" smtClean="0">
              <a:solidFill>
                <a:schemeClr val="accent2">
                  <a:lumMod val="75000"/>
                </a:schemeClr>
              </a:solidFill>
              <a:latin typeface="Chiller" panose="04020404031007020602" pitchFamily="82" charset="0"/>
              <a:cs typeface="Arabic Typesetting" panose="03020402040406030203" pitchFamily="66" charset="-78"/>
            </a:endParaRPr>
          </a:p>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6" name="TextBox 5">
            <a:hlinkClick r:id="rId5" action="ppaction://hlinksldjump"/>
          </p:cNvPr>
          <p:cNvSpPr txBox="1"/>
          <p:nvPr/>
        </p:nvSpPr>
        <p:spPr>
          <a:xfrm>
            <a:off x="179512" y="4077072"/>
            <a:ext cx="5257800" cy="585216"/>
          </a:xfrm>
          <a:prstGeom prst="rect">
            <a:avLst/>
          </a:prstGeom>
          <a:noFill/>
        </p:spPr>
        <p:txBody>
          <a:bodyPr wrap="square" rtlCol="0">
            <a:spAutoFit/>
          </a:bodyPr>
          <a:lstStyle/>
          <a:p>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(1) Frideriks Plāters</a:t>
            </a:r>
            <a:endParaRPr lang="lv-LV" sz="3200" b="1" dirty="0">
              <a:solidFill>
                <a:schemeClr val="accent2">
                  <a:lumMod val="75000"/>
                </a:schemeClr>
              </a:solidFill>
              <a:latin typeface="Arabic Typesetting" panose="03020402040406030203" pitchFamily="66" charset="-78"/>
              <a:cs typeface="Arabic Typesetting" panose="03020402040406030203" pitchFamily="66" charset="-78"/>
            </a:endParaRPr>
          </a:p>
          <a:p>
            <a:endParaRPr lang="lv-LV" dirty="0"/>
          </a:p>
        </p:txBody>
      </p:sp>
      <p:sp>
        <p:nvSpPr>
          <p:cNvPr id="8" name="TextBox 7">
            <a:hlinkClick r:id="rId6" action="ppaction://hlinksldjump"/>
          </p:cNvPr>
          <p:cNvSpPr txBox="1"/>
          <p:nvPr/>
        </p:nvSpPr>
        <p:spPr>
          <a:xfrm>
            <a:off x="214200" y="4662288"/>
            <a:ext cx="5257800" cy="585216"/>
          </a:xfrm>
          <a:prstGeom prst="rect">
            <a:avLst/>
          </a:prstGeom>
          <a:noFill/>
        </p:spPr>
        <p:txBody>
          <a:bodyPr wrap="square" rtlCol="0">
            <a:spAutoFit/>
          </a:bodyPr>
          <a:lstStyle/>
          <a:p>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(2) Henriks Plāters</a:t>
            </a:r>
          </a:p>
          <a:p>
            <a:endParaRPr lang="lv-LV" dirty="0"/>
          </a:p>
        </p:txBody>
      </p:sp>
      <p:sp>
        <p:nvSpPr>
          <p:cNvPr id="9" name="TextBox 8">
            <a:hlinkClick r:id="rId6" action="ppaction://hlinksldjump"/>
          </p:cNvPr>
          <p:cNvSpPr txBox="1"/>
          <p:nvPr/>
        </p:nvSpPr>
        <p:spPr>
          <a:xfrm>
            <a:off x="179512" y="5229200"/>
            <a:ext cx="5257800" cy="584775"/>
          </a:xfrm>
          <a:prstGeom prst="rect">
            <a:avLst/>
          </a:prstGeom>
          <a:noFill/>
        </p:spPr>
        <p:txBody>
          <a:bodyPr wrap="square" rtlCol="0">
            <a:spAutoFit/>
          </a:bodyPr>
          <a:lstStyle/>
          <a:p>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(3) Jans Ludviks Plāters</a:t>
            </a:r>
            <a:endParaRPr lang="lv-LV" sz="32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11" name="TextBox 10"/>
          <p:cNvSpPr txBox="1"/>
          <p:nvPr/>
        </p:nvSpPr>
        <p:spPr>
          <a:xfrm>
            <a:off x="179512" y="836712"/>
            <a:ext cx="5292488" cy="3293209"/>
          </a:xfrm>
          <a:prstGeom prst="rect">
            <a:avLst/>
          </a:prstGeom>
          <a:noFill/>
        </p:spPr>
        <p:txBody>
          <a:bodyPr wrap="square" rtlCol="0">
            <a:spAutoFit/>
          </a:bodyPr>
          <a:lstStyle/>
          <a:p>
            <a:pPr algn="ct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  1531. gada 3. augustā Livonijas ordeņa mestrs Hermans fon Brigenejs Indricas muižu piešķīris Plāteru dzimtai, </a:t>
            </a:r>
          </a:p>
          <a:p>
            <a:pPr algn="ct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kuras īpašumā tā atradās </a:t>
            </a:r>
          </a:p>
          <a:p>
            <a:pPr algn="ct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līdz pat 20. gs. sākumam. </a:t>
            </a:r>
          </a:p>
          <a:p>
            <a:pPr algn="ct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Kā sauca šo Indricas muižas īpašnieku?</a:t>
            </a:r>
            <a:endParaRPr lang="lv-LV" sz="3200" b="1" dirty="0">
              <a:solidFill>
                <a:schemeClr val="accent2">
                  <a:lumMod val="75000"/>
                </a:schemeClr>
              </a:solidFill>
              <a:latin typeface="Arabic Typesetting" panose="03020402040406030203" pitchFamily="66" charset="-78"/>
              <a:cs typeface="Arabic Typesetting" panose="03020402040406030203" pitchFamily="66" charset="-78"/>
            </a:endParaRPr>
          </a:p>
          <a:p>
            <a:endParaRPr lang="lv-LV" sz="1600" dirty="0"/>
          </a:p>
        </p:txBody>
      </p:sp>
      <p:sp>
        <p:nvSpPr>
          <p:cNvPr id="13" name="8-Point Star 12"/>
          <p:cNvSpPr/>
          <p:nvPr/>
        </p:nvSpPr>
        <p:spPr>
          <a:xfrm>
            <a:off x="2392318" y="116632"/>
            <a:ext cx="720000" cy="720000"/>
          </a:xfrm>
          <a:prstGeom prst="star8">
            <a:avLst/>
          </a:prstGeom>
          <a:blipFill>
            <a:blip r:embed="rId7" cstate="print"/>
            <a:stretch>
              <a:fillRect/>
            </a:stretch>
          </a:bli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3200" dirty="0" smtClean="0">
                <a:solidFill>
                  <a:schemeClr val="accent2">
                    <a:lumMod val="75000"/>
                  </a:schemeClr>
                </a:solidFill>
              </a:rPr>
              <a:t>5</a:t>
            </a:r>
            <a:endParaRPr lang="lv-LV" dirty="0">
              <a:solidFill>
                <a:schemeClr val="accent2">
                  <a:lumMod val="75000"/>
                </a:schemeClr>
              </a:solidFill>
            </a:endParaRPr>
          </a:p>
        </p:txBody>
      </p:sp>
    </p:spTree>
    <p:extLst>
      <p:ext uri="{BB962C8B-B14F-4D97-AF65-F5344CB8AC3E}">
        <p14:creationId xmlns:p14="http://schemas.microsoft.com/office/powerpoint/2010/main" val="271240126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ttēls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75647"/>
          </a:xfrm>
          <a:prstGeom prst="rect">
            <a:avLst/>
          </a:prstGeom>
          <a:effectLst>
            <a:softEdge rad="635000"/>
          </a:effectLst>
        </p:spPr>
      </p:pic>
      <p:pic>
        <p:nvPicPr>
          <p:cNvPr id="2" name="Attēls 1"/>
          <p:cNvPicPr>
            <a:picLocks noChangeAspect="1"/>
          </p:cNvPicPr>
          <p:nvPr/>
        </p:nvPicPr>
        <p:blipFill rotWithShape="1">
          <a:blip r:embed="rId3" cstate="print">
            <a:extLst>
              <a:ext uri="{BEBA8EAE-BF5A-486C-A8C5-ECC9F3942E4B}">
                <a14:imgProps xmlns:a14="http://schemas.microsoft.com/office/drawing/2010/main">
                  <a14:imgLayer r:embed="rId4">
                    <a14:imgEffect>
                      <a14:artisticCrisscrossEtching/>
                    </a14:imgEffect>
                    <a14:imgEffect>
                      <a14:brightnessContrast bright="20000" contrast="20000"/>
                    </a14:imgEffect>
                  </a14:imgLayer>
                </a14:imgProps>
              </a:ext>
              <a:ext uri="{28A0092B-C50C-407E-A947-70E740481C1C}">
                <a14:useLocalDpi xmlns:a14="http://schemas.microsoft.com/office/drawing/2010/main" val="0"/>
              </a:ext>
            </a:extLst>
          </a:blip>
          <a:srcRect l="8571" t="5290" r="8094" b="4392"/>
          <a:stretch/>
        </p:blipFill>
        <p:spPr>
          <a:xfrm>
            <a:off x="783771" y="718456"/>
            <a:ext cx="7620000" cy="5475515"/>
          </a:xfrm>
          <a:prstGeom prst="rect">
            <a:avLst/>
          </a:prstGeom>
          <a:effectLst>
            <a:softEdge rad="635000"/>
          </a:effectLst>
        </p:spPr>
      </p:pic>
      <p:sp>
        <p:nvSpPr>
          <p:cNvPr id="4" name="Virsraksts 1"/>
          <p:cNvSpPr txBox="1">
            <a:spLocks/>
          </p:cNvSpPr>
          <p:nvPr/>
        </p:nvSpPr>
        <p:spPr>
          <a:xfrm>
            <a:off x="251520" y="116632"/>
            <a:ext cx="8712968" cy="5832000"/>
          </a:xfrm>
          <a:prstGeom prst="rect">
            <a:avLst/>
          </a:prstGeom>
          <a:gradFill>
            <a:gsLst>
              <a:gs pos="0">
                <a:schemeClr val="accent3"/>
              </a:gs>
              <a:gs pos="100000">
                <a:srgbClr val="E1E8F5"/>
              </a:gs>
            </a:gsLst>
            <a:lin ang="0" scaled="0"/>
          </a:gradFill>
          <a:effectLst>
            <a:softEdge rad="635000"/>
          </a:effectLst>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2019. gadā  aprit 290 gadi, kopš grāfs Jans Ludviks Broel Plāters nopirka Krāslavu. Ar grāfu Broel Plāteru ienākšanu Krāslavā, Krāslava pamazām top par sabiedriskās, ekonomiskās un kultūras dzīves centru. Tēva iesāktos saimnieciskās darbības virzienus turpina dēls – grāfs Konstantīns Ludviks Broel Plāters</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a:t>
            </a:r>
          </a:p>
          <a:p>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Šī spēle pēc savas būtības ir izglītojoša spēle ar novadpētniecisku izziņu. Spēle sastāv no 28 jautājumiem. Atbildot uz jautājumiem, vērīgi aplūkojiet skaidrojumus, kur ir skaidrotas uzdoto jautājumu atbildes. Pareizās atbildes gan būs jāskaita pašiem</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a:t>
            </a:r>
          </a:p>
          <a:p>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Lai izdodas iepazīt Krāslavu 18. gs.- 19.gs.,  </a:t>
            </a:r>
          </a:p>
          <a:p>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atcerēties jau zināmus vēstures līkločus, kā arī atklāt priekš sevis ko pavisam jaunu</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a:t>
            </a:r>
            <a:endParaRPr lang="lv-LV" sz="32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6" name="Rectangle 5">
            <a:hlinkClick r:id="rId5" action="ppaction://hlinksldjump"/>
          </p:cNvPr>
          <p:cNvSpPr/>
          <p:nvPr/>
        </p:nvSpPr>
        <p:spPr>
          <a:xfrm>
            <a:off x="0" y="5934670"/>
            <a:ext cx="9144000"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Sākt spēli</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7301988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Attēls 1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a:ln>
            <a:gradFill>
              <a:gsLst>
                <a:gs pos="0">
                  <a:schemeClr val="accent1">
                    <a:tint val="66000"/>
                    <a:satMod val="160000"/>
                  </a:schemeClr>
                </a:gs>
                <a:gs pos="9000">
                  <a:schemeClr val="accent6">
                    <a:lumMod val="75000"/>
                    <a:alpha val="15000"/>
                  </a:schemeClr>
                </a:gs>
                <a:gs pos="100000">
                  <a:schemeClr val="accent1">
                    <a:tint val="23500"/>
                    <a:satMod val="160000"/>
                  </a:schemeClr>
                </a:gs>
              </a:gsLst>
              <a:lin ang="5400000" scaled="0"/>
            </a:gradFill>
          </a:ln>
          <a:effectLst>
            <a:softEdge rad="635000"/>
          </a:effectLst>
        </p:spPr>
      </p:pic>
      <p:sp>
        <p:nvSpPr>
          <p:cNvPr id="18" name="Taisnstūris ar noapaļotiem stūriem 2">
            <a:hlinkClick r:id="rId2" action="ppaction://hlinksldjump"/>
          </p:cNvPr>
          <p:cNvSpPr/>
          <p:nvPr/>
        </p:nvSpPr>
        <p:spPr>
          <a:xfrm>
            <a:off x="4067944" y="555780"/>
            <a:ext cx="4721731" cy="2520000"/>
          </a:xfrm>
          <a:custGeom>
            <a:avLst/>
            <a:gdLst>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560488 w 5472608"/>
              <a:gd name="connsiteY5" fmla="*/ 6192688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596311 w 5472608"/>
              <a:gd name="connsiteY7" fmla="*/ 4909193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079529 w 5472608"/>
              <a:gd name="connsiteY5" fmla="*/ 3848392 h 6192688"/>
              <a:gd name="connsiteX6" fmla="*/ 4408088 w 5472608"/>
              <a:gd name="connsiteY6" fmla="*/ 5474231 h 6192688"/>
              <a:gd name="connsiteX7" fmla="*/ 912120 w 5472608"/>
              <a:gd name="connsiteY7" fmla="*/ 6192688 h 6192688"/>
              <a:gd name="connsiteX8" fmla="*/ 596311 w 5472608"/>
              <a:gd name="connsiteY8" fmla="*/ 4909193 h 6192688"/>
              <a:gd name="connsiteX9" fmla="*/ 0 w 5472608"/>
              <a:gd name="connsiteY9" fmla="*/ 912120 h 6192688"/>
              <a:gd name="connsiteX0" fmla="*/ 0 w 5472608"/>
              <a:gd name="connsiteY0" fmla="*/ 912120 h 5478117"/>
              <a:gd name="connsiteX1" fmla="*/ 912120 w 5472608"/>
              <a:gd name="connsiteY1" fmla="*/ 0 h 5478117"/>
              <a:gd name="connsiteX2" fmla="*/ 4560488 w 5472608"/>
              <a:gd name="connsiteY2" fmla="*/ 0 h 5478117"/>
              <a:gd name="connsiteX3" fmla="*/ 5472608 w 5472608"/>
              <a:gd name="connsiteY3" fmla="*/ 912120 h 5478117"/>
              <a:gd name="connsiteX4" fmla="*/ 5026294 w 5472608"/>
              <a:gd name="connsiteY4" fmla="*/ 4779825 h 5478117"/>
              <a:gd name="connsiteX5" fmla="*/ 4079529 w 5472608"/>
              <a:gd name="connsiteY5" fmla="*/ 3848392 h 5478117"/>
              <a:gd name="connsiteX6" fmla="*/ 4408088 w 5472608"/>
              <a:gd name="connsiteY6" fmla="*/ 5474231 h 5478117"/>
              <a:gd name="connsiteX7" fmla="*/ 1862993 w 5472608"/>
              <a:gd name="connsiteY7" fmla="*/ 4335818 h 5478117"/>
              <a:gd name="connsiteX8" fmla="*/ 596311 w 5472608"/>
              <a:gd name="connsiteY8" fmla="*/ 4909193 h 5478117"/>
              <a:gd name="connsiteX9" fmla="*/ 0 w 5472608"/>
              <a:gd name="connsiteY9" fmla="*/ 912120 h 5478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2608" h="5478117">
                <a:moveTo>
                  <a:pt x="0" y="912120"/>
                </a:moveTo>
                <a:cubicBezTo>
                  <a:pt x="0" y="408370"/>
                  <a:pt x="408370" y="0"/>
                  <a:pt x="912120" y="0"/>
                </a:cubicBezTo>
                <a:lnTo>
                  <a:pt x="4560488" y="0"/>
                </a:lnTo>
                <a:cubicBezTo>
                  <a:pt x="5064238" y="0"/>
                  <a:pt x="5472608" y="408370"/>
                  <a:pt x="5472608" y="912120"/>
                </a:cubicBezTo>
                <a:lnTo>
                  <a:pt x="5026294" y="4779825"/>
                </a:lnTo>
                <a:cubicBezTo>
                  <a:pt x="4858580" y="5542576"/>
                  <a:pt x="4182563" y="3732658"/>
                  <a:pt x="4079529" y="3848392"/>
                </a:cubicBezTo>
                <a:cubicBezTo>
                  <a:pt x="3976495" y="3964126"/>
                  <a:pt x="4777511" y="5392993"/>
                  <a:pt x="4408088" y="5474231"/>
                </a:cubicBezTo>
                <a:cubicBezTo>
                  <a:pt x="4038665" y="5555469"/>
                  <a:pt x="3079116" y="4335818"/>
                  <a:pt x="1862993" y="4335818"/>
                </a:cubicBezTo>
                <a:cubicBezTo>
                  <a:pt x="1359243" y="4335818"/>
                  <a:pt x="596311" y="5412943"/>
                  <a:pt x="596311" y="4909193"/>
                </a:cubicBezTo>
                <a:cubicBezTo>
                  <a:pt x="596311" y="3453044"/>
                  <a:pt x="0" y="2368269"/>
                  <a:pt x="0" y="912120"/>
                </a:cubicBezTo>
                <a:close/>
              </a:path>
            </a:pathLst>
          </a:custGeom>
          <a:gradFill flip="none" rotWithShape="1">
            <a:gsLst>
              <a:gs pos="0">
                <a:schemeClr val="accent2">
                  <a:lumMod val="75000"/>
                </a:schemeClr>
              </a:gs>
              <a:gs pos="13000">
                <a:srgbClr val="F8B049"/>
              </a:gs>
              <a:gs pos="32000">
                <a:srgbClr val="F8B049"/>
              </a:gs>
              <a:gs pos="63000">
                <a:srgbClr val="FEE7F2"/>
              </a:gs>
              <a:gs pos="67000">
                <a:srgbClr val="F952A0"/>
              </a:gs>
              <a:gs pos="69000">
                <a:srgbClr val="C50849"/>
              </a:gs>
              <a:gs pos="82001">
                <a:srgbClr val="B43E85"/>
              </a:gs>
              <a:gs pos="100000">
                <a:srgbClr val="F8B049"/>
              </a:gs>
            </a:gsLst>
            <a:lin ang="5400000" scaled="0"/>
            <a:tileRect r="-100000" b="-100000"/>
          </a:gradFill>
          <a:ln w="82550" cap="rnd" cmpd="thinThick">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lv-LV" sz="4400" b="1" dirty="0" smtClean="0">
                <a:solidFill>
                  <a:srgbClr val="FF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Atbilde nepareiza</a:t>
            </a:r>
          </a:p>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19" name="Taisnstūris 18">
            <a:hlinkClick r:id="rId2" action="ppaction://hlinksldjump"/>
          </p:cNvPr>
          <p:cNvSpPr/>
          <p:nvPr/>
        </p:nvSpPr>
        <p:spPr>
          <a:xfrm>
            <a:off x="1763688" y="5301208"/>
            <a:ext cx="4099199" cy="1107996"/>
          </a:xfrm>
          <a:prstGeom prst="rect">
            <a:avLst/>
          </a:prstGeom>
        </p:spPr>
        <p:txBody>
          <a:bodyPr wrap="none">
            <a:spAutoFit/>
          </a:bodyPr>
          <a:lstStyle/>
          <a:p>
            <a:r>
              <a:rPr lang="lv-LV" sz="6600" b="1" dirty="0" smtClean="0">
                <a:solidFill>
                  <a:schemeClr val="bg1">
                    <a:lumMod val="95000"/>
                  </a:schemeClr>
                </a:solidFill>
                <a:latin typeface="Gabriola" panose="04040605051002020D02" pitchFamily="82" charset="0"/>
                <a:cs typeface="Andalus" panose="02020603050405020304" pitchFamily="18" charset="-78"/>
              </a:rPr>
              <a:t>Atbildēt </a:t>
            </a:r>
            <a:r>
              <a:rPr lang="lv-LV" sz="6600" b="1" dirty="0">
                <a:solidFill>
                  <a:schemeClr val="bg1">
                    <a:lumMod val="95000"/>
                  </a:schemeClr>
                </a:solidFill>
                <a:latin typeface="Gabriola" panose="04040605051002020D02" pitchFamily="82" charset="0"/>
                <a:cs typeface="Andalus" panose="02020603050405020304" pitchFamily="18" charset="-78"/>
              </a:rPr>
              <a:t>vēlreiz</a:t>
            </a:r>
          </a:p>
        </p:txBody>
      </p:sp>
    </p:spTree>
    <p:extLst>
      <p:ext uri="{BB962C8B-B14F-4D97-AF65-F5344CB8AC3E}">
        <p14:creationId xmlns:p14="http://schemas.microsoft.com/office/powerpoint/2010/main" val="14417638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ttēls 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980553"/>
          </a:xfrm>
          <a:prstGeom prst="rect">
            <a:avLst/>
          </a:prstGeom>
          <a:ln>
            <a:gradFill>
              <a:gsLst>
                <a:gs pos="0">
                  <a:schemeClr val="accent1">
                    <a:tint val="66000"/>
                    <a:satMod val="160000"/>
                  </a:schemeClr>
                </a:gs>
                <a:gs pos="9000">
                  <a:schemeClr val="accent6">
                    <a:lumMod val="75000"/>
                    <a:alpha val="15000"/>
                  </a:schemeClr>
                </a:gs>
                <a:gs pos="100000">
                  <a:schemeClr val="accent1">
                    <a:tint val="23500"/>
                    <a:satMod val="160000"/>
                  </a:schemeClr>
                </a:gs>
              </a:gsLst>
              <a:lin ang="5400000" scaled="0"/>
            </a:gradFill>
          </a:ln>
          <a:effectLst>
            <a:softEdge rad="635000"/>
          </a:effectLst>
        </p:spPr>
      </p:pic>
      <p:sp>
        <p:nvSpPr>
          <p:cNvPr id="2" name="Taisnstūris ar noapaļotiem stūriem 2">
            <a:hlinkClick r:id="rId2" action="ppaction://hlinksldjump"/>
          </p:cNvPr>
          <p:cNvSpPr/>
          <p:nvPr/>
        </p:nvSpPr>
        <p:spPr>
          <a:xfrm>
            <a:off x="4067944" y="620688"/>
            <a:ext cx="4723200" cy="2520280"/>
          </a:xfrm>
          <a:custGeom>
            <a:avLst/>
            <a:gdLst>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560488 w 5472608"/>
              <a:gd name="connsiteY5" fmla="*/ 6192688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596311 w 5472608"/>
              <a:gd name="connsiteY7" fmla="*/ 4909193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079529 w 5472608"/>
              <a:gd name="connsiteY5" fmla="*/ 3848392 h 6192688"/>
              <a:gd name="connsiteX6" fmla="*/ 4408088 w 5472608"/>
              <a:gd name="connsiteY6" fmla="*/ 5474231 h 6192688"/>
              <a:gd name="connsiteX7" fmla="*/ 912120 w 5472608"/>
              <a:gd name="connsiteY7" fmla="*/ 6192688 h 6192688"/>
              <a:gd name="connsiteX8" fmla="*/ 596311 w 5472608"/>
              <a:gd name="connsiteY8" fmla="*/ 4909193 h 6192688"/>
              <a:gd name="connsiteX9" fmla="*/ 0 w 5472608"/>
              <a:gd name="connsiteY9" fmla="*/ 912120 h 6192688"/>
              <a:gd name="connsiteX0" fmla="*/ 0 w 5472608"/>
              <a:gd name="connsiteY0" fmla="*/ 912120 h 5478117"/>
              <a:gd name="connsiteX1" fmla="*/ 912120 w 5472608"/>
              <a:gd name="connsiteY1" fmla="*/ 0 h 5478117"/>
              <a:gd name="connsiteX2" fmla="*/ 4560488 w 5472608"/>
              <a:gd name="connsiteY2" fmla="*/ 0 h 5478117"/>
              <a:gd name="connsiteX3" fmla="*/ 5472608 w 5472608"/>
              <a:gd name="connsiteY3" fmla="*/ 912120 h 5478117"/>
              <a:gd name="connsiteX4" fmla="*/ 5026294 w 5472608"/>
              <a:gd name="connsiteY4" fmla="*/ 4779825 h 5478117"/>
              <a:gd name="connsiteX5" fmla="*/ 4079529 w 5472608"/>
              <a:gd name="connsiteY5" fmla="*/ 3848392 h 5478117"/>
              <a:gd name="connsiteX6" fmla="*/ 4408088 w 5472608"/>
              <a:gd name="connsiteY6" fmla="*/ 5474231 h 5478117"/>
              <a:gd name="connsiteX7" fmla="*/ 1862993 w 5472608"/>
              <a:gd name="connsiteY7" fmla="*/ 4335818 h 5478117"/>
              <a:gd name="connsiteX8" fmla="*/ 596311 w 5472608"/>
              <a:gd name="connsiteY8" fmla="*/ 4909193 h 5478117"/>
              <a:gd name="connsiteX9" fmla="*/ 0 w 5472608"/>
              <a:gd name="connsiteY9" fmla="*/ 912120 h 5478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2608" h="5478117">
                <a:moveTo>
                  <a:pt x="0" y="912120"/>
                </a:moveTo>
                <a:cubicBezTo>
                  <a:pt x="0" y="408370"/>
                  <a:pt x="408370" y="0"/>
                  <a:pt x="912120" y="0"/>
                </a:cubicBezTo>
                <a:lnTo>
                  <a:pt x="4560488" y="0"/>
                </a:lnTo>
                <a:cubicBezTo>
                  <a:pt x="5064238" y="0"/>
                  <a:pt x="5472608" y="408370"/>
                  <a:pt x="5472608" y="912120"/>
                </a:cubicBezTo>
                <a:lnTo>
                  <a:pt x="5026294" y="4779825"/>
                </a:lnTo>
                <a:cubicBezTo>
                  <a:pt x="4858580" y="5542576"/>
                  <a:pt x="4182563" y="3732658"/>
                  <a:pt x="4079529" y="3848392"/>
                </a:cubicBezTo>
                <a:cubicBezTo>
                  <a:pt x="3976495" y="3964126"/>
                  <a:pt x="4777511" y="5392993"/>
                  <a:pt x="4408088" y="5474231"/>
                </a:cubicBezTo>
                <a:cubicBezTo>
                  <a:pt x="4038665" y="5555469"/>
                  <a:pt x="3079116" y="4335818"/>
                  <a:pt x="1862993" y="4335818"/>
                </a:cubicBezTo>
                <a:cubicBezTo>
                  <a:pt x="1359243" y="4335818"/>
                  <a:pt x="596311" y="5412943"/>
                  <a:pt x="596311" y="4909193"/>
                </a:cubicBezTo>
                <a:cubicBezTo>
                  <a:pt x="596311" y="3453044"/>
                  <a:pt x="0" y="2368269"/>
                  <a:pt x="0" y="912120"/>
                </a:cubicBezTo>
                <a:close/>
              </a:path>
            </a:pathLst>
          </a:custGeom>
          <a:gradFill flip="none" rotWithShape="1">
            <a:gsLst>
              <a:gs pos="0">
                <a:schemeClr val="accent2">
                  <a:lumMod val="75000"/>
                </a:schemeClr>
              </a:gs>
              <a:gs pos="13000">
                <a:srgbClr val="F8B049"/>
              </a:gs>
              <a:gs pos="32000">
                <a:srgbClr val="F8B049"/>
              </a:gs>
              <a:gs pos="63000">
                <a:srgbClr val="FEE7F2"/>
              </a:gs>
              <a:gs pos="67000">
                <a:srgbClr val="F952A0"/>
              </a:gs>
              <a:gs pos="69000">
                <a:srgbClr val="C50849"/>
              </a:gs>
              <a:gs pos="82001">
                <a:srgbClr val="B43E85"/>
              </a:gs>
              <a:gs pos="100000">
                <a:srgbClr val="F8B049"/>
              </a:gs>
            </a:gsLst>
            <a:lin ang="5400000" scaled="0"/>
            <a:tileRect r="-100000" b="-100000"/>
          </a:gradFill>
          <a:ln w="82550" cap="rnd" cmpd="thinThick">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lv-LV" sz="4400" b="1" dirty="0" smtClean="0">
                <a:solidFill>
                  <a:srgbClr val="00B05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Atbilde pareiza</a:t>
            </a:r>
          </a:p>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5" name="Taisnstūris 4">
            <a:hlinkClick r:id="rId2" action="ppaction://hlinksldjump"/>
          </p:cNvPr>
          <p:cNvSpPr/>
          <p:nvPr/>
        </p:nvSpPr>
        <p:spPr>
          <a:xfrm>
            <a:off x="1621894" y="5373216"/>
            <a:ext cx="5468164" cy="1107996"/>
          </a:xfrm>
          <a:prstGeom prst="rect">
            <a:avLst/>
          </a:prstGeom>
        </p:spPr>
        <p:txBody>
          <a:bodyPr wrap="none">
            <a:spAutoFit/>
          </a:bodyPr>
          <a:lstStyle/>
          <a:p>
            <a:r>
              <a:rPr lang="lv-LV" sz="6600" b="1" dirty="0">
                <a:solidFill>
                  <a:schemeClr val="bg1">
                    <a:lumMod val="95000"/>
                  </a:schemeClr>
                </a:solidFill>
                <a:latin typeface="Gabriola" panose="04040605051002020D02" pitchFamily="82" charset="0"/>
              </a:rPr>
              <a:t>Izlasiet skaidrojumu</a:t>
            </a:r>
          </a:p>
        </p:txBody>
      </p:sp>
    </p:spTree>
    <p:extLst>
      <p:ext uri="{BB962C8B-B14F-4D97-AF65-F5344CB8AC3E}">
        <p14:creationId xmlns:p14="http://schemas.microsoft.com/office/powerpoint/2010/main" val="33708251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isnstūris ar noapaļotiem stūriem 2">
            <a:hlinkClick r:id="rId2" action="ppaction://hlinksldjump"/>
          </p:cNvPr>
          <p:cNvSpPr/>
          <p:nvPr/>
        </p:nvSpPr>
        <p:spPr>
          <a:xfrm>
            <a:off x="0" y="0"/>
            <a:ext cx="9143999" cy="6065912"/>
          </a:xfrm>
          <a:prstGeom prst="round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lv-LV" sz="3600" b="1" dirty="0" smtClean="0">
                <a:solidFill>
                  <a:schemeClr val="accent2">
                    <a:lumMod val="75000"/>
                  </a:schemeClr>
                </a:solidFill>
                <a:latin typeface="Brush Script MT" panose="03060802040406070304" pitchFamily="66" charset="0"/>
                <a:ea typeface="Calibri"/>
                <a:cs typeface="FrankRuehl" panose="020E0503060101010101" pitchFamily="34" charset="-79"/>
              </a:rPr>
              <a:t>Skaidrojums</a:t>
            </a:r>
            <a:endParaRPr lang="lv-LV" sz="3200" b="1" dirty="0">
              <a:solidFill>
                <a:schemeClr val="accent2">
                  <a:lumMod val="75000"/>
                </a:schemeClr>
              </a:solidFill>
              <a:latin typeface="Brush Script MT" panose="03060802040406070304" pitchFamily="66" charset="0"/>
              <a:ea typeface="Calibri"/>
              <a:cs typeface="FrankRuehl" panose="020E0503060101010101" pitchFamily="34" charset="-79"/>
            </a:endParaRPr>
          </a:p>
          <a:p>
            <a:pPr algn="ct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1531. gada 3. augustā Livonijas ordeņa mestrs Hermans fon Brigenejs Indricas muižu piešķīra Friderikam Plāteram. Viņš ir Plāteru dzimtas aizsācējs Indricā. 1533. gada 27. janvārī Frideriks Plāters savus īpašumus sadalīja starp trim dēliem, vidējais dēls Henriks  mantoja Indricas muižu. Jans Ludviks Plāters (Krāslavas īpašnieks) ir Plāteru dzimtas pēcnācējs jau devītajā paaudzē</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a:t>
            </a:r>
          </a:p>
          <a:p>
            <a:pPr algn="ctr"/>
            <a:r>
              <a:rPr lang="lv-LV" sz="3200" b="1" i="1" dirty="0" smtClean="0">
                <a:solidFill>
                  <a:schemeClr val="accent2">
                    <a:lumMod val="75000"/>
                  </a:schemeClr>
                </a:solidFill>
                <a:latin typeface="Arabic Typesetting" panose="03020402040406030203" pitchFamily="66" charset="-78"/>
                <a:cs typeface="Arabic Typesetting" panose="03020402040406030203" pitchFamily="66" charset="-78"/>
              </a:rPr>
              <a:t>Avots</a:t>
            </a:r>
            <a:r>
              <a:rPr lang="lv-LV" sz="3200" b="1" i="1" dirty="0">
                <a:solidFill>
                  <a:schemeClr val="accent2">
                    <a:lumMod val="75000"/>
                  </a:schemeClr>
                </a:solidFill>
                <a:latin typeface="Arabic Typesetting" panose="03020402040406030203" pitchFamily="66" charset="-78"/>
                <a:cs typeface="Arabic Typesetting" panose="03020402040406030203" pitchFamily="66" charset="-78"/>
              </a:rPr>
              <a:t>: </a:t>
            </a:r>
            <a:r>
              <a:rPr lang="lv-LV" sz="3200" b="1" i="1" dirty="0" smtClean="0">
                <a:solidFill>
                  <a:schemeClr val="accent2">
                    <a:lumMod val="75000"/>
                  </a:schemeClr>
                </a:solidFill>
                <a:latin typeface="Arabic Typesetting" panose="03020402040406030203" pitchFamily="66" charset="-78"/>
                <a:cs typeface="Arabic Typesetting" panose="03020402040406030203" pitchFamily="66" charset="-78"/>
              </a:rPr>
              <a:t> </a:t>
            </a:r>
            <a:r>
              <a:rPr lang="pl-PL" sz="3200" b="1" i="1" dirty="0" smtClean="0">
                <a:solidFill>
                  <a:schemeClr val="accent2">
                    <a:lumMod val="75000"/>
                  </a:schemeClr>
                </a:solidFill>
                <a:latin typeface="Arabic Typesetting" panose="03020402040406030203" pitchFamily="66" charset="-78"/>
                <a:cs typeface="Arabic Typesetting" panose="03020402040406030203" pitchFamily="66" charset="-78"/>
                <a:hlinkClick r:id="rId4"/>
              </a:rPr>
              <a:t>Konarski</a:t>
            </a:r>
            <a:r>
              <a:rPr lang="pl-PL" sz="3200" b="1" i="1" dirty="0">
                <a:solidFill>
                  <a:schemeClr val="accent2">
                    <a:lumMod val="75000"/>
                  </a:schemeClr>
                </a:solidFill>
                <a:latin typeface="Arabic Typesetting" panose="03020402040406030203" pitchFamily="66" charset="-78"/>
                <a:cs typeface="Arabic Typesetting" panose="03020402040406030203" pitchFamily="66" charset="-78"/>
                <a:hlinkClick r:id="rId4"/>
              </a:rPr>
              <a:t>, Szymon. Platerowie. – Paryż,  1955.- 16.- 17.lpp.</a:t>
            </a:r>
            <a:r>
              <a:rPr lang="pl-PL" sz="2400" b="1" i="1" dirty="0">
                <a:solidFill>
                  <a:schemeClr val="accent2">
                    <a:lumMod val="75000"/>
                  </a:schemeClr>
                </a:solidFill>
                <a:latin typeface="Arabic Typesetting" panose="03020402040406030203" pitchFamily="66" charset="-78"/>
                <a:cs typeface="Arabic Typesetting" panose="03020402040406030203" pitchFamily="66" charset="-78"/>
              </a:rPr>
              <a:t> </a:t>
            </a:r>
            <a:endParaRPr lang="lv-LV" sz="2400" b="1" i="1" dirty="0" smtClean="0">
              <a:solidFill>
                <a:schemeClr val="accent2">
                  <a:lumMod val="75000"/>
                </a:schemeClr>
              </a:solidFill>
              <a:latin typeface="Arabic Typesetting" panose="03020402040406030203" pitchFamily="66" charset="-78"/>
              <a:cs typeface="Arabic Typesetting" panose="03020402040406030203" pitchFamily="66" charset="-78"/>
            </a:endParaRPr>
          </a:p>
          <a:p>
            <a:pPr algn="ctr"/>
            <a:endParaRPr lang="lv-LV" dirty="0">
              <a:solidFill>
                <a:srgbClr val="FF0000"/>
              </a:solidFill>
            </a:endParaRPr>
          </a:p>
        </p:txBody>
      </p:sp>
      <p:pic>
        <p:nvPicPr>
          <p:cNvPr id="2" name="Picture 4">
            <a:hlinkClick r:id="rId2"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85184"/>
            <a:ext cx="9143999" cy="2199054"/>
          </a:xfrm>
          <a:prstGeom prst="rect">
            <a:avLst/>
          </a:prstGeom>
          <a:noFill/>
          <a:ln>
            <a:noFill/>
          </a:ln>
          <a:effectLst>
            <a:outerShdw dist="35921" dir="2700000" algn="ctr" rotWithShape="0">
              <a:schemeClr val="bg2"/>
            </a:outerShdw>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98773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Lietotajs\Desktop\71_damasco_43.jpg"/>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PaintBrush/>
                    </a14:imgEffect>
                    <a14:imgEffect>
                      <a14:sharpenSoften amount="-18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315416"/>
            <a:ext cx="9251504" cy="7290048"/>
          </a:xfrm>
          <a:prstGeom prst="rect">
            <a:avLst/>
          </a:prstGeom>
          <a:noFill/>
          <a:ln w="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lgDashDotDot"/>
          </a:ln>
          <a:effectLst>
            <a:glow rad="127000">
              <a:schemeClr val="bg1"/>
            </a:glow>
            <a:reflection blurRad="6350" stA="50000" endA="300" endPos="55000" dir="5400000" sy="-100000" algn="bl" rotWithShape="0"/>
          </a:effectLst>
          <a:scene3d>
            <a:camera prst="isometricRightUp"/>
            <a:lightRig rig="sunrise" dir="t">
              <a:rot lat="0" lon="0" rev="0"/>
            </a:lightRig>
          </a:scene3d>
          <a:sp3d extrusionH="107950" contourW="12700">
            <a:extrusionClr>
              <a:schemeClr val="accent3">
                <a:lumMod val="75000"/>
              </a:schemeClr>
            </a:extrusionClr>
            <a:contourClr>
              <a:schemeClr val="bg2">
                <a:lumMod val="25000"/>
              </a:schemeClr>
            </a:contourClr>
          </a:sp3d>
          <a:extLst>
            <a:ext uri="{909E8E84-426E-40DD-AFC4-6F175D3DCCD1}">
              <a14:hiddenFill xmlns:a14="http://schemas.microsoft.com/office/drawing/2010/main">
                <a:solidFill>
                  <a:srgbClr val="FFFFFF"/>
                </a:solidFill>
              </a14:hiddenFill>
            </a:ext>
          </a:extLst>
        </p:spPr>
      </p:pic>
      <p:pic>
        <p:nvPicPr>
          <p:cNvPr id="2" name="Picture 2" descr="C:\Users\Lietotajs\Desktop\kraslavo-nad-dvinoy - Copy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104" y="-6723"/>
            <a:ext cx="3203848" cy="6864723"/>
          </a:xfrm>
          <a:prstGeom prst="rect">
            <a:avLst/>
          </a:prstGeom>
          <a:noFill/>
          <a:effectLst>
            <a:outerShdw blurRad="50800" dist="50800" dir="5400000" algn="ctr" rotWithShape="0">
              <a:schemeClr val="bg1"/>
            </a:outerShdw>
            <a:softEdge rad="635000"/>
          </a:effectLst>
          <a:extLst>
            <a:ext uri="{909E8E84-426E-40DD-AFC4-6F175D3DCCD1}">
              <a14:hiddenFill xmlns:a14="http://schemas.microsoft.com/office/drawing/2010/main">
                <a:solidFill>
                  <a:srgbClr val="FFFFFF"/>
                </a:solidFill>
              </a14:hiddenFill>
            </a:ext>
          </a:extLst>
        </p:spPr>
      </p:pic>
      <p:sp>
        <p:nvSpPr>
          <p:cNvPr id="3" name="Taisnstūris ar noapaļotiem stūriem 2"/>
          <p:cNvSpPr/>
          <p:nvPr/>
        </p:nvSpPr>
        <p:spPr>
          <a:xfrm>
            <a:off x="152541" y="391276"/>
            <a:ext cx="5472608" cy="6192688"/>
          </a:xfrm>
          <a:custGeom>
            <a:avLst/>
            <a:gdLst>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560488 w 5472608"/>
              <a:gd name="connsiteY5" fmla="*/ 6192688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2608" h="6192688">
                <a:moveTo>
                  <a:pt x="0" y="912120"/>
                </a:moveTo>
                <a:cubicBezTo>
                  <a:pt x="0" y="408370"/>
                  <a:pt x="408370" y="0"/>
                  <a:pt x="912120" y="0"/>
                </a:cubicBezTo>
                <a:lnTo>
                  <a:pt x="4560488" y="0"/>
                </a:lnTo>
                <a:cubicBezTo>
                  <a:pt x="5064238" y="0"/>
                  <a:pt x="5472608" y="408370"/>
                  <a:pt x="5472608" y="912120"/>
                </a:cubicBezTo>
                <a:lnTo>
                  <a:pt x="5026294" y="4779825"/>
                </a:lnTo>
                <a:cubicBezTo>
                  <a:pt x="5026294" y="5283575"/>
                  <a:pt x="4911838" y="5474231"/>
                  <a:pt x="4408088" y="5474231"/>
                </a:cubicBezTo>
                <a:cubicBezTo>
                  <a:pt x="3191965" y="5474231"/>
                  <a:pt x="2128243" y="6192688"/>
                  <a:pt x="912120" y="6192688"/>
                </a:cubicBezTo>
                <a:cubicBezTo>
                  <a:pt x="408370" y="6192688"/>
                  <a:pt x="0" y="5784318"/>
                  <a:pt x="0" y="5280568"/>
                </a:cubicBezTo>
                <a:lnTo>
                  <a:pt x="0" y="912120"/>
                </a:lnTo>
                <a:close/>
              </a:path>
            </a:pathLst>
          </a:custGeom>
          <a:gradFill flip="none" rotWithShape="1">
            <a:gsLst>
              <a:gs pos="0">
                <a:schemeClr val="accent3"/>
              </a:gs>
              <a:gs pos="100000">
                <a:schemeClr val="accent1">
                  <a:tint val="23500"/>
                  <a:satMod val="160000"/>
                </a:schemeClr>
              </a:gs>
            </a:gsLst>
            <a:path path="circle">
              <a:fillToRect l="100000" t="100000"/>
            </a:path>
            <a:tileRect r="-100000" b="-100000"/>
          </a:gradFill>
          <a:ln w="82550" cap="rnd" cmpd="thinThick">
            <a:gradFill>
              <a:gsLst>
                <a:gs pos="0">
                  <a:srgbClr val="FFF200"/>
                </a:gs>
                <a:gs pos="45000">
                  <a:srgbClr val="FF7A00"/>
                </a:gs>
                <a:gs pos="70000">
                  <a:srgbClr val="FF0300"/>
                </a:gs>
                <a:gs pos="100000">
                  <a:srgbClr val="4D0808"/>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a:p>
            <a:pPr algn="ctr"/>
            <a:endParaRPr lang="lv-LV" sz="3200" b="1" dirty="0">
              <a:solidFill>
                <a:schemeClr val="accent2">
                  <a:lumMod val="75000"/>
                </a:schemeClr>
              </a:solidFill>
              <a:latin typeface="Arabic Typesetting" panose="03020402040406030203" pitchFamily="66" charset="-78"/>
              <a:cs typeface="Arabic Typesetting" panose="03020402040406030203" pitchFamily="66" charset="-78"/>
            </a:endParaRPr>
          </a:p>
          <a:p>
            <a:endParaRPr lang="lv-LV" sz="4000" b="1" dirty="0" smtClean="0">
              <a:solidFill>
                <a:schemeClr val="accent2">
                  <a:lumMod val="75000"/>
                </a:schemeClr>
              </a:solidFill>
              <a:latin typeface="Chiller" panose="04020404031007020602" pitchFamily="82" charset="0"/>
              <a:cs typeface="Arabic Typesetting" panose="03020402040406030203" pitchFamily="66" charset="-78"/>
            </a:endParaRPr>
          </a:p>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6" name="TextBox 5">
            <a:hlinkClick r:id="rId5" action="ppaction://hlinksldjump"/>
          </p:cNvPr>
          <p:cNvSpPr txBox="1"/>
          <p:nvPr/>
        </p:nvSpPr>
        <p:spPr>
          <a:xfrm>
            <a:off x="207810" y="2734374"/>
            <a:ext cx="5256000" cy="584775"/>
          </a:xfrm>
          <a:prstGeom prst="rect">
            <a:avLst/>
          </a:prstGeom>
          <a:noFill/>
        </p:spPr>
        <p:txBody>
          <a:bodyPr wrap="square" rtlCol="0">
            <a:spAutoFit/>
          </a:bodyPr>
          <a:lstStyle/>
          <a:p>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(1</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 </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kā muiža</a:t>
            </a:r>
            <a:endParaRPr lang="lv-LV" dirty="0"/>
          </a:p>
        </p:txBody>
      </p:sp>
      <p:sp>
        <p:nvSpPr>
          <p:cNvPr id="8" name="TextBox 7">
            <a:hlinkClick r:id="rId6" action="ppaction://hlinksldjump"/>
          </p:cNvPr>
          <p:cNvSpPr txBox="1"/>
          <p:nvPr/>
        </p:nvSpPr>
        <p:spPr>
          <a:xfrm>
            <a:off x="207810" y="3310374"/>
            <a:ext cx="5256000" cy="585216"/>
          </a:xfrm>
          <a:prstGeom prst="rect">
            <a:avLst/>
          </a:prstGeom>
          <a:noFill/>
        </p:spPr>
        <p:txBody>
          <a:bodyPr wrap="square" rtlCol="0">
            <a:spAutoFit/>
          </a:bodyPr>
          <a:lstStyle/>
          <a:p>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(2</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 </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kā miests</a:t>
            </a:r>
          </a:p>
          <a:p>
            <a:endParaRPr lang="lv-LV" dirty="0"/>
          </a:p>
        </p:txBody>
      </p:sp>
      <p:sp>
        <p:nvSpPr>
          <p:cNvPr id="9" name="TextBox 8">
            <a:hlinkClick r:id="rId6" action="ppaction://hlinksldjump"/>
          </p:cNvPr>
          <p:cNvSpPr txBox="1"/>
          <p:nvPr/>
        </p:nvSpPr>
        <p:spPr>
          <a:xfrm>
            <a:off x="208658" y="3886374"/>
            <a:ext cx="5256000" cy="584775"/>
          </a:xfrm>
          <a:prstGeom prst="rect">
            <a:avLst/>
          </a:prstGeom>
          <a:noFill/>
        </p:spPr>
        <p:txBody>
          <a:bodyPr wrap="square" rtlCol="0">
            <a:spAutoFit/>
          </a:bodyPr>
          <a:lstStyle/>
          <a:p>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(3</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 </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kā sādža</a:t>
            </a:r>
            <a:endParaRPr lang="lv-LV" sz="32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11" name="TextBox 10"/>
          <p:cNvSpPr txBox="1"/>
          <p:nvPr/>
        </p:nvSpPr>
        <p:spPr>
          <a:xfrm>
            <a:off x="179512" y="1124744"/>
            <a:ext cx="5328592" cy="1323439"/>
          </a:xfrm>
          <a:prstGeom prst="rect">
            <a:avLst/>
          </a:prstGeom>
          <a:noFill/>
        </p:spPr>
        <p:txBody>
          <a:bodyPr wrap="square" rtlCol="0">
            <a:spAutoFit/>
          </a:bodyPr>
          <a:lstStyle/>
          <a:p>
            <a:pPr algn="ctr"/>
            <a:r>
              <a:rPr lang="sv-SE" sz="3200" b="1" dirty="0" smtClean="0">
                <a:solidFill>
                  <a:schemeClr val="accent2">
                    <a:lumMod val="75000"/>
                  </a:schemeClr>
                </a:solidFill>
                <a:latin typeface="Arabic Typesetting" panose="03020402040406030203" pitchFamily="66" charset="-78"/>
                <a:cs typeface="Arabic Typesetting" panose="03020402040406030203" pitchFamily="66" charset="-78"/>
              </a:rPr>
              <a:t>Kādā statusā Krāslava tika nopirkta </a:t>
            </a:r>
            <a:endPar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endParaRPr>
          </a:p>
          <a:p>
            <a:pPr algn="ctr"/>
            <a:r>
              <a:rPr lang="sv-SE" sz="3200" b="1" dirty="0" smtClean="0">
                <a:solidFill>
                  <a:schemeClr val="accent2">
                    <a:lumMod val="75000"/>
                  </a:schemeClr>
                </a:solidFill>
                <a:latin typeface="Arabic Typesetting" panose="03020402040406030203" pitchFamily="66" charset="-78"/>
                <a:cs typeface="Arabic Typesetting" panose="03020402040406030203" pitchFamily="66" charset="-78"/>
              </a:rPr>
              <a:t>1729. gadā</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a:t>
            </a:r>
          </a:p>
          <a:p>
            <a:endParaRPr lang="lv-LV" sz="1600" dirty="0"/>
          </a:p>
        </p:txBody>
      </p:sp>
      <p:sp>
        <p:nvSpPr>
          <p:cNvPr id="5" name="8-Point Star 4"/>
          <p:cNvSpPr/>
          <p:nvPr/>
        </p:nvSpPr>
        <p:spPr>
          <a:xfrm>
            <a:off x="2392318" y="116632"/>
            <a:ext cx="720000" cy="720000"/>
          </a:xfrm>
          <a:prstGeom prst="star8">
            <a:avLst/>
          </a:prstGeom>
          <a:blipFill>
            <a:blip r:embed="rId7" cstate="print"/>
            <a:stretch>
              <a:fillRect/>
            </a:stretch>
          </a:bli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3200" dirty="0" smtClean="0">
                <a:solidFill>
                  <a:schemeClr val="accent2">
                    <a:lumMod val="75000"/>
                  </a:schemeClr>
                </a:solidFill>
              </a:rPr>
              <a:t>6</a:t>
            </a:r>
            <a:endParaRPr lang="lv-LV" dirty="0">
              <a:solidFill>
                <a:schemeClr val="accent2">
                  <a:lumMod val="75000"/>
                </a:schemeClr>
              </a:solidFill>
            </a:endParaRPr>
          </a:p>
        </p:txBody>
      </p:sp>
    </p:spTree>
    <p:extLst>
      <p:ext uri="{BB962C8B-B14F-4D97-AF65-F5344CB8AC3E}">
        <p14:creationId xmlns:p14="http://schemas.microsoft.com/office/powerpoint/2010/main" val="36941780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Attēls 1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a:ln>
            <a:gradFill>
              <a:gsLst>
                <a:gs pos="0">
                  <a:schemeClr val="accent1">
                    <a:tint val="66000"/>
                    <a:satMod val="160000"/>
                  </a:schemeClr>
                </a:gs>
                <a:gs pos="9000">
                  <a:schemeClr val="accent6">
                    <a:lumMod val="75000"/>
                    <a:alpha val="15000"/>
                  </a:schemeClr>
                </a:gs>
                <a:gs pos="100000">
                  <a:schemeClr val="accent1">
                    <a:tint val="23500"/>
                    <a:satMod val="160000"/>
                  </a:schemeClr>
                </a:gs>
              </a:gsLst>
              <a:lin ang="5400000" scaled="0"/>
            </a:gradFill>
          </a:ln>
          <a:effectLst>
            <a:softEdge rad="635000"/>
          </a:effectLst>
        </p:spPr>
      </p:pic>
      <p:sp>
        <p:nvSpPr>
          <p:cNvPr id="18" name="Taisnstūris ar noapaļotiem stūriem 2">
            <a:hlinkClick r:id="rId2" action="ppaction://hlinksldjump"/>
          </p:cNvPr>
          <p:cNvSpPr/>
          <p:nvPr/>
        </p:nvSpPr>
        <p:spPr>
          <a:xfrm>
            <a:off x="4067944" y="555780"/>
            <a:ext cx="4721731" cy="2520000"/>
          </a:xfrm>
          <a:custGeom>
            <a:avLst/>
            <a:gdLst>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560488 w 5472608"/>
              <a:gd name="connsiteY5" fmla="*/ 6192688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596311 w 5472608"/>
              <a:gd name="connsiteY7" fmla="*/ 4909193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079529 w 5472608"/>
              <a:gd name="connsiteY5" fmla="*/ 3848392 h 6192688"/>
              <a:gd name="connsiteX6" fmla="*/ 4408088 w 5472608"/>
              <a:gd name="connsiteY6" fmla="*/ 5474231 h 6192688"/>
              <a:gd name="connsiteX7" fmla="*/ 912120 w 5472608"/>
              <a:gd name="connsiteY7" fmla="*/ 6192688 h 6192688"/>
              <a:gd name="connsiteX8" fmla="*/ 596311 w 5472608"/>
              <a:gd name="connsiteY8" fmla="*/ 4909193 h 6192688"/>
              <a:gd name="connsiteX9" fmla="*/ 0 w 5472608"/>
              <a:gd name="connsiteY9" fmla="*/ 912120 h 6192688"/>
              <a:gd name="connsiteX0" fmla="*/ 0 w 5472608"/>
              <a:gd name="connsiteY0" fmla="*/ 912120 h 5478117"/>
              <a:gd name="connsiteX1" fmla="*/ 912120 w 5472608"/>
              <a:gd name="connsiteY1" fmla="*/ 0 h 5478117"/>
              <a:gd name="connsiteX2" fmla="*/ 4560488 w 5472608"/>
              <a:gd name="connsiteY2" fmla="*/ 0 h 5478117"/>
              <a:gd name="connsiteX3" fmla="*/ 5472608 w 5472608"/>
              <a:gd name="connsiteY3" fmla="*/ 912120 h 5478117"/>
              <a:gd name="connsiteX4" fmla="*/ 5026294 w 5472608"/>
              <a:gd name="connsiteY4" fmla="*/ 4779825 h 5478117"/>
              <a:gd name="connsiteX5" fmla="*/ 4079529 w 5472608"/>
              <a:gd name="connsiteY5" fmla="*/ 3848392 h 5478117"/>
              <a:gd name="connsiteX6" fmla="*/ 4408088 w 5472608"/>
              <a:gd name="connsiteY6" fmla="*/ 5474231 h 5478117"/>
              <a:gd name="connsiteX7" fmla="*/ 1862993 w 5472608"/>
              <a:gd name="connsiteY7" fmla="*/ 4335818 h 5478117"/>
              <a:gd name="connsiteX8" fmla="*/ 596311 w 5472608"/>
              <a:gd name="connsiteY8" fmla="*/ 4909193 h 5478117"/>
              <a:gd name="connsiteX9" fmla="*/ 0 w 5472608"/>
              <a:gd name="connsiteY9" fmla="*/ 912120 h 5478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2608" h="5478117">
                <a:moveTo>
                  <a:pt x="0" y="912120"/>
                </a:moveTo>
                <a:cubicBezTo>
                  <a:pt x="0" y="408370"/>
                  <a:pt x="408370" y="0"/>
                  <a:pt x="912120" y="0"/>
                </a:cubicBezTo>
                <a:lnTo>
                  <a:pt x="4560488" y="0"/>
                </a:lnTo>
                <a:cubicBezTo>
                  <a:pt x="5064238" y="0"/>
                  <a:pt x="5472608" y="408370"/>
                  <a:pt x="5472608" y="912120"/>
                </a:cubicBezTo>
                <a:lnTo>
                  <a:pt x="5026294" y="4779825"/>
                </a:lnTo>
                <a:cubicBezTo>
                  <a:pt x="4858580" y="5542576"/>
                  <a:pt x="4182563" y="3732658"/>
                  <a:pt x="4079529" y="3848392"/>
                </a:cubicBezTo>
                <a:cubicBezTo>
                  <a:pt x="3976495" y="3964126"/>
                  <a:pt x="4777511" y="5392993"/>
                  <a:pt x="4408088" y="5474231"/>
                </a:cubicBezTo>
                <a:cubicBezTo>
                  <a:pt x="4038665" y="5555469"/>
                  <a:pt x="3079116" y="4335818"/>
                  <a:pt x="1862993" y="4335818"/>
                </a:cubicBezTo>
                <a:cubicBezTo>
                  <a:pt x="1359243" y="4335818"/>
                  <a:pt x="596311" y="5412943"/>
                  <a:pt x="596311" y="4909193"/>
                </a:cubicBezTo>
                <a:cubicBezTo>
                  <a:pt x="596311" y="3453044"/>
                  <a:pt x="0" y="2368269"/>
                  <a:pt x="0" y="912120"/>
                </a:cubicBezTo>
                <a:close/>
              </a:path>
            </a:pathLst>
          </a:custGeom>
          <a:gradFill flip="none" rotWithShape="1">
            <a:gsLst>
              <a:gs pos="0">
                <a:schemeClr val="accent2">
                  <a:lumMod val="75000"/>
                </a:schemeClr>
              </a:gs>
              <a:gs pos="13000">
                <a:srgbClr val="F8B049"/>
              </a:gs>
              <a:gs pos="32000">
                <a:srgbClr val="F8B049"/>
              </a:gs>
              <a:gs pos="63000">
                <a:srgbClr val="FEE7F2"/>
              </a:gs>
              <a:gs pos="67000">
                <a:srgbClr val="F952A0"/>
              </a:gs>
              <a:gs pos="69000">
                <a:srgbClr val="C50849"/>
              </a:gs>
              <a:gs pos="82001">
                <a:srgbClr val="B43E85"/>
              </a:gs>
              <a:gs pos="100000">
                <a:srgbClr val="F8B049"/>
              </a:gs>
            </a:gsLst>
            <a:lin ang="5400000" scaled="0"/>
            <a:tileRect r="-100000" b="-100000"/>
          </a:gradFill>
          <a:ln w="82550" cap="rnd" cmpd="thinThick">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lv-LV" sz="4400" b="1" dirty="0" smtClean="0">
                <a:solidFill>
                  <a:srgbClr val="FF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Atbilde nepareiza</a:t>
            </a:r>
          </a:p>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19" name="Taisnstūris 18">
            <a:hlinkClick r:id="rId2" action="ppaction://hlinksldjump"/>
          </p:cNvPr>
          <p:cNvSpPr/>
          <p:nvPr/>
        </p:nvSpPr>
        <p:spPr>
          <a:xfrm>
            <a:off x="1763688" y="5301208"/>
            <a:ext cx="4099199" cy="1107996"/>
          </a:xfrm>
          <a:prstGeom prst="rect">
            <a:avLst/>
          </a:prstGeom>
        </p:spPr>
        <p:txBody>
          <a:bodyPr wrap="none">
            <a:spAutoFit/>
          </a:bodyPr>
          <a:lstStyle/>
          <a:p>
            <a:r>
              <a:rPr lang="lv-LV" sz="6600" b="1" dirty="0" smtClean="0">
                <a:solidFill>
                  <a:schemeClr val="bg1">
                    <a:lumMod val="95000"/>
                  </a:schemeClr>
                </a:solidFill>
                <a:latin typeface="Gabriola" panose="04040605051002020D02" pitchFamily="82" charset="0"/>
                <a:cs typeface="Andalus" panose="02020603050405020304" pitchFamily="18" charset="-78"/>
              </a:rPr>
              <a:t>Atbildēt </a:t>
            </a:r>
            <a:r>
              <a:rPr lang="lv-LV" sz="6600" b="1" dirty="0">
                <a:solidFill>
                  <a:schemeClr val="bg1">
                    <a:lumMod val="95000"/>
                  </a:schemeClr>
                </a:solidFill>
                <a:latin typeface="Gabriola" panose="04040605051002020D02" pitchFamily="82" charset="0"/>
                <a:cs typeface="Andalus" panose="02020603050405020304" pitchFamily="18" charset="-78"/>
              </a:rPr>
              <a:t>vēlreiz</a:t>
            </a:r>
          </a:p>
        </p:txBody>
      </p:sp>
    </p:spTree>
    <p:extLst>
      <p:ext uri="{BB962C8B-B14F-4D97-AF65-F5344CB8AC3E}">
        <p14:creationId xmlns:p14="http://schemas.microsoft.com/office/powerpoint/2010/main" val="14417638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ttēls 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980553"/>
          </a:xfrm>
          <a:prstGeom prst="rect">
            <a:avLst/>
          </a:prstGeom>
          <a:ln>
            <a:gradFill>
              <a:gsLst>
                <a:gs pos="0">
                  <a:schemeClr val="accent1">
                    <a:tint val="66000"/>
                    <a:satMod val="160000"/>
                  </a:schemeClr>
                </a:gs>
                <a:gs pos="9000">
                  <a:schemeClr val="accent6">
                    <a:lumMod val="75000"/>
                    <a:alpha val="15000"/>
                  </a:schemeClr>
                </a:gs>
                <a:gs pos="100000">
                  <a:schemeClr val="accent1">
                    <a:tint val="23500"/>
                    <a:satMod val="160000"/>
                  </a:schemeClr>
                </a:gs>
              </a:gsLst>
              <a:lin ang="5400000" scaled="0"/>
            </a:gradFill>
          </a:ln>
          <a:effectLst>
            <a:softEdge rad="635000"/>
          </a:effectLst>
        </p:spPr>
      </p:pic>
      <p:sp>
        <p:nvSpPr>
          <p:cNvPr id="2" name="Taisnstūris ar noapaļotiem stūriem 2">
            <a:hlinkClick r:id="rId2" action="ppaction://hlinksldjump"/>
          </p:cNvPr>
          <p:cNvSpPr/>
          <p:nvPr/>
        </p:nvSpPr>
        <p:spPr>
          <a:xfrm>
            <a:off x="4067944" y="620688"/>
            <a:ext cx="4723200" cy="2520280"/>
          </a:xfrm>
          <a:custGeom>
            <a:avLst/>
            <a:gdLst>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560488 w 5472608"/>
              <a:gd name="connsiteY5" fmla="*/ 6192688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596311 w 5472608"/>
              <a:gd name="connsiteY7" fmla="*/ 4909193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079529 w 5472608"/>
              <a:gd name="connsiteY5" fmla="*/ 3848392 h 6192688"/>
              <a:gd name="connsiteX6" fmla="*/ 4408088 w 5472608"/>
              <a:gd name="connsiteY6" fmla="*/ 5474231 h 6192688"/>
              <a:gd name="connsiteX7" fmla="*/ 912120 w 5472608"/>
              <a:gd name="connsiteY7" fmla="*/ 6192688 h 6192688"/>
              <a:gd name="connsiteX8" fmla="*/ 596311 w 5472608"/>
              <a:gd name="connsiteY8" fmla="*/ 4909193 h 6192688"/>
              <a:gd name="connsiteX9" fmla="*/ 0 w 5472608"/>
              <a:gd name="connsiteY9" fmla="*/ 912120 h 6192688"/>
              <a:gd name="connsiteX0" fmla="*/ 0 w 5472608"/>
              <a:gd name="connsiteY0" fmla="*/ 912120 h 5478117"/>
              <a:gd name="connsiteX1" fmla="*/ 912120 w 5472608"/>
              <a:gd name="connsiteY1" fmla="*/ 0 h 5478117"/>
              <a:gd name="connsiteX2" fmla="*/ 4560488 w 5472608"/>
              <a:gd name="connsiteY2" fmla="*/ 0 h 5478117"/>
              <a:gd name="connsiteX3" fmla="*/ 5472608 w 5472608"/>
              <a:gd name="connsiteY3" fmla="*/ 912120 h 5478117"/>
              <a:gd name="connsiteX4" fmla="*/ 5026294 w 5472608"/>
              <a:gd name="connsiteY4" fmla="*/ 4779825 h 5478117"/>
              <a:gd name="connsiteX5" fmla="*/ 4079529 w 5472608"/>
              <a:gd name="connsiteY5" fmla="*/ 3848392 h 5478117"/>
              <a:gd name="connsiteX6" fmla="*/ 4408088 w 5472608"/>
              <a:gd name="connsiteY6" fmla="*/ 5474231 h 5478117"/>
              <a:gd name="connsiteX7" fmla="*/ 1862993 w 5472608"/>
              <a:gd name="connsiteY7" fmla="*/ 4335818 h 5478117"/>
              <a:gd name="connsiteX8" fmla="*/ 596311 w 5472608"/>
              <a:gd name="connsiteY8" fmla="*/ 4909193 h 5478117"/>
              <a:gd name="connsiteX9" fmla="*/ 0 w 5472608"/>
              <a:gd name="connsiteY9" fmla="*/ 912120 h 5478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2608" h="5478117">
                <a:moveTo>
                  <a:pt x="0" y="912120"/>
                </a:moveTo>
                <a:cubicBezTo>
                  <a:pt x="0" y="408370"/>
                  <a:pt x="408370" y="0"/>
                  <a:pt x="912120" y="0"/>
                </a:cubicBezTo>
                <a:lnTo>
                  <a:pt x="4560488" y="0"/>
                </a:lnTo>
                <a:cubicBezTo>
                  <a:pt x="5064238" y="0"/>
                  <a:pt x="5472608" y="408370"/>
                  <a:pt x="5472608" y="912120"/>
                </a:cubicBezTo>
                <a:lnTo>
                  <a:pt x="5026294" y="4779825"/>
                </a:lnTo>
                <a:cubicBezTo>
                  <a:pt x="4858580" y="5542576"/>
                  <a:pt x="4182563" y="3732658"/>
                  <a:pt x="4079529" y="3848392"/>
                </a:cubicBezTo>
                <a:cubicBezTo>
                  <a:pt x="3976495" y="3964126"/>
                  <a:pt x="4777511" y="5392993"/>
                  <a:pt x="4408088" y="5474231"/>
                </a:cubicBezTo>
                <a:cubicBezTo>
                  <a:pt x="4038665" y="5555469"/>
                  <a:pt x="3079116" y="4335818"/>
                  <a:pt x="1862993" y="4335818"/>
                </a:cubicBezTo>
                <a:cubicBezTo>
                  <a:pt x="1359243" y="4335818"/>
                  <a:pt x="596311" y="5412943"/>
                  <a:pt x="596311" y="4909193"/>
                </a:cubicBezTo>
                <a:cubicBezTo>
                  <a:pt x="596311" y="3453044"/>
                  <a:pt x="0" y="2368269"/>
                  <a:pt x="0" y="912120"/>
                </a:cubicBezTo>
                <a:close/>
              </a:path>
            </a:pathLst>
          </a:custGeom>
          <a:gradFill flip="none" rotWithShape="1">
            <a:gsLst>
              <a:gs pos="0">
                <a:schemeClr val="accent2">
                  <a:lumMod val="75000"/>
                </a:schemeClr>
              </a:gs>
              <a:gs pos="13000">
                <a:srgbClr val="F8B049"/>
              </a:gs>
              <a:gs pos="32000">
                <a:srgbClr val="F8B049"/>
              </a:gs>
              <a:gs pos="63000">
                <a:srgbClr val="FEE7F2"/>
              </a:gs>
              <a:gs pos="67000">
                <a:srgbClr val="F952A0"/>
              </a:gs>
              <a:gs pos="69000">
                <a:srgbClr val="C50849"/>
              </a:gs>
              <a:gs pos="82001">
                <a:srgbClr val="B43E85"/>
              </a:gs>
              <a:gs pos="100000">
                <a:srgbClr val="F8B049"/>
              </a:gs>
            </a:gsLst>
            <a:lin ang="5400000" scaled="0"/>
            <a:tileRect r="-100000" b="-100000"/>
          </a:gradFill>
          <a:ln w="82550" cap="rnd" cmpd="thinThick">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lv-LV" sz="4400" b="1" dirty="0" smtClean="0">
                <a:solidFill>
                  <a:srgbClr val="00B05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Atbilde pareiza</a:t>
            </a:r>
          </a:p>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5" name="Taisnstūris 4">
            <a:hlinkClick r:id="rId2" action="ppaction://hlinksldjump"/>
          </p:cNvPr>
          <p:cNvSpPr/>
          <p:nvPr/>
        </p:nvSpPr>
        <p:spPr>
          <a:xfrm>
            <a:off x="1621894" y="5373216"/>
            <a:ext cx="5468164" cy="1107996"/>
          </a:xfrm>
          <a:prstGeom prst="rect">
            <a:avLst/>
          </a:prstGeom>
        </p:spPr>
        <p:txBody>
          <a:bodyPr wrap="none">
            <a:spAutoFit/>
          </a:bodyPr>
          <a:lstStyle/>
          <a:p>
            <a:r>
              <a:rPr lang="lv-LV" sz="6600" b="1" dirty="0">
                <a:solidFill>
                  <a:schemeClr val="bg1">
                    <a:lumMod val="95000"/>
                  </a:schemeClr>
                </a:solidFill>
                <a:latin typeface="Gabriola" panose="04040605051002020D02" pitchFamily="82" charset="0"/>
              </a:rPr>
              <a:t>Izlasiet skaidrojumu</a:t>
            </a:r>
          </a:p>
        </p:txBody>
      </p:sp>
    </p:spTree>
    <p:extLst>
      <p:ext uri="{BB962C8B-B14F-4D97-AF65-F5344CB8AC3E}">
        <p14:creationId xmlns:p14="http://schemas.microsoft.com/office/powerpoint/2010/main" val="33708251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isnstūris ar noapaļotiem stūriem 2">
            <a:hlinkClick r:id="rId2" action="ppaction://hlinksldjump"/>
          </p:cNvPr>
          <p:cNvSpPr/>
          <p:nvPr/>
        </p:nvSpPr>
        <p:spPr>
          <a:xfrm>
            <a:off x="0" y="0"/>
            <a:ext cx="9143999" cy="6065912"/>
          </a:xfrm>
          <a:prstGeom prst="round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lv-LV" sz="3600" b="1" dirty="0" smtClean="0">
                <a:solidFill>
                  <a:schemeClr val="accent2">
                    <a:lumMod val="75000"/>
                  </a:schemeClr>
                </a:solidFill>
                <a:latin typeface="Brush Script MT" panose="03060802040406070304" pitchFamily="66" charset="0"/>
                <a:ea typeface="Calibri"/>
                <a:cs typeface="FrankRuehl" panose="020E0503060101010101" pitchFamily="34" charset="-79"/>
              </a:rPr>
              <a:t>Skaidrojums</a:t>
            </a:r>
          </a:p>
          <a:p>
            <a:pPr algn="ctr">
              <a:spcAft>
                <a:spcPts val="1000"/>
              </a:spcAft>
            </a:pPr>
            <a:endParaRPr lang="lv-LV" sz="3200" b="1" dirty="0">
              <a:solidFill>
                <a:schemeClr val="accent2">
                  <a:lumMod val="75000"/>
                </a:schemeClr>
              </a:solidFill>
              <a:latin typeface="Brush Script MT" panose="03060802040406070304" pitchFamily="66" charset="0"/>
              <a:ea typeface="Calibri"/>
              <a:cs typeface="FrankRuehl" panose="020E0503060101010101" pitchFamily="34" charset="-79"/>
            </a:endParaRPr>
          </a:p>
          <a:p>
            <a:pPr algn="ct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1729. gadā Krāslavu apstiprināja par miestu, te atradās 47 ēkas, no kurām tikai dažas bija mūra – muižnieku viesnīca “Livonija”, zirgu pasta stacija, graudu noliktava, divi krogi</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a:t>
            </a:r>
          </a:p>
          <a:p>
            <a:pPr algn="ctr"/>
            <a:endPar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endParaRPr>
          </a:p>
          <a:p>
            <a:pPr algn="ctr"/>
            <a:r>
              <a:rPr lang="lv-LV" sz="3200" b="1" i="1" dirty="0">
                <a:solidFill>
                  <a:schemeClr val="accent2">
                    <a:lumMod val="75000"/>
                  </a:schemeClr>
                </a:solidFill>
                <a:latin typeface="Arabic Typesetting" panose="03020402040406030203" pitchFamily="66" charset="-78"/>
                <a:cs typeface="Arabic Typesetting" panose="03020402040406030203" pitchFamily="66" charset="-78"/>
              </a:rPr>
              <a:t>Avots: </a:t>
            </a:r>
            <a:r>
              <a:rPr lang="lv-LV" sz="3200" b="1" i="1" dirty="0" smtClean="0">
                <a:solidFill>
                  <a:schemeClr val="accent2">
                    <a:lumMod val="75000"/>
                  </a:schemeClr>
                </a:solidFill>
                <a:latin typeface="Arabic Typesetting" panose="03020402040406030203" pitchFamily="66" charset="-78"/>
                <a:cs typeface="Arabic Typesetting" panose="03020402040406030203" pitchFamily="66" charset="-78"/>
              </a:rPr>
              <a:t> Krāslava</a:t>
            </a:r>
            <a:r>
              <a:rPr lang="lv-LV" sz="3200" b="1" i="1" dirty="0">
                <a:solidFill>
                  <a:schemeClr val="accent2">
                    <a:lumMod val="75000"/>
                  </a:schemeClr>
                </a:solidFill>
                <a:latin typeface="Arabic Typesetting" panose="03020402040406030203" pitchFamily="66" charset="-78"/>
                <a:cs typeface="Arabic Typesetting" panose="03020402040406030203" pitchFamily="66" charset="-78"/>
              </a:rPr>
              <a:t>. Gadi. Cilvēki. Notikumi – Krāslavas novada dome, 2003.- 11.lpp.</a:t>
            </a:r>
          </a:p>
        </p:txBody>
      </p:sp>
      <p:pic>
        <p:nvPicPr>
          <p:cNvPr id="2" name="Picture 4">
            <a:hlinkClick r:id="rId2"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085184"/>
            <a:ext cx="9143999" cy="2199054"/>
          </a:xfrm>
          <a:prstGeom prst="rect">
            <a:avLst/>
          </a:prstGeom>
          <a:noFill/>
          <a:ln>
            <a:noFill/>
          </a:ln>
          <a:effectLst>
            <a:outerShdw dist="35921" dir="2700000" algn="ctr" rotWithShape="0">
              <a:schemeClr val="bg2"/>
            </a:outerShdw>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98773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Lietotajs\Desktop\71_damasco_43.jpg"/>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PaintBrush/>
                    </a14:imgEffect>
                    <a14:imgEffect>
                      <a14:sharpenSoften amount="-18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315416"/>
            <a:ext cx="9251504" cy="7290048"/>
          </a:xfrm>
          <a:prstGeom prst="rect">
            <a:avLst/>
          </a:prstGeom>
          <a:noFill/>
          <a:ln w="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lgDashDotDot"/>
          </a:ln>
          <a:effectLst>
            <a:glow rad="127000">
              <a:schemeClr val="bg1"/>
            </a:glow>
            <a:reflection blurRad="6350" stA="50000" endA="300" endPos="55000" dir="5400000" sy="-100000" algn="bl" rotWithShape="0"/>
          </a:effectLst>
          <a:scene3d>
            <a:camera prst="isometricRightUp"/>
            <a:lightRig rig="sunrise" dir="t">
              <a:rot lat="0" lon="0" rev="0"/>
            </a:lightRig>
          </a:scene3d>
          <a:sp3d extrusionH="107950" contourW="12700">
            <a:extrusionClr>
              <a:schemeClr val="accent3">
                <a:lumMod val="75000"/>
              </a:schemeClr>
            </a:extrusionClr>
            <a:contourClr>
              <a:schemeClr val="bg2">
                <a:lumMod val="25000"/>
              </a:schemeClr>
            </a:contourClr>
          </a:sp3d>
          <a:extLst>
            <a:ext uri="{909E8E84-426E-40DD-AFC4-6F175D3DCCD1}">
              <a14:hiddenFill xmlns:a14="http://schemas.microsoft.com/office/drawing/2010/main">
                <a:solidFill>
                  <a:srgbClr val="FFFFFF"/>
                </a:solidFill>
              </a14:hiddenFill>
            </a:ext>
          </a:extLst>
        </p:spPr>
      </p:pic>
      <p:pic>
        <p:nvPicPr>
          <p:cNvPr id="2" name="Picture 2" descr="C:\Users\Lietotajs\Desktop\kraslavo-nad-dvinoy - Copy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104" y="-6723"/>
            <a:ext cx="3203848" cy="6864723"/>
          </a:xfrm>
          <a:prstGeom prst="rect">
            <a:avLst/>
          </a:prstGeom>
          <a:noFill/>
          <a:effectLst>
            <a:outerShdw blurRad="50800" dist="50800" dir="5400000" algn="ctr" rotWithShape="0">
              <a:schemeClr val="bg1"/>
            </a:outerShdw>
            <a:softEdge rad="635000"/>
          </a:effectLst>
          <a:extLst>
            <a:ext uri="{909E8E84-426E-40DD-AFC4-6F175D3DCCD1}">
              <a14:hiddenFill xmlns:a14="http://schemas.microsoft.com/office/drawing/2010/main">
                <a:solidFill>
                  <a:srgbClr val="FFFFFF"/>
                </a:solidFill>
              </a14:hiddenFill>
            </a:ext>
          </a:extLst>
        </p:spPr>
      </p:pic>
      <p:sp>
        <p:nvSpPr>
          <p:cNvPr id="3" name="Taisnstūris ar noapaļotiem stūriem 2"/>
          <p:cNvSpPr/>
          <p:nvPr/>
        </p:nvSpPr>
        <p:spPr>
          <a:xfrm>
            <a:off x="152541" y="391276"/>
            <a:ext cx="5472608" cy="6192688"/>
          </a:xfrm>
          <a:custGeom>
            <a:avLst/>
            <a:gdLst>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560488 w 5472608"/>
              <a:gd name="connsiteY5" fmla="*/ 6192688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2608" h="6192688">
                <a:moveTo>
                  <a:pt x="0" y="912120"/>
                </a:moveTo>
                <a:cubicBezTo>
                  <a:pt x="0" y="408370"/>
                  <a:pt x="408370" y="0"/>
                  <a:pt x="912120" y="0"/>
                </a:cubicBezTo>
                <a:lnTo>
                  <a:pt x="4560488" y="0"/>
                </a:lnTo>
                <a:cubicBezTo>
                  <a:pt x="5064238" y="0"/>
                  <a:pt x="5472608" y="408370"/>
                  <a:pt x="5472608" y="912120"/>
                </a:cubicBezTo>
                <a:lnTo>
                  <a:pt x="5026294" y="4779825"/>
                </a:lnTo>
                <a:cubicBezTo>
                  <a:pt x="5026294" y="5283575"/>
                  <a:pt x="4911838" y="5474231"/>
                  <a:pt x="4408088" y="5474231"/>
                </a:cubicBezTo>
                <a:cubicBezTo>
                  <a:pt x="3191965" y="5474231"/>
                  <a:pt x="2128243" y="6192688"/>
                  <a:pt x="912120" y="6192688"/>
                </a:cubicBezTo>
                <a:cubicBezTo>
                  <a:pt x="408370" y="6192688"/>
                  <a:pt x="0" y="5784318"/>
                  <a:pt x="0" y="5280568"/>
                </a:cubicBezTo>
                <a:lnTo>
                  <a:pt x="0" y="912120"/>
                </a:lnTo>
                <a:close/>
              </a:path>
            </a:pathLst>
          </a:custGeom>
          <a:gradFill flip="none" rotWithShape="1">
            <a:gsLst>
              <a:gs pos="0">
                <a:schemeClr val="accent3"/>
              </a:gs>
              <a:gs pos="100000">
                <a:schemeClr val="accent1">
                  <a:tint val="23500"/>
                  <a:satMod val="160000"/>
                </a:schemeClr>
              </a:gs>
            </a:gsLst>
            <a:path path="circle">
              <a:fillToRect l="100000" t="100000"/>
            </a:path>
            <a:tileRect r="-100000" b="-100000"/>
          </a:gradFill>
          <a:ln w="82550" cap="rnd" cmpd="thinThick">
            <a:gradFill>
              <a:gsLst>
                <a:gs pos="0">
                  <a:srgbClr val="FFF200"/>
                </a:gs>
                <a:gs pos="45000">
                  <a:srgbClr val="FF7A00"/>
                </a:gs>
                <a:gs pos="70000">
                  <a:srgbClr val="FF0300"/>
                </a:gs>
                <a:gs pos="100000">
                  <a:srgbClr val="4D0808"/>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a:p>
            <a:pPr algn="ctr"/>
            <a:endParaRPr lang="lv-LV" sz="3200" b="1" dirty="0">
              <a:solidFill>
                <a:schemeClr val="accent2">
                  <a:lumMod val="75000"/>
                </a:schemeClr>
              </a:solidFill>
              <a:latin typeface="Arabic Typesetting" panose="03020402040406030203" pitchFamily="66" charset="-78"/>
              <a:cs typeface="Arabic Typesetting" panose="03020402040406030203" pitchFamily="66" charset="-78"/>
            </a:endParaRPr>
          </a:p>
          <a:p>
            <a:endParaRPr lang="lv-LV" sz="4000" b="1" dirty="0" smtClean="0">
              <a:solidFill>
                <a:schemeClr val="accent2">
                  <a:lumMod val="75000"/>
                </a:schemeClr>
              </a:solidFill>
              <a:latin typeface="Chiller" panose="04020404031007020602" pitchFamily="82" charset="0"/>
              <a:cs typeface="Arabic Typesetting" panose="03020402040406030203" pitchFamily="66" charset="-78"/>
            </a:endParaRPr>
          </a:p>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6" name="TextBox 5">
            <a:hlinkClick r:id="rId5" action="ppaction://hlinksldjump"/>
          </p:cNvPr>
          <p:cNvSpPr txBox="1"/>
          <p:nvPr/>
        </p:nvSpPr>
        <p:spPr>
          <a:xfrm>
            <a:off x="207810" y="2734374"/>
            <a:ext cx="5256000" cy="584775"/>
          </a:xfrm>
          <a:prstGeom prst="rect">
            <a:avLst/>
          </a:prstGeom>
          <a:noFill/>
        </p:spPr>
        <p:txBody>
          <a:bodyPr wrap="square" rtlCol="0">
            <a:spAutoFit/>
          </a:bodyPr>
          <a:lstStyle/>
          <a:p>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(1</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 </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katoļu baznīca</a:t>
            </a:r>
            <a:endParaRPr lang="lv-LV" dirty="0"/>
          </a:p>
        </p:txBody>
      </p:sp>
      <p:sp>
        <p:nvSpPr>
          <p:cNvPr id="8" name="TextBox 7">
            <a:hlinkClick r:id="rId6" action="ppaction://hlinksldjump"/>
          </p:cNvPr>
          <p:cNvSpPr txBox="1"/>
          <p:nvPr/>
        </p:nvSpPr>
        <p:spPr>
          <a:xfrm>
            <a:off x="207810" y="3310375"/>
            <a:ext cx="5256000" cy="1097280"/>
          </a:xfrm>
          <a:prstGeom prst="rect">
            <a:avLst/>
          </a:prstGeom>
          <a:noFill/>
        </p:spPr>
        <p:txBody>
          <a:bodyPr wrap="square" rtlCol="0">
            <a:spAutoFit/>
          </a:bodyPr>
          <a:lstStyle/>
          <a:p>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(2</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 </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katoļu baznīca, pareizticīgo dievnams, vecticībnieku lūgšanu nams</a:t>
            </a:r>
          </a:p>
          <a:p>
            <a:endParaRPr lang="lv-LV" dirty="0"/>
          </a:p>
        </p:txBody>
      </p:sp>
      <p:sp>
        <p:nvSpPr>
          <p:cNvPr id="9" name="TextBox 8">
            <a:hlinkClick r:id="rId6" action="ppaction://hlinksldjump"/>
          </p:cNvPr>
          <p:cNvSpPr txBox="1"/>
          <p:nvPr/>
        </p:nvSpPr>
        <p:spPr>
          <a:xfrm>
            <a:off x="179512" y="4437112"/>
            <a:ext cx="5256000" cy="1569660"/>
          </a:xfrm>
          <a:prstGeom prst="rect">
            <a:avLst/>
          </a:prstGeom>
          <a:noFill/>
        </p:spPr>
        <p:txBody>
          <a:bodyPr wrap="square" rtlCol="0">
            <a:spAutoFit/>
          </a:bodyPr>
          <a:lstStyle/>
          <a:p>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(3</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 </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katoļu baznīca, pareizticīgo dievnams, vecticībnieku lūgšanu nams, ebreju sinagoga</a:t>
            </a:r>
            <a:endParaRPr lang="lv-LV" sz="32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11" name="TextBox 10"/>
          <p:cNvSpPr txBox="1"/>
          <p:nvPr/>
        </p:nvSpPr>
        <p:spPr>
          <a:xfrm>
            <a:off x="179512" y="1124744"/>
            <a:ext cx="5328592" cy="1323439"/>
          </a:xfrm>
          <a:prstGeom prst="rect">
            <a:avLst/>
          </a:prstGeom>
          <a:noFill/>
        </p:spPr>
        <p:txBody>
          <a:bodyPr wrap="square" rtlCol="0">
            <a:spAutoFit/>
          </a:bodyPr>
          <a:lstStyle/>
          <a:p>
            <a:pPr algn="ct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Kādu reliģisko konfesiju dievnami </a:t>
            </a:r>
          </a:p>
          <a:p>
            <a:pPr algn="ct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bija Krāslavā uz 1729. gadu?</a:t>
            </a:r>
          </a:p>
          <a:p>
            <a:endParaRPr lang="lv-LV" sz="1600" dirty="0"/>
          </a:p>
        </p:txBody>
      </p:sp>
      <p:sp>
        <p:nvSpPr>
          <p:cNvPr id="5" name="8-Point Star 4"/>
          <p:cNvSpPr/>
          <p:nvPr/>
        </p:nvSpPr>
        <p:spPr>
          <a:xfrm>
            <a:off x="2392318" y="116632"/>
            <a:ext cx="720000" cy="720000"/>
          </a:xfrm>
          <a:prstGeom prst="star8">
            <a:avLst/>
          </a:prstGeom>
          <a:blipFill>
            <a:blip r:embed="rId7" cstate="print"/>
            <a:stretch>
              <a:fillRect/>
            </a:stretch>
          </a:bli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3200" dirty="0" smtClean="0">
                <a:solidFill>
                  <a:schemeClr val="accent2">
                    <a:lumMod val="75000"/>
                  </a:schemeClr>
                </a:solidFill>
              </a:rPr>
              <a:t>7</a:t>
            </a:r>
            <a:endParaRPr lang="lv-LV" dirty="0">
              <a:solidFill>
                <a:schemeClr val="accent2">
                  <a:lumMod val="75000"/>
                </a:schemeClr>
              </a:solidFill>
            </a:endParaRPr>
          </a:p>
        </p:txBody>
      </p:sp>
    </p:spTree>
    <p:extLst>
      <p:ext uri="{BB962C8B-B14F-4D97-AF65-F5344CB8AC3E}">
        <p14:creationId xmlns:p14="http://schemas.microsoft.com/office/powerpoint/2010/main" val="36941780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Attēls 1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a:ln>
            <a:gradFill>
              <a:gsLst>
                <a:gs pos="0">
                  <a:schemeClr val="accent1">
                    <a:tint val="66000"/>
                    <a:satMod val="160000"/>
                  </a:schemeClr>
                </a:gs>
                <a:gs pos="9000">
                  <a:schemeClr val="accent6">
                    <a:lumMod val="75000"/>
                    <a:alpha val="15000"/>
                  </a:schemeClr>
                </a:gs>
                <a:gs pos="100000">
                  <a:schemeClr val="accent1">
                    <a:tint val="23500"/>
                    <a:satMod val="160000"/>
                  </a:schemeClr>
                </a:gs>
              </a:gsLst>
              <a:lin ang="5400000" scaled="0"/>
            </a:gradFill>
          </a:ln>
          <a:effectLst>
            <a:softEdge rad="635000"/>
          </a:effectLst>
        </p:spPr>
      </p:pic>
      <p:sp>
        <p:nvSpPr>
          <p:cNvPr id="18" name="Taisnstūris ar noapaļotiem stūriem 2">
            <a:hlinkClick r:id="rId2" action="ppaction://hlinksldjump"/>
          </p:cNvPr>
          <p:cNvSpPr/>
          <p:nvPr/>
        </p:nvSpPr>
        <p:spPr>
          <a:xfrm>
            <a:off x="4067944" y="555780"/>
            <a:ext cx="4721731" cy="2520000"/>
          </a:xfrm>
          <a:custGeom>
            <a:avLst/>
            <a:gdLst>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560488 w 5472608"/>
              <a:gd name="connsiteY5" fmla="*/ 6192688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596311 w 5472608"/>
              <a:gd name="connsiteY7" fmla="*/ 4909193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079529 w 5472608"/>
              <a:gd name="connsiteY5" fmla="*/ 3848392 h 6192688"/>
              <a:gd name="connsiteX6" fmla="*/ 4408088 w 5472608"/>
              <a:gd name="connsiteY6" fmla="*/ 5474231 h 6192688"/>
              <a:gd name="connsiteX7" fmla="*/ 912120 w 5472608"/>
              <a:gd name="connsiteY7" fmla="*/ 6192688 h 6192688"/>
              <a:gd name="connsiteX8" fmla="*/ 596311 w 5472608"/>
              <a:gd name="connsiteY8" fmla="*/ 4909193 h 6192688"/>
              <a:gd name="connsiteX9" fmla="*/ 0 w 5472608"/>
              <a:gd name="connsiteY9" fmla="*/ 912120 h 6192688"/>
              <a:gd name="connsiteX0" fmla="*/ 0 w 5472608"/>
              <a:gd name="connsiteY0" fmla="*/ 912120 h 5478117"/>
              <a:gd name="connsiteX1" fmla="*/ 912120 w 5472608"/>
              <a:gd name="connsiteY1" fmla="*/ 0 h 5478117"/>
              <a:gd name="connsiteX2" fmla="*/ 4560488 w 5472608"/>
              <a:gd name="connsiteY2" fmla="*/ 0 h 5478117"/>
              <a:gd name="connsiteX3" fmla="*/ 5472608 w 5472608"/>
              <a:gd name="connsiteY3" fmla="*/ 912120 h 5478117"/>
              <a:gd name="connsiteX4" fmla="*/ 5026294 w 5472608"/>
              <a:gd name="connsiteY4" fmla="*/ 4779825 h 5478117"/>
              <a:gd name="connsiteX5" fmla="*/ 4079529 w 5472608"/>
              <a:gd name="connsiteY5" fmla="*/ 3848392 h 5478117"/>
              <a:gd name="connsiteX6" fmla="*/ 4408088 w 5472608"/>
              <a:gd name="connsiteY6" fmla="*/ 5474231 h 5478117"/>
              <a:gd name="connsiteX7" fmla="*/ 1862993 w 5472608"/>
              <a:gd name="connsiteY7" fmla="*/ 4335818 h 5478117"/>
              <a:gd name="connsiteX8" fmla="*/ 596311 w 5472608"/>
              <a:gd name="connsiteY8" fmla="*/ 4909193 h 5478117"/>
              <a:gd name="connsiteX9" fmla="*/ 0 w 5472608"/>
              <a:gd name="connsiteY9" fmla="*/ 912120 h 5478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2608" h="5478117">
                <a:moveTo>
                  <a:pt x="0" y="912120"/>
                </a:moveTo>
                <a:cubicBezTo>
                  <a:pt x="0" y="408370"/>
                  <a:pt x="408370" y="0"/>
                  <a:pt x="912120" y="0"/>
                </a:cubicBezTo>
                <a:lnTo>
                  <a:pt x="4560488" y="0"/>
                </a:lnTo>
                <a:cubicBezTo>
                  <a:pt x="5064238" y="0"/>
                  <a:pt x="5472608" y="408370"/>
                  <a:pt x="5472608" y="912120"/>
                </a:cubicBezTo>
                <a:lnTo>
                  <a:pt x="5026294" y="4779825"/>
                </a:lnTo>
                <a:cubicBezTo>
                  <a:pt x="4858580" y="5542576"/>
                  <a:pt x="4182563" y="3732658"/>
                  <a:pt x="4079529" y="3848392"/>
                </a:cubicBezTo>
                <a:cubicBezTo>
                  <a:pt x="3976495" y="3964126"/>
                  <a:pt x="4777511" y="5392993"/>
                  <a:pt x="4408088" y="5474231"/>
                </a:cubicBezTo>
                <a:cubicBezTo>
                  <a:pt x="4038665" y="5555469"/>
                  <a:pt x="3079116" y="4335818"/>
                  <a:pt x="1862993" y="4335818"/>
                </a:cubicBezTo>
                <a:cubicBezTo>
                  <a:pt x="1359243" y="4335818"/>
                  <a:pt x="596311" y="5412943"/>
                  <a:pt x="596311" y="4909193"/>
                </a:cubicBezTo>
                <a:cubicBezTo>
                  <a:pt x="596311" y="3453044"/>
                  <a:pt x="0" y="2368269"/>
                  <a:pt x="0" y="912120"/>
                </a:cubicBezTo>
                <a:close/>
              </a:path>
            </a:pathLst>
          </a:custGeom>
          <a:gradFill flip="none" rotWithShape="1">
            <a:gsLst>
              <a:gs pos="0">
                <a:schemeClr val="accent2">
                  <a:lumMod val="75000"/>
                </a:schemeClr>
              </a:gs>
              <a:gs pos="13000">
                <a:srgbClr val="F8B049"/>
              </a:gs>
              <a:gs pos="32000">
                <a:srgbClr val="F8B049"/>
              </a:gs>
              <a:gs pos="63000">
                <a:srgbClr val="FEE7F2"/>
              </a:gs>
              <a:gs pos="67000">
                <a:srgbClr val="F952A0"/>
              </a:gs>
              <a:gs pos="69000">
                <a:srgbClr val="C50849"/>
              </a:gs>
              <a:gs pos="82001">
                <a:srgbClr val="B43E85"/>
              </a:gs>
              <a:gs pos="100000">
                <a:srgbClr val="F8B049"/>
              </a:gs>
            </a:gsLst>
            <a:lin ang="5400000" scaled="0"/>
            <a:tileRect r="-100000" b="-100000"/>
          </a:gradFill>
          <a:ln w="82550" cap="rnd" cmpd="thinThick">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lv-LV" sz="4400" b="1" dirty="0" smtClean="0">
                <a:solidFill>
                  <a:srgbClr val="FF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Atbilde nepareiza</a:t>
            </a:r>
          </a:p>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19" name="Taisnstūris 18">
            <a:hlinkClick r:id="rId2" action="ppaction://hlinksldjump"/>
          </p:cNvPr>
          <p:cNvSpPr/>
          <p:nvPr/>
        </p:nvSpPr>
        <p:spPr>
          <a:xfrm>
            <a:off x="1763688" y="5301208"/>
            <a:ext cx="4099199" cy="1107996"/>
          </a:xfrm>
          <a:prstGeom prst="rect">
            <a:avLst/>
          </a:prstGeom>
        </p:spPr>
        <p:txBody>
          <a:bodyPr wrap="none">
            <a:spAutoFit/>
          </a:bodyPr>
          <a:lstStyle/>
          <a:p>
            <a:r>
              <a:rPr lang="lv-LV" sz="6600" b="1" dirty="0" smtClean="0">
                <a:solidFill>
                  <a:schemeClr val="bg1">
                    <a:lumMod val="95000"/>
                  </a:schemeClr>
                </a:solidFill>
                <a:latin typeface="Gabriola" panose="04040605051002020D02" pitchFamily="82" charset="0"/>
                <a:cs typeface="Andalus" panose="02020603050405020304" pitchFamily="18" charset="-78"/>
              </a:rPr>
              <a:t>Atbildēt </a:t>
            </a:r>
            <a:r>
              <a:rPr lang="lv-LV" sz="6600" b="1" dirty="0">
                <a:solidFill>
                  <a:schemeClr val="bg1">
                    <a:lumMod val="95000"/>
                  </a:schemeClr>
                </a:solidFill>
                <a:latin typeface="Gabriola" panose="04040605051002020D02" pitchFamily="82" charset="0"/>
                <a:cs typeface="Andalus" panose="02020603050405020304" pitchFamily="18" charset="-78"/>
              </a:rPr>
              <a:t>vēlreiz</a:t>
            </a:r>
          </a:p>
        </p:txBody>
      </p:sp>
    </p:spTree>
    <p:extLst>
      <p:ext uri="{BB962C8B-B14F-4D97-AF65-F5344CB8AC3E}">
        <p14:creationId xmlns:p14="http://schemas.microsoft.com/office/powerpoint/2010/main" val="14417638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ttēls 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980553"/>
          </a:xfrm>
          <a:prstGeom prst="rect">
            <a:avLst/>
          </a:prstGeom>
          <a:ln>
            <a:gradFill>
              <a:gsLst>
                <a:gs pos="0">
                  <a:schemeClr val="accent1">
                    <a:tint val="66000"/>
                    <a:satMod val="160000"/>
                  </a:schemeClr>
                </a:gs>
                <a:gs pos="9000">
                  <a:schemeClr val="accent6">
                    <a:lumMod val="75000"/>
                    <a:alpha val="15000"/>
                  </a:schemeClr>
                </a:gs>
                <a:gs pos="100000">
                  <a:schemeClr val="accent1">
                    <a:tint val="23500"/>
                    <a:satMod val="160000"/>
                  </a:schemeClr>
                </a:gs>
              </a:gsLst>
              <a:lin ang="5400000" scaled="0"/>
            </a:gradFill>
          </a:ln>
          <a:effectLst>
            <a:softEdge rad="635000"/>
          </a:effectLst>
        </p:spPr>
      </p:pic>
      <p:sp>
        <p:nvSpPr>
          <p:cNvPr id="2" name="Taisnstūris ar noapaļotiem stūriem 2">
            <a:hlinkClick r:id="rId2" action="ppaction://hlinksldjump"/>
          </p:cNvPr>
          <p:cNvSpPr/>
          <p:nvPr/>
        </p:nvSpPr>
        <p:spPr>
          <a:xfrm>
            <a:off x="4067944" y="620688"/>
            <a:ext cx="4723200" cy="2520280"/>
          </a:xfrm>
          <a:custGeom>
            <a:avLst/>
            <a:gdLst>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560488 w 5472608"/>
              <a:gd name="connsiteY5" fmla="*/ 6192688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596311 w 5472608"/>
              <a:gd name="connsiteY7" fmla="*/ 4909193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079529 w 5472608"/>
              <a:gd name="connsiteY5" fmla="*/ 3848392 h 6192688"/>
              <a:gd name="connsiteX6" fmla="*/ 4408088 w 5472608"/>
              <a:gd name="connsiteY6" fmla="*/ 5474231 h 6192688"/>
              <a:gd name="connsiteX7" fmla="*/ 912120 w 5472608"/>
              <a:gd name="connsiteY7" fmla="*/ 6192688 h 6192688"/>
              <a:gd name="connsiteX8" fmla="*/ 596311 w 5472608"/>
              <a:gd name="connsiteY8" fmla="*/ 4909193 h 6192688"/>
              <a:gd name="connsiteX9" fmla="*/ 0 w 5472608"/>
              <a:gd name="connsiteY9" fmla="*/ 912120 h 6192688"/>
              <a:gd name="connsiteX0" fmla="*/ 0 w 5472608"/>
              <a:gd name="connsiteY0" fmla="*/ 912120 h 5478117"/>
              <a:gd name="connsiteX1" fmla="*/ 912120 w 5472608"/>
              <a:gd name="connsiteY1" fmla="*/ 0 h 5478117"/>
              <a:gd name="connsiteX2" fmla="*/ 4560488 w 5472608"/>
              <a:gd name="connsiteY2" fmla="*/ 0 h 5478117"/>
              <a:gd name="connsiteX3" fmla="*/ 5472608 w 5472608"/>
              <a:gd name="connsiteY3" fmla="*/ 912120 h 5478117"/>
              <a:gd name="connsiteX4" fmla="*/ 5026294 w 5472608"/>
              <a:gd name="connsiteY4" fmla="*/ 4779825 h 5478117"/>
              <a:gd name="connsiteX5" fmla="*/ 4079529 w 5472608"/>
              <a:gd name="connsiteY5" fmla="*/ 3848392 h 5478117"/>
              <a:gd name="connsiteX6" fmla="*/ 4408088 w 5472608"/>
              <a:gd name="connsiteY6" fmla="*/ 5474231 h 5478117"/>
              <a:gd name="connsiteX7" fmla="*/ 1862993 w 5472608"/>
              <a:gd name="connsiteY7" fmla="*/ 4335818 h 5478117"/>
              <a:gd name="connsiteX8" fmla="*/ 596311 w 5472608"/>
              <a:gd name="connsiteY8" fmla="*/ 4909193 h 5478117"/>
              <a:gd name="connsiteX9" fmla="*/ 0 w 5472608"/>
              <a:gd name="connsiteY9" fmla="*/ 912120 h 5478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2608" h="5478117">
                <a:moveTo>
                  <a:pt x="0" y="912120"/>
                </a:moveTo>
                <a:cubicBezTo>
                  <a:pt x="0" y="408370"/>
                  <a:pt x="408370" y="0"/>
                  <a:pt x="912120" y="0"/>
                </a:cubicBezTo>
                <a:lnTo>
                  <a:pt x="4560488" y="0"/>
                </a:lnTo>
                <a:cubicBezTo>
                  <a:pt x="5064238" y="0"/>
                  <a:pt x="5472608" y="408370"/>
                  <a:pt x="5472608" y="912120"/>
                </a:cubicBezTo>
                <a:lnTo>
                  <a:pt x="5026294" y="4779825"/>
                </a:lnTo>
                <a:cubicBezTo>
                  <a:pt x="4858580" y="5542576"/>
                  <a:pt x="4182563" y="3732658"/>
                  <a:pt x="4079529" y="3848392"/>
                </a:cubicBezTo>
                <a:cubicBezTo>
                  <a:pt x="3976495" y="3964126"/>
                  <a:pt x="4777511" y="5392993"/>
                  <a:pt x="4408088" y="5474231"/>
                </a:cubicBezTo>
                <a:cubicBezTo>
                  <a:pt x="4038665" y="5555469"/>
                  <a:pt x="3079116" y="4335818"/>
                  <a:pt x="1862993" y="4335818"/>
                </a:cubicBezTo>
                <a:cubicBezTo>
                  <a:pt x="1359243" y="4335818"/>
                  <a:pt x="596311" y="5412943"/>
                  <a:pt x="596311" y="4909193"/>
                </a:cubicBezTo>
                <a:cubicBezTo>
                  <a:pt x="596311" y="3453044"/>
                  <a:pt x="0" y="2368269"/>
                  <a:pt x="0" y="912120"/>
                </a:cubicBezTo>
                <a:close/>
              </a:path>
            </a:pathLst>
          </a:custGeom>
          <a:gradFill flip="none" rotWithShape="1">
            <a:gsLst>
              <a:gs pos="0">
                <a:schemeClr val="accent2">
                  <a:lumMod val="75000"/>
                </a:schemeClr>
              </a:gs>
              <a:gs pos="13000">
                <a:srgbClr val="F8B049"/>
              </a:gs>
              <a:gs pos="32000">
                <a:srgbClr val="F8B049"/>
              </a:gs>
              <a:gs pos="63000">
                <a:srgbClr val="FEE7F2"/>
              </a:gs>
              <a:gs pos="67000">
                <a:srgbClr val="F952A0"/>
              </a:gs>
              <a:gs pos="69000">
                <a:srgbClr val="C50849"/>
              </a:gs>
              <a:gs pos="82001">
                <a:srgbClr val="B43E85"/>
              </a:gs>
              <a:gs pos="100000">
                <a:srgbClr val="F8B049"/>
              </a:gs>
            </a:gsLst>
            <a:lin ang="5400000" scaled="0"/>
            <a:tileRect r="-100000" b="-100000"/>
          </a:gradFill>
          <a:ln w="82550" cap="rnd" cmpd="thinThick">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lv-LV" sz="4400" b="1" dirty="0" smtClean="0">
                <a:solidFill>
                  <a:srgbClr val="00B05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Atbilde pareiza</a:t>
            </a:r>
          </a:p>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5" name="Taisnstūris 4">
            <a:hlinkClick r:id="rId2" action="ppaction://hlinksldjump"/>
          </p:cNvPr>
          <p:cNvSpPr/>
          <p:nvPr/>
        </p:nvSpPr>
        <p:spPr>
          <a:xfrm>
            <a:off x="1621894" y="5373216"/>
            <a:ext cx="5468164" cy="1107996"/>
          </a:xfrm>
          <a:prstGeom prst="rect">
            <a:avLst/>
          </a:prstGeom>
        </p:spPr>
        <p:txBody>
          <a:bodyPr wrap="none">
            <a:spAutoFit/>
          </a:bodyPr>
          <a:lstStyle/>
          <a:p>
            <a:r>
              <a:rPr lang="lv-LV" sz="6600" b="1" dirty="0">
                <a:solidFill>
                  <a:schemeClr val="bg1">
                    <a:lumMod val="95000"/>
                  </a:schemeClr>
                </a:solidFill>
                <a:latin typeface="Gabriola" panose="04040605051002020D02" pitchFamily="82" charset="0"/>
              </a:rPr>
              <a:t>Izlasiet skaidrojumu</a:t>
            </a:r>
          </a:p>
        </p:txBody>
      </p:sp>
    </p:spTree>
    <p:extLst>
      <p:ext uri="{BB962C8B-B14F-4D97-AF65-F5344CB8AC3E}">
        <p14:creationId xmlns:p14="http://schemas.microsoft.com/office/powerpoint/2010/main" val="33708251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Lietotajs\Desktop\71_damasco_43.jpg"/>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PaintBrush/>
                    </a14:imgEffect>
                    <a14:imgEffect>
                      <a14:sharpenSoften amount="-18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315416"/>
            <a:ext cx="9251504" cy="7290048"/>
          </a:xfrm>
          <a:prstGeom prst="rect">
            <a:avLst/>
          </a:prstGeom>
          <a:noFill/>
          <a:ln w="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lgDashDotDot"/>
          </a:ln>
          <a:effectLst>
            <a:glow rad="127000">
              <a:schemeClr val="bg1"/>
            </a:glow>
            <a:reflection blurRad="6350" stA="50000" endA="300" endPos="55000" dir="5400000" sy="-100000" algn="bl" rotWithShape="0"/>
          </a:effectLst>
          <a:scene3d>
            <a:camera prst="isometricRightUp"/>
            <a:lightRig rig="sunrise" dir="t">
              <a:rot lat="0" lon="0" rev="0"/>
            </a:lightRig>
          </a:scene3d>
          <a:sp3d extrusionH="107950" contourW="12700">
            <a:extrusionClr>
              <a:schemeClr val="accent3">
                <a:lumMod val="75000"/>
              </a:schemeClr>
            </a:extrusionClr>
            <a:contourClr>
              <a:schemeClr val="bg2">
                <a:lumMod val="25000"/>
              </a:schemeClr>
            </a:contourClr>
          </a:sp3d>
          <a:extLst>
            <a:ext uri="{909E8E84-426E-40DD-AFC4-6F175D3DCCD1}">
              <a14:hiddenFill xmlns:a14="http://schemas.microsoft.com/office/drawing/2010/main">
                <a:solidFill>
                  <a:srgbClr val="FFFFFF"/>
                </a:solidFill>
              </a14:hiddenFill>
            </a:ext>
          </a:extLst>
        </p:spPr>
      </p:pic>
      <p:pic>
        <p:nvPicPr>
          <p:cNvPr id="2" name="Picture 2" descr="C:\Users\Lietotajs\Desktop\kraslavo-nad-dvinoy - Copy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104" y="-6723"/>
            <a:ext cx="3203848" cy="6864723"/>
          </a:xfrm>
          <a:prstGeom prst="rect">
            <a:avLst/>
          </a:prstGeom>
          <a:noFill/>
          <a:effectLst>
            <a:outerShdw blurRad="50800" dist="50800" dir="5400000" algn="ctr" rotWithShape="0">
              <a:schemeClr val="bg1"/>
            </a:outerShdw>
            <a:softEdge rad="635000"/>
          </a:effectLst>
          <a:extLst>
            <a:ext uri="{909E8E84-426E-40DD-AFC4-6F175D3DCCD1}">
              <a14:hiddenFill xmlns:a14="http://schemas.microsoft.com/office/drawing/2010/main">
                <a:solidFill>
                  <a:srgbClr val="FFFFFF"/>
                </a:solidFill>
              </a14:hiddenFill>
            </a:ext>
          </a:extLst>
        </p:spPr>
      </p:pic>
      <p:sp>
        <p:nvSpPr>
          <p:cNvPr id="3" name="Taisnstūris ar noapaļotiem stūriem 2"/>
          <p:cNvSpPr/>
          <p:nvPr/>
        </p:nvSpPr>
        <p:spPr>
          <a:xfrm>
            <a:off x="152541" y="391276"/>
            <a:ext cx="5472608" cy="6192688"/>
          </a:xfrm>
          <a:custGeom>
            <a:avLst/>
            <a:gdLst>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560488 w 5472608"/>
              <a:gd name="connsiteY5" fmla="*/ 6192688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2608" h="6192688">
                <a:moveTo>
                  <a:pt x="0" y="912120"/>
                </a:moveTo>
                <a:cubicBezTo>
                  <a:pt x="0" y="408370"/>
                  <a:pt x="408370" y="0"/>
                  <a:pt x="912120" y="0"/>
                </a:cubicBezTo>
                <a:lnTo>
                  <a:pt x="4560488" y="0"/>
                </a:lnTo>
                <a:cubicBezTo>
                  <a:pt x="5064238" y="0"/>
                  <a:pt x="5472608" y="408370"/>
                  <a:pt x="5472608" y="912120"/>
                </a:cubicBezTo>
                <a:lnTo>
                  <a:pt x="5026294" y="4779825"/>
                </a:lnTo>
                <a:cubicBezTo>
                  <a:pt x="5026294" y="5283575"/>
                  <a:pt x="4911838" y="5474231"/>
                  <a:pt x="4408088" y="5474231"/>
                </a:cubicBezTo>
                <a:cubicBezTo>
                  <a:pt x="3191965" y="5474231"/>
                  <a:pt x="2128243" y="6192688"/>
                  <a:pt x="912120" y="6192688"/>
                </a:cubicBezTo>
                <a:cubicBezTo>
                  <a:pt x="408370" y="6192688"/>
                  <a:pt x="0" y="5784318"/>
                  <a:pt x="0" y="5280568"/>
                </a:cubicBezTo>
                <a:lnTo>
                  <a:pt x="0" y="912120"/>
                </a:lnTo>
                <a:close/>
              </a:path>
            </a:pathLst>
          </a:custGeom>
          <a:gradFill flip="none" rotWithShape="1">
            <a:gsLst>
              <a:gs pos="0">
                <a:schemeClr val="accent3"/>
              </a:gs>
              <a:gs pos="100000">
                <a:schemeClr val="accent1">
                  <a:tint val="23500"/>
                  <a:satMod val="160000"/>
                </a:schemeClr>
              </a:gs>
            </a:gsLst>
            <a:path path="circle">
              <a:fillToRect l="100000" t="100000"/>
            </a:path>
            <a:tileRect r="-100000" b="-100000"/>
          </a:gradFill>
          <a:ln w="82550" cap="rnd" cmpd="thinThick">
            <a:gradFill>
              <a:gsLst>
                <a:gs pos="0">
                  <a:srgbClr val="FFF200"/>
                </a:gs>
                <a:gs pos="45000">
                  <a:srgbClr val="FF7A00"/>
                </a:gs>
                <a:gs pos="70000">
                  <a:srgbClr val="FF0300"/>
                </a:gs>
                <a:gs pos="100000">
                  <a:srgbClr val="4D0808"/>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a:p>
            <a:pPr algn="ctr"/>
            <a:endParaRPr lang="lv-LV" sz="3200" b="1" dirty="0">
              <a:solidFill>
                <a:schemeClr val="accent2">
                  <a:lumMod val="75000"/>
                </a:schemeClr>
              </a:solidFill>
              <a:latin typeface="Arabic Typesetting" panose="03020402040406030203" pitchFamily="66" charset="-78"/>
              <a:cs typeface="Arabic Typesetting" panose="03020402040406030203" pitchFamily="66" charset="-78"/>
            </a:endParaRPr>
          </a:p>
          <a:p>
            <a:endParaRPr lang="lv-LV" sz="4000" b="1" dirty="0" smtClean="0">
              <a:solidFill>
                <a:schemeClr val="accent2">
                  <a:lumMod val="75000"/>
                </a:schemeClr>
              </a:solidFill>
              <a:latin typeface="Chiller" panose="04020404031007020602" pitchFamily="82" charset="0"/>
              <a:cs typeface="Arabic Typesetting" panose="03020402040406030203" pitchFamily="66" charset="-78"/>
            </a:endParaRPr>
          </a:p>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6" name="TextBox 5">
            <a:hlinkClick r:id="rId5" action="ppaction://hlinksldjump"/>
          </p:cNvPr>
          <p:cNvSpPr txBox="1"/>
          <p:nvPr/>
        </p:nvSpPr>
        <p:spPr>
          <a:xfrm>
            <a:off x="207810" y="2734374"/>
            <a:ext cx="5256000" cy="584775"/>
          </a:xfrm>
          <a:prstGeom prst="rect">
            <a:avLst/>
          </a:prstGeom>
          <a:noFill/>
        </p:spPr>
        <p:txBody>
          <a:bodyPr wrap="square" rtlCol="0">
            <a:spAutoFit/>
          </a:bodyPr>
          <a:lstStyle/>
          <a:p>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(1</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 hetmanis</a:t>
            </a:r>
            <a:endParaRPr lang="lv-LV" dirty="0"/>
          </a:p>
        </p:txBody>
      </p:sp>
      <p:sp>
        <p:nvSpPr>
          <p:cNvPr id="8" name="TextBox 7">
            <a:hlinkClick r:id="rId6" action="ppaction://hlinksldjump"/>
          </p:cNvPr>
          <p:cNvSpPr txBox="1"/>
          <p:nvPr/>
        </p:nvSpPr>
        <p:spPr>
          <a:xfrm>
            <a:off x="207810" y="3310374"/>
            <a:ext cx="5256000" cy="583200"/>
          </a:xfrm>
          <a:prstGeom prst="rect">
            <a:avLst/>
          </a:prstGeom>
          <a:noFill/>
        </p:spPr>
        <p:txBody>
          <a:bodyPr wrap="square" rtlCol="0">
            <a:spAutoFit/>
          </a:bodyPr>
          <a:lstStyle/>
          <a:p>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(2</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 stārasts</a:t>
            </a:r>
            <a:endPar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endParaRPr>
          </a:p>
          <a:p>
            <a:endParaRPr lang="lv-LV" dirty="0"/>
          </a:p>
        </p:txBody>
      </p:sp>
      <p:sp>
        <p:nvSpPr>
          <p:cNvPr id="9" name="TextBox 8">
            <a:hlinkClick r:id="rId5" action="ppaction://hlinksldjump"/>
          </p:cNvPr>
          <p:cNvSpPr txBox="1"/>
          <p:nvPr/>
        </p:nvSpPr>
        <p:spPr>
          <a:xfrm>
            <a:off x="208658" y="3886374"/>
            <a:ext cx="5256000" cy="584775"/>
          </a:xfrm>
          <a:prstGeom prst="rect">
            <a:avLst/>
          </a:prstGeom>
          <a:noFill/>
        </p:spPr>
        <p:txBody>
          <a:bodyPr wrap="square" rtlCol="0">
            <a:spAutoFit/>
          </a:bodyPr>
          <a:lstStyle/>
          <a:p>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(3</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 </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pans</a:t>
            </a:r>
            <a:endParaRPr lang="lv-LV" sz="32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11" name="TextBox 10"/>
          <p:cNvSpPr txBox="1"/>
          <p:nvPr/>
        </p:nvSpPr>
        <p:spPr>
          <a:xfrm>
            <a:off x="-3467" y="1124744"/>
            <a:ext cx="5511571" cy="1815882"/>
          </a:xfrm>
          <a:prstGeom prst="rect">
            <a:avLst/>
          </a:prstGeom>
          <a:noFill/>
        </p:spPr>
        <p:txBody>
          <a:bodyPr wrap="square" rtlCol="0">
            <a:spAutoFit/>
          </a:bodyPr>
          <a:lstStyle/>
          <a:p>
            <a:pPr algn="ct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Kāds bija grāfa Jana Ludvika Broel Plātera ieņemamais amats Inflantijas vaivadijā, </a:t>
            </a:r>
            <a:endPar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endParaRPr>
          </a:p>
          <a:p>
            <a:pPr algn="ct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pērkot </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Krāslavu?</a:t>
            </a:r>
          </a:p>
          <a:p>
            <a:endParaRPr lang="lv-LV" sz="1600" dirty="0"/>
          </a:p>
        </p:txBody>
      </p:sp>
      <p:sp>
        <p:nvSpPr>
          <p:cNvPr id="5" name="8-Point Star 4"/>
          <p:cNvSpPr/>
          <p:nvPr/>
        </p:nvSpPr>
        <p:spPr>
          <a:xfrm>
            <a:off x="2392318" y="116632"/>
            <a:ext cx="720000" cy="720000"/>
          </a:xfrm>
          <a:prstGeom prst="star8">
            <a:avLst/>
          </a:prstGeom>
          <a:blipFill>
            <a:blip r:embed="rId7" cstate="print"/>
            <a:stretch>
              <a:fillRect/>
            </a:stretch>
          </a:bli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3200" dirty="0" smtClean="0">
                <a:solidFill>
                  <a:schemeClr val="accent2">
                    <a:lumMod val="75000"/>
                  </a:schemeClr>
                </a:solidFill>
              </a:rPr>
              <a:t>1</a:t>
            </a:r>
            <a:endParaRPr lang="lv-LV" dirty="0">
              <a:solidFill>
                <a:schemeClr val="accent2">
                  <a:lumMod val="75000"/>
                </a:schemeClr>
              </a:solidFill>
            </a:endParaRPr>
          </a:p>
        </p:txBody>
      </p:sp>
    </p:spTree>
    <p:extLst>
      <p:ext uri="{BB962C8B-B14F-4D97-AF65-F5344CB8AC3E}">
        <p14:creationId xmlns:p14="http://schemas.microsoft.com/office/powerpoint/2010/main" val="36941780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isnstūris ar noapaļotiem stūriem 2">
            <a:hlinkClick r:id="rId2" action="ppaction://hlinksldjump"/>
          </p:cNvPr>
          <p:cNvSpPr/>
          <p:nvPr/>
        </p:nvSpPr>
        <p:spPr>
          <a:xfrm>
            <a:off x="0" y="0"/>
            <a:ext cx="9143999" cy="6065912"/>
          </a:xfrm>
          <a:prstGeom prst="round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lv-LV" sz="3600" b="1" dirty="0">
                <a:solidFill>
                  <a:schemeClr val="accent2">
                    <a:lumMod val="75000"/>
                  </a:schemeClr>
                </a:solidFill>
                <a:latin typeface="Brush Script MT" panose="03060802040406070304" pitchFamily="66" charset="0"/>
                <a:ea typeface="Calibri"/>
                <a:cs typeface="FrankRuehl" panose="020E0503060101010101" pitchFamily="34" charset="-79"/>
              </a:rPr>
              <a:t>Skaidrojums</a:t>
            </a:r>
          </a:p>
          <a:p>
            <a:pPr algn="ctr"/>
            <a:r>
              <a:rPr lang="lv-LV" sz="3000" b="1" dirty="0">
                <a:solidFill>
                  <a:schemeClr val="accent2">
                    <a:lumMod val="75000"/>
                  </a:schemeClr>
                </a:solidFill>
                <a:latin typeface="Arabic Typesetting" panose="03020402040406030203" pitchFamily="66" charset="-78"/>
                <a:cs typeface="Arabic Typesetting" panose="03020402040406030203" pitchFamily="66" charset="-78"/>
              </a:rPr>
              <a:t>Vēstures avotos koka katoļu baznīca Krāslavā minēta jau 16. gs., kas darbojusies Indricas filiāles statusā. 1676. gadā šīs baznīcas vietā jezuīts Georgs Līdinghauzens-Volfs uzcēlis jaunu koka dievnamu. Šī koka baznīca Krāslavā pastāvēs 85 gadus, vēlāk tiks pārvesta uz Kombuļiem.</a:t>
            </a:r>
          </a:p>
          <a:p>
            <a:pPr algn="ctr"/>
            <a:r>
              <a:rPr lang="lv-LV" sz="3000" b="1" dirty="0">
                <a:solidFill>
                  <a:schemeClr val="accent2">
                    <a:lumMod val="75000"/>
                  </a:schemeClr>
                </a:solidFill>
                <a:latin typeface="Arabic Typesetting" panose="03020402040406030203" pitchFamily="66" charset="-78"/>
                <a:cs typeface="Arabic Typesetting" panose="03020402040406030203" pitchFamily="66" charset="-78"/>
              </a:rPr>
              <a:t>Pirmais pareizticīgo dievnams tiks iesvētīts 1840. gadā, konsekrēts svētā Jura godam.</a:t>
            </a:r>
          </a:p>
          <a:p>
            <a:pPr algn="ctr"/>
            <a:r>
              <a:rPr lang="lv-LV" sz="3000" b="1" dirty="0">
                <a:solidFill>
                  <a:schemeClr val="accent2">
                    <a:lumMod val="75000"/>
                  </a:schemeClr>
                </a:solidFill>
                <a:latin typeface="Arabic Typesetting" panose="03020402040406030203" pitchFamily="66" charset="-78"/>
                <a:cs typeface="Arabic Typesetting" panose="03020402040406030203" pitchFamily="66" charset="-78"/>
              </a:rPr>
              <a:t>Vecticībnieku draudze Krāslavā oficiāli tiks reģistrēta 1850. gadā. </a:t>
            </a:r>
          </a:p>
          <a:p>
            <a:pPr algn="ctr"/>
            <a:r>
              <a:rPr lang="lv-LV" sz="3000" b="1" dirty="0">
                <a:solidFill>
                  <a:schemeClr val="accent2">
                    <a:lumMod val="75000"/>
                  </a:schemeClr>
                </a:solidFill>
                <a:latin typeface="Arabic Typesetting" panose="03020402040406030203" pitchFamily="66" charset="-78"/>
                <a:cs typeface="Arabic Typesetting" panose="03020402040406030203" pitchFamily="66" charset="-78"/>
              </a:rPr>
              <a:t>Ebreju sinagoga Krāslavā  tiks uzcelta 1764. </a:t>
            </a:r>
            <a:r>
              <a:rPr lang="lv-LV" sz="3000" b="1" dirty="0" smtClean="0">
                <a:solidFill>
                  <a:schemeClr val="accent2">
                    <a:lumMod val="75000"/>
                  </a:schemeClr>
                </a:solidFill>
                <a:latin typeface="Arabic Typesetting" panose="03020402040406030203" pitchFamily="66" charset="-78"/>
                <a:cs typeface="Arabic Typesetting" panose="03020402040406030203" pitchFamily="66" charset="-78"/>
              </a:rPr>
              <a:t>gadā.</a:t>
            </a:r>
          </a:p>
          <a:p>
            <a:pPr algn="ctr"/>
            <a:r>
              <a:rPr lang="lv-LV" sz="3000" b="1" i="1" dirty="0">
                <a:solidFill>
                  <a:schemeClr val="accent2">
                    <a:lumMod val="75000"/>
                  </a:schemeClr>
                </a:solidFill>
                <a:latin typeface="Arabic Typesetting" panose="03020402040406030203" pitchFamily="66" charset="-78"/>
                <a:cs typeface="Arabic Typesetting" panose="03020402040406030203" pitchFamily="66" charset="-78"/>
              </a:rPr>
              <a:t>Avots: </a:t>
            </a:r>
            <a:r>
              <a:rPr lang="lv-LV" sz="3000" b="1" i="1" dirty="0" smtClean="0">
                <a:solidFill>
                  <a:schemeClr val="accent2">
                    <a:lumMod val="75000"/>
                  </a:schemeClr>
                </a:solidFill>
                <a:latin typeface="Arabic Typesetting" panose="03020402040406030203" pitchFamily="66" charset="-78"/>
                <a:cs typeface="Arabic Typesetting" panose="03020402040406030203" pitchFamily="66" charset="-78"/>
              </a:rPr>
              <a:t> Kaminska</a:t>
            </a:r>
            <a:r>
              <a:rPr lang="lv-LV" sz="3000" b="1" i="1" dirty="0">
                <a:solidFill>
                  <a:schemeClr val="accent2">
                    <a:lumMod val="75000"/>
                  </a:schemeClr>
                </a:solidFill>
                <a:latin typeface="Arabic Typesetting" panose="03020402040406030203" pitchFamily="66" charset="-78"/>
                <a:cs typeface="Arabic Typesetting" panose="03020402040406030203" pitchFamily="66" charset="-78"/>
              </a:rPr>
              <a:t>, R., Bistere, A. Sakrālās arhitektūras un mākslas mantojums vēsturiskajā Krāslavas rajonā – Rīga, Neputns, 2015.- 18.lpp.</a:t>
            </a:r>
            <a:r>
              <a:rPr lang="lv-LV" dirty="0" smtClean="0">
                <a:solidFill>
                  <a:srgbClr val="FF0000"/>
                </a:solidFill>
              </a:rPr>
              <a:t> </a:t>
            </a:r>
          </a:p>
          <a:p>
            <a:pPr algn="ctr"/>
            <a:endParaRPr lang="lv-LV" dirty="0">
              <a:solidFill>
                <a:srgbClr val="FF0000"/>
              </a:solidFill>
            </a:endParaRPr>
          </a:p>
        </p:txBody>
      </p:sp>
      <p:pic>
        <p:nvPicPr>
          <p:cNvPr id="2" name="Picture 4">
            <a:hlinkClick r:id="rId2"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085184"/>
            <a:ext cx="9143999" cy="2199054"/>
          </a:xfrm>
          <a:prstGeom prst="rect">
            <a:avLst/>
          </a:prstGeom>
          <a:noFill/>
          <a:ln>
            <a:noFill/>
          </a:ln>
          <a:effectLst>
            <a:outerShdw dist="35921" dir="2700000" algn="ctr" rotWithShape="0">
              <a:schemeClr val="bg2"/>
            </a:outerShdw>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98773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Lietotajs\Desktop\71_damasco_43.jpg"/>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PaintBrush/>
                    </a14:imgEffect>
                    <a14:imgEffect>
                      <a14:sharpenSoften amount="-18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315416"/>
            <a:ext cx="9251504" cy="7290048"/>
          </a:xfrm>
          <a:prstGeom prst="rect">
            <a:avLst/>
          </a:prstGeom>
          <a:noFill/>
          <a:ln w="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lgDashDotDot"/>
          </a:ln>
          <a:effectLst>
            <a:glow rad="127000">
              <a:schemeClr val="bg1"/>
            </a:glow>
            <a:reflection blurRad="6350" stA="50000" endA="300" endPos="55000" dir="5400000" sy="-100000" algn="bl" rotWithShape="0"/>
          </a:effectLst>
          <a:scene3d>
            <a:camera prst="isometricRightUp"/>
            <a:lightRig rig="sunrise" dir="t">
              <a:rot lat="0" lon="0" rev="0"/>
            </a:lightRig>
          </a:scene3d>
          <a:sp3d extrusionH="107950" contourW="12700">
            <a:extrusionClr>
              <a:schemeClr val="accent3">
                <a:lumMod val="75000"/>
              </a:schemeClr>
            </a:extrusionClr>
            <a:contourClr>
              <a:schemeClr val="bg2">
                <a:lumMod val="25000"/>
              </a:schemeClr>
            </a:contourClr>
          </a:sp3d>
          <a:extLst>
            <a:ext uri="{909E8E84-426E-40DD-AFC4-6F175D3DCCD1}">
              <a14:hiddenFill xmlns:a14="http://schemas.microsoft.com/office/drawing/2010/main">
                <a:solidFill>
                  <a:srgbClr val="FFFFFF"/>
                </a:solidFill>
              </a14:hiddenFill>
            </a:ext>
          </a:extLst>
        </p:spPr>
      </p:pic>
      <p:pic>
        <p:nvPicPr>
          <p:cNvPr id="2" name="Picture 2" descr="C:\Users\Lietotajs\Desktop\kraslavo-nad-dvinoy - Copy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104" y="-6723"/>
            <a:ext cx="3203848" cy="6864723"/>
          </a:xfrm>
          <a:prstGeom prst="rect">
            <a:avLst/>
          </a:prstGeom>
          <a:noFill/>
          <a:effectLst>
            <a:outerShdw blurRad="50800" dist="50800" dir="5400000" algn="ctr" rotWithShape="0">
              <a:schemeClr val="bg1"/>
            </a:outerShdw>
            <a:softEdge rad="635000"/>
          </a:effectLst>
          <a:extLst>
            <a:ext uri="{909E8E84-426E-40DD-AFC4-6F175D3DCCD1}">
              <a14:hiddenFill xmlns:a14="http://schemas.microsoft.com/office/drawing/2010/main">
                <a:solidFill>
                  <a:srgbClr val="FFFFFF"/>
                </a:solidFill>
              </a14:hiddenFill>
            </a:ext>
          </a:extLst>
        </p:spPr>
      </p:pic>
      <p:sp>
        <p:nvSpPr>
          <p:cNvPr id="3" name="Taisnstūris ar noapaļotiem stūriem 2"/>
          <p:cNvSpPr/>
          <p:nvPr/>
        </p:nvSpPr>
        <p:spPr>
          <a:xfrm>
            <a:off x="152541" y="391276"/>
            <a:ext cx="5472608" cy="6192688"/>
          </a:xfrm>
          <a:custGeom>
            <a:avLst/>
            <a:gdLst>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560488 w 5472608"/>
              <a:gd name="connsiteY5" fmla="*/ 6192688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2608" h="6192688">
                <a:moveTo>
                  <a:pt x="0" y="912120"/>
                </a:moveTo>
                <a:cubicBezTo>
                  <a:pt x="0" y="408370"/>
                  <a:pt x="408370" y="0"/>
                  <a:pt x="912120" y="0"/>
                </a:cubicBezTo>
                <a:lnTo>
                  <a:pt x="4560488" y="0"/>
                </a:lnTo>
                <a:cubicBezTo>
                  <a:pt x="5064238" y="0"/>
                  <a:pt x="5472608" y="408370"/>
                  <a:pt x="5472608" y="912120"/>
                </a:cubicBezTo>
                <a:lnTo>
                  <a:pt x="5026294" y="4779825"/>
                </a:lnTo>
                <a:cubicBezTo>
                  <a:pt x="5026294" y="5283575"/>
                  <a:pt x="4911838" y="5474231"/>
                  <a:pt x="4408088" y="5474231"/>
                </a:cubicBezTo>
                <a:cubicBezTo>
                  <a:pt x="3191965" y="5474231"/>
                  <a:pt x="2128243" y="6192688"/>
                  <a:pt x="912120" y="6192688"/>
                </a:cubicBezTo>
                <a:cubicBezTo>
                  <a:pt x="408370" y="6192688"/>
                  <a:pt x="0" y="5784318"/>
                  <a:pt x="0" y="5280568"/>
                </a:cubicBezTo>
                <a:lnTo>
                  <a:pt x="0" y="912120"/>
                </a:lnTo>
                <a:close/>
              </a:path>
            </a:pathLst>
          </a:custGeom>
          <a:gradFill flip="none" rotWithShape="1">
            <a:gsLst>
              <a:gs pos="0">
                <a:schemeClr val="accent3"/>
              </a:gs>
              <a:gs pos="100000">
                <a:schemeClr val="accent1">
                  <a:tint val="23500"/>
                  <a:satMod val="160000"/>
                </a:schemeClr>
              </a:gs>
            </a:gsLst>
            <a:path path="circle">
              <a:fillToRect l="100000" t="100000"/>
            </a:path>
            <a:tileRect r="-100000" b="-100000"/>
          </a:gradFill>
          <a:ln w="82550" cap="rnd" cmpd="thinThick">
            <a:gradFill>
              <a:gsLst>
                <a:gs pos="0">
                  <a:srgbClr val="FFF200"/>
                </a:gs>
                <a:gs pos="45000">
                  <a:srgbClr val="FF7A00"/>
                </a:gs>
                <a:gs pos="70000">
                  <a:srgbClr val="FF0300"/>
                </a:gs>
                <a:gs pos="100000">
                  <a:srgbClr val="4D0808"/>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a:p>
            <a:pPr algn="ctr"/>
            <a:endParaRPr lang="lv-LV" sz="3200" b="1" dirty="0">
              <a:solidFill>
                <a:schemeClr val="accent2">
                  <a:lumMod val="75000"/>
                </a:schemeClr>
              </a:solidFill>
              <a:latin typeface="Arabic Typesetting" panose="03020402040406030203" pitchFamily="66" charset="-78"/>
              <a:cs typeface="Arabic Typesetting" panose="03020402040406030203" pitchFamily="66" charset="-78"/>
            </a:endParaRPr>
          </a:p>
          <a:p>
            <a:endParaRPr lang="lv-LV" sz="4000" b="1" dirty="0" smtClean="0">
              <a:solidFill>
                <a:schemeClr val="accent2">
                  <a:lumMod val="75000"/>
                </a:schemeClr>
              </a:solidFill>
              <a:latin typeface="Chiller" panose="04020404031007020602" pitchFamily="82" charset="0"/>
              <a:cs typeface="Arabic Typesetting" panose="03020402040406030203" pitchFamily="66" charset="-78"/>
            </a:endParaRPr>
          </a:p>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6" name="TextBox 5">
            <a:hlinkClick r:id="rId5" action="ppaction://hlinksldjump"/>
          </p:cNvPr>
          <p:cNvSpPr txBox="1"/>
          <p:nvPr/>
        </p:nvSpPr>
        <p:spPr>
          <a:xfrm>
            <a:off x="207810" y="2734374"/>
            <a:ext cx="5256000" cy="584775"/>
          </a:xfrm>
          <a:prstGeom prst="rect">
            <a:avLst/>
          </a:prstGeom>
          <a:noFill/>
        </p:spPr>
        <p:txBody>
          <a:bodyPr wrap="square" rtlCol="0">
            <a:spAutoFit/>
          </a:bodyPr>
          <a:lstStyle/>
          <a:p>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(1</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 </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dominikāņi</a:t>
            </a:r>
            <a:endParaRPr lang="lv-LV" dirty="0"/>
          </a:p>
        </p:txBody>
      </p:sp>
      <p:sp>
        <p:nvSpPr>
          <p:cNvPr id="8" name="TextBox 7">
            <a:hlinkClick r:id="rId6" action="ppaction://hlinksldjump"/>
          </p:cNvPr>
          <p:cNvSpPr txBox="1"/>
          <p:nvPr/>
        </p:nvSpPr>
        <p:spPr>
          <a:xfrm>
            <a:off x="207810" y="3310374"/>
            <a:ext cx="5256000" cy="585216"/>
          </a:xfrm>
          <a:prstGeom prst="rect">
            <a:avLst/>
          </a:prstGeom>
          <a:noFill/>
        </p:spPr>
        <p:txBody>
          <a:bodyPr wrap="square" rtlCol="0">
            <a:spAutoFit/>
          </a:bodyPr>
          <a:lstStyle/>
          <a:p>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(2</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 </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jezuīti</a:t>
            </a:r>
          </a:p>
          <a:p>
            <a:endParaRPr lang="lv-LV" dirty="0"/>
          </a:p>
        </p:txBody>
      </p:sp>
      <p:sp>
        <p:nvSpPr>
          <p:cNvPr id="9" name="TextBox 8">
            <a:hlinkClick r:id="rId5" action="ppaction://hlinksldjump"/>
          </p:cNvPr>
          <p:cNvSpPr txBox="1"/>
          <p:nvPr/>
        </p:nvSpPr>
        <p:spPr>
          <a:xfrm>
            <a:off x="208658" y="3886374"/>
            <a:ext cx="5256000" cy="584775"/>
          </a:xfrm>
          <a:prstGeom prst="rect">
            <a:avLst/>
          </a:prstGeom>
          <a:noFill/>
        </p:spPr>
        <p:txBody>
          <a:bodyPr wrap="square" rtlCol="0">
            <a:spAutoFit/>
          </a:bodyPr>
          <a:lstStyle/>
          <a:p>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(3</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 </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lazaristi</a:t>
            </a:r>
            <a:endParaRPr lang="lv-LV" sz="32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11" name="TextBox 10"/>
          <p:cNvSpPr txBox="1"/>
          <p:nvPr/>
        </p:nvSpPr>
        <p:spPr>
          <a:xfrm>
            <a:off x="179512" y="1124744"/>
            <a:ext cx="5328592" cy="1323439"/>
          </a:xfrm>
          <a:prstGeom prst="rect">
            <a:avLst/>
          </a:prstGeom>
          <a:noFill/>
        </p:spPr>
        <p:txBody>
          <a:bodyPr wrap="square" rtlCol="0">
            <a:spAutoFit/>
          </a:bodyPr>
          <a:lstStyle/>
          <a:p>
            <a:pPr algn="ct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Kura ordeņa misionāri sākotnēji nodrošināja pastorālo aprūpi Krāslavas katoļu draudzē?</a:t>
            </a:r>
          </a:p>
          <a:p>
            <a:endParaRPr lang="lv-LV" sz="1600" dirty="0"/>
          </a:p>
        </p:txBody>
      </p:sp>
      <p:sp>
        <p:nvSpPr>
          <p:cNvPr id="5" name="8-Point Star 4"/>
          <p:cNvSpPr/>
          <p:nvPr/>
        </p:nvSpPr>
        <p:spPr>
          <a:xfrm>
            <a:off x="2392318" y="116632"/>
            <a:ext cx="720000" cy="720000"/>
          </a:xfrm>
          <a:prstGeom prst="star8">
            <a:avLst/>
          </a:prstGeom>
          <a:blipFill>
            <a:blip r:embed="rId7" cstate="print"/>
            <a:stretch>
              <a:fillRect/>
            </a:stretch>
          </a:bli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3200" dirty="0" smtClean="0">
                <a:solidFill>
                  <a:schemeClr val="accent2">
                    <a:lumMod val="75000"/>
                  </a:schemeClr>
                </a:solidFill>
              </a:rPr>
              <a:t>8</a:t>
            </a:r>
            <a:endParaRPr lang="lv-LV" dirty="0">
              <a:solidFill>
                <a:schemeClr val="accent2">
                  <a:lumMod val="75000"/>
                </a:schemeClr>
              </a:solidFill>
            </a:endParaRPr>
          </a:p>
        </p:txBody>
      </p:sp>
    </p:spTree>
    <p:extLst>
      <p:ext uri="{BB962C8B-B14F-4D97-AF65-F5344CB8AC3E}">
        <p14:creationId xmlns:p14="http://schemas.microsoft.com/office/powerpoint/2010/main" val="36941780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Attēls 1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a:ln>
            <a:gradFill>
              <a:gsLst>
                <a:gs pos="0">
                  <a:schemeClr val="accent1">
                    <a:tint val="66000"/>
                    <a:satMod val="160000"/>
                  </a:schemeClr>
                </a:gs>
                <a:gs pos="9000">
                  <a:schemeClr val="accent6">
                    <a:lumMod val="75000"/>
                    <a:alpha val="15000"/>
                  </a:schemeClr>
                </a:gs>
                <a:gs pos="100000">
                  <a:schemeClr val="accent1">
                    <a:tint val="23500"/>
                    <a:satMod val="160000"/>
                  </a:schemeClr>
                </a:gs>
              </a:gsLst>
              <a:lin ang="5400000" scaled="0"/>
            </a:gradFill>
          </a:ln>
          <a:effectLst>
            <a:softEdge rad="635000"/>
          </a:effectLst>
        </p:spPr>
      </p:pic>
      <p:sp>
        <p:nvSpPr>
          <p:cNvPr id="18" name="Taisnstūris ar noapaļotiem stūriem 2">
            <a:hlinkClick r:id="rId2" action="ppaction://hlinksldjump"/>
          </p:cNvPr>
          <p:cNvSpPr/>
          <p:nvPr/>
        </p:nvSpPr>
        <p:spPr>
          <a:xfrm>
            <a:off x="4067944" y="555780"/>
            <a:ext cx="4721731" cy="2520000"/>
          </a:xfrm>
          <a:custGeom>
            <a:avLst/>
            <a:gdLst>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560488 w 5472608"/>
              <a:gd name="connsiteY5" fmla="*/ 6192688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596311 w 5472608"/>
              <a:gd name="connsiteY7" fmla="*/ 4909193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079529 w 5472608"/>
              <a:gd name="connsiteY5" fmla="*/ 3848392 h 6192688"/>
              <a:gd name="connsiteX6" fmla="*/ 4408088 w 5472608"/>
              <a:gd name="connsiteY6" fmla="*/ 5474231 h 6192688"/>
              <a:gd name="connsiteX7" fmla="*/ 912120 w 5472608"/>
              <a:gd name="connsiteY7" fmla="*/ 6192688 h 6192688"/>
              <a:gd name="connsiteX8" fmla="*/ 596311 w 5472608"/>
              <a:gd name="connsiteY8" fmla="*/ 4909193 h 6192688"/>
              <a:gd name="connsiteX9" fmla="*/ 0 w 5472608"/>
              <a:gd name="connsiteY9" fmla="*/ 912120 h 6192688"/>
              <a:gd name="connsiteX0" fmla="*/ 0 w 5472608"/>
              <a:gd name="connsiteY0" fmla="*/ 912120 h 5478117"/>
              <a:gd name="connsiteX1" fmla="*/ 912120 w 5472608"/>
              <a:gd name="connsiteY1" fmla="*/ 0 h 5478117"/>
              <a:gd name="connsiteX2" fmla="*/ 4560488 w 5472608"/>
              <a:gd name="connsiteY2" fmla="*/ 0 h 5478117"/>
              <a:gd name="connsiteX3" fmla="*/ 5472608 w 5472608"/>
              <a:gd name="connsiteY3" fmla="*/ 912120 h 5478117"/>
              <a:gd name="connsiteX4" fmla="*/ 5026294 w 5472608"/>
              <a:gd name="connsiteY4" fmla="*/ 4779825 h 5478117"/>
              <a:gd name="connsiteX5" fmla="*/ 4079529 w 5472608"/>
              <a:gd name="connsiteY5" fmla="*/ 3848392 h 5478117"/>
              <a:gd name="connsiteX6" fmla="*/ 4408088 w 5472608"/>
              <a:gd name="connsiteY6" fmla="*/ 5474231 h 5478117"/>
              <a:gd name="connsiteX7" fmla="*/ 1862993 w 5472608"/>
              <a:gd name="connsiteY7" fmla="*/ 4335818 h 5478117"/>
              <a:gd name="connsiteX8" fmla="*/ 596311 w 5472608"/>
              <a:gd name="connsiteY8" fmla="*/ 4909193 h 5478117"/>
              <a:gd name="connsiteX9" fmla="*/ 0 w 5472608"/>
              <a:gd name="connsiteY9" fmla="*/ 912120 h 5478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2608" h="5478117">
                <a:moveTo>
                  <a:pt x="0" y="912120"/>
                </a:moveTo>
                <a:cubicBezTo>
                  <a:pt x="0" y="408370"/>
                  <a:pt x="408370" y="0"/>
                  <a:pt x="912120" y="0"/>
                </a:cubicBezTo>
                <a:lnTo>
                  <a:pt x="4560488" y="0"/>
                </a:lnTo>
                <a:cubicBezTo>
                  <a:pt x="5064238" y="0"/>
                  <a:pt x="5472608" y="408370"/>
                  <a:pt x="5472608" y="912120"/>
                </a:cubicBezTo>
                <a:lnTo>
                  <a:pt x="5026294" y="4779825"/>
                </a:lnTo>
                <a:cubicBezTo>
                  <a:pt x="4858580" y="5542576"/>
                  <a:pt x="4182563" y="3732658"/>
                  <a:pt x="4079529" y="3848392"/>
                </a:cubicBezTo>
                <a:cubicBezTo>
                  <a:pt x="3976495" y="3964126"/>
                  <a:pt x="4777511" y="5392993"/>
                  <a:pt x="4408088" y="5474231"/>
                </a:cubicBezTo>
                <a:cubicBezTo>
                  <a:pt x="4038665" y="5555469"/>
                  <a:pt x="3079116" y="4335818"/>
                  <a:pt x="1862993" y="4335818"/>
                </a:cubicBezTo>
                <a:cubicBezTo>
                  <a:pt x="1359243" y="4335818"/>
                  <a:pt x="596311" y="5412943"/>
                  <a:pt x="596311" y="4909193"/>
                </a:cubicBezTo>
                <a:cubicBezTo>
                  <a:pt x="596311" y="3453044"/>
                  <a:pt x="0" y="2368269"/>
                  <a:pt x="0" y="912120"/>
                </a:cubicBezTo>
                <a:close/>
              </a:path>
            </a:pathLst>
          </a:custGeom>
          <a:gradFill flip="none" rotWithShape="1">
            <a:gsLst>
              <a:gs pos="0">
                <a:schemeClr val="accent2">
                  <a:lumMod val="75000"/>
                </a:schemeClr>
              </a:gs>
              <a:gs pos="13000">
                <a:srgbClr val="F8B049"/>
              </a:gs>
              <a:gs pos="32000">
                <a:srgbClr val="F8B049"/>
              </a:gs>
              <a:gs pos="63000">
                <a:srgbClr val="FEE7F2"/>
              </a:gs>
              <a:gs pos="67000">
                <a:srgbClr val="F952A0"/>
              </a:gs>
              <a:gs pos="69000">
                <a:srgbClr val="C50849"/>
              </a:gs>
              <a:gs pos="82001">
                <a:srgbClr val="B43E85"/>
              </a:gs>
              <a:gs pos="100000">
                <a:srgbClr val="F8B049"/>
              </a:gs>
            </a:gsLst>
            <a:lin ang="5400000" scaled="0"/>
            <a:tileRect r="-100000" b="-100000"/>
          </a:gradFill>
          <a:ln w="82550" cap="rnd" cmpd="thinThick">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lv-LV" sz="4400" b="1" dirty="0" smtClean="0">
                <a:solidFill>
                  <a:srgbClr val="FF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Atbilde nepareiza</a:t>
            </a:r>
          </a:p>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19" name="Taisnstūris 18">
            <a:hlinkClick r:id="rId2" action="ppaction://hlinksldjump"/>
          </p:cNvPr>
          <p:cNvSpPr/>
          <p:nvPr/>
        </p:nvSpPr>
        <p:spPr>
          <a:xfrm>
            <a:off x="1763688" y="5301208"/>
            <a:ext cx="4099199" cy="1107996"/>
          </a:xfrm>
          <a:prstGeom prst="rect">
            <a:avLst/>
          </a:prstGeom>
        </p:spPr>
        <p:txBody>
          <a:bodyPr wrap="none">
            <a:spAutoFit/>
          </a:bodyPr>
          <a:lstStyle/>
          <a:p>
            <a:r>
              <a:rPr lang="lv-LV" sz="6600" b="1" dirty="0" smtClean="0">
                <a:solidFill>
                  <a:schemeClr val="bg1">
                    <a:lumMod val="95000"/>
                  </a:schemeClr>
                </a:solidFill>
                <a:latin typeface="Gabriola" panose="04040605051002020D02" pitchFamily="82" charset="0"/>
                <a:cs typeface="Andalus" panose="02020603050405020304" pitchFamily="18" charset="-78"/>
              </a:rPr>
              <a:t>Atbildēt </a:t>
            </a:r>
            <a:r>
              <a:rPr lang="lv-LV" sz="6600" b="1" dirty="0">
                <a:solidFill>
                  <a:schemeClr val="bg1">
                    <a:lumMod val="95000"/>
                  </a:schemeClr>
                </a:solidFill>
                <a:latin typeface="Gabriola" panose="04040605051002020D02" pitchFamily="82" charset="0"/>
                <a:cs typeface="Andalus" panose="02020603050405020304" pitchFamily="18" charset="-78"/>
              </a:rPr>
              <a:t>vēlreiz</a:t>
            </a:r>
          </a:p>
        </p:txBody>
      </p:sp>
    </p:spTree>
    <p:extLst>
      <p:ext uri="{BB962C8B-B14F-4D97-AF65-F5344CB8AC3E}">
        <p14:creationId xmlns:p14="http://schemas.microsoft.com/office/powerpoint/2010/main" val="14417638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ttēls 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980553"/>
          </a:xfrm>
          <a:prstGeom prst="rect">
            <a:avLst/>
          </a:prstGeom>
          <a:ln>
            <a:gradFill>
              <a:gsLst>
                <a:gs pos="0">
                  <a:schemeClr val="accent1">
                    <a:tint val="66000"/>
                    <a:satMod val="160000"/>
                  </a:schemeClr>
                </a:gs>
                <a:gs pos="9000">
                  <a:schemeClr val="accent6">
                    <a:lumMod val="75000"/>
                    <a:alpha val="15000"/>
                  </a:schemeClr>
                </a:gs>
                <a:gs pos="100000">
                  <a:schemeClr val="accent1">
                    <a:tint val="23500"/>
                    <a:satMod val="160000"/>
                  </a:schemeClr>
                </a:gs>
              </a:gsLst>
              <a:lin ang="5400000" scaled="0"/>
            </a:gradFill>
          </a:ln>
          <a:effectLst>
            <a:softEdge rad="635000"/>
          </a:effectLst>
        </p:spPr>
      </p:pic>
      <p:sp>
        <p:nvSpPr>
          <p:cNvPr id="2" name="Taisnstūris ar noapaļotiem stūriem 2">
            <a:hlinkClick r:id="rId2" action="ppaction://hlinksldjump"/>
          </p:cNvPr>
          <p:cNvSpPr/>
          <p:nvPr/>
        </p:nvSpPr>
        <p:spPr>
          <a:xfrm>
            <a:off x="4067944" y="620688"/>
            <a:ext cx="4723200" cy="2520280"/>
          </a:xfrm>
          <a:custGeom>
            <a:avLst/>
            <a:gdLst>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560488 w 5472608"/>
              <a:gd name="connsiteY5" fmla="*/ 6192688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596311 w 5472608"/>
              <a:gd name="connsiteY7" fmla="*/ 4909193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079529 w 5472608"/>
              <a:gd name="connsiteY5" fmla="*/ 3848392 h 6192688"/>
              <a:gd name="connsiteX6" fmla="*/ 4408088 w 5472608"/>
              <a:gd name="connsiteY6" fmla="*/ 5474231 h 6192688"/>
              <a:gd name="connsiteX7" fmla="*/ 912120 w 5472608"/>
              <a:gd name="connsiteY7" fmla="*/ 6192688 h 6192688"/>
              <a:gd name="connsiteX8" fmla="*/ 596311 w 5472608"/>
              <a:gd name="connsiteY8" fmla="*/ 4909193 h 6192688"/>
              <a:gd name="connsiteX9" fmla="*/ 0 w 5472608"/>
              <a:gd name="connsiteY9" fmla="*/ 912120 h 6192688"/>
              <a:gd name="connsiteX0" fmla="*/ 0 w 5472608"/>
              <a:gd name="connsiteY0" fmla="*/ 912120 h 5478117"/>
              <a:gd name="connsiteX1" fmla="*/ 912120 w 5472608"/>
              <a:gd name="connsiteY1" fmla="*/ 0 h 5478117"/>
              <a:gd name="connsiteX2" fmla="*/ 4560488 w 5472608"/>
              <a:gd name="connsiteY2" fmla="*/ 0 h 5478117"/>
              <a:gd name="connsiteX3" fmla="*/ 5472608 w 5472608"/>
              <a:gd name="connsiteY3" fmla="*/ 912120 h 5478117"/>
              <a:gd name="connsiteX4" fmla="*/ 5026294 w 5472608"/>
              <a:gd name="connsiteY4" fmla="*/ 4779825 h 5478117"/>
              <a:gd name="connsiteX5" fmla="*/ 4079529 w 5472608"/>
              <a:gd name="connsiteY5" fmla="*/ 3848392 h 5478117"/>
              <a:gd name="connsiteX6" fmla="*/ 4408088 w 5472608"/>
              <a:gd name="connsiteY6" fmla="*/ 5474231 h 5478117"/>
              <a:gd name="connsiteX7" fmla="*/ 1862993 w 5472608"/>
              <a:gd name="connsiteY7" fmla="*/ 4335818 h 5478117"/>
              <a:gd name="connsiteX8" fmla="*/ 596311 w 5472608"/>
              <a:gd name="connsiteY8" fmla="*/ 4909193 h 5478117"/>
              <a:gd name="connsiteX9" fmla="*/ 0 w 5472608"/>
              <a:gd name="connsiteY9" fmla="*/ 912120 h 5478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2608" h="5478117">
                <a:moveTo>
                  <a:pt x="0" y="912120"/>
                </a:moveTo>
                <a:cubicBezTo>
                  <a:pt x="0" y="408370"/>
                  <a:pt x="408370" y="0"/>
                  <a:pt x="912120" y="0"/>
                </a:cubicBezTo>
                <a:lnTo>
                  <a:pt x="4560488" y="0"/>
                </a:lnTo>
                <a:cubicBezTo>
                  <a:pt x="5064238" y="0"/>
                  <a:pt x="5472608" y="408370"/>
                  <a:pt x="5472608" y="912120"/>
                </a:cubicBezTo>
                <a:lnTo>
                  <a:pt x="5026294" y="4779825"/>
                </a:lnTo>
                <a:cubicBezTo>
                  <a:pt x="4858580" y="5542576"/>
                  <a:pt x="4182563" y="3732658"/>
                  <a:pt x="4079529" y="3848392"/>
                </a:cubicBezTo>
                <a:cubicBezTo>
                  <a:pt x="3976495" y="3964126"/>
                  <a:pt x="4777511" y="5392993"/>
                  <a:pt x="4408088" y="5474231"/>
                </a:cubicBezTo>
                <a:cubicBezTo>
                  <a:pt x="4038665" y="5555469"/>
                  <a:pt x="3079116" y="4335818"/>
                  <a:pt x="1862993" y="4335818"/>
                </a:cubicBezTo>
                <a:cubicBezTo>
                  <a:pt x="1359243" y="4335818"/>
                  <a:pt x="596311" y="5412943"/>
                  <a:pt x="596311" y="4909193"/>
                </a:cubicBezTo>
                <a:cubicBezTo>
                  <a:pt x="596311" y="3453044"/>
                  <a:pt x="0" y="2368269"/>
                  <a:pt x="0" y="912120"/>
                </a:cubicBezTo>
                <a:close/>
              </a:path>
            </a:pathLst>
          </a:custGeom>
          <a:gradFill flip="none" rotWithShape="1">
            <a:gsLst>
              <a:gs pos="0">
                <a:schemeClr val="accent2">
                  <a:lumMod val="75000"/>
                </a:schemeClr>
              </a:gs>
              <a:gs pos="13000">
                <a:srgbClr val="F8B049"/>
              </a:gs>
              <a:gs pos="32000">
                <a:srgbClr val="F8B049"/>
              </a:gs>
              <a:gs pos="63000">
                <a:srgbClr val="FEE7F2"/>
              </a:gs>
              <a:gs pos="67000">
                <a:srgbClr val="F952A0"/>
              </a:gs>
              <a:gs pos="69000">
                <a:srgbClr val="C50849"/>
              </a:gs>
              <a:gs pos="82001">
                <a:srgbClr val="B43E85"/>
              </a:gs>
              <a:gs pos="100000">
                <a:srgbClr val="F8B049"/>
              </a:gs>
            </a:gsLst>
            <a:lin ang="5400000" scaled="0"/>
            <a:tileRect r="-100000" b="-100000"/>
          </a:gradFill>
          <a:ln w="82550" cap="rnd" cmpd="thinThick">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lv-LV" sz="4400" b="1" dirty="0" smtClean="0">
                <a:solidFill>
                  <a:srgbClr val="00B05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Atbilde pareiza</a:t>
            </a:r>
          </a:p>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5" name="Taisnstūris 4">
            <a:hlinkClick r:id="rId2" action="ppaction://hlinksldjump"/>
          </p:cNvPr>
          <p:cNvSpPr/>
          <p:nvPr/>
        </p:nvSpPr>
        <p:spPr>
          <a:xfrm>
            <a:off x="1621894" y="5373216"/>
            <a:ext cx="5468164" cy="1107996"/>
          </a:xfrm>
          <a:prstGeom prst="rect">
            <a:avLst/>
          </a:prstGeom>
        </p:spPr>
        <p:txBody>
          <a:bodyPr wrap="none">
            <a:spAutoFit/>
          </a:bodyPr>
          <a:lstStyle/>
          <a:p>
            <a:r>
              <a:rPr lang="lv-LV" sz="6600" b="1" dirty="0">
                <a:solidFill>
                  <a:schemeClr val="bg1">
                    <a:lumMod val="95000"/>
                  </a:schemeClr>
                </a:solidFill>
                <a:latin typeface="Gabriola" panose="04040605051002020D02" pitchFamily="82" charset="0"/>
              </a:rPr>
              <a:t>Izlasiet skaidrojumu</a:t>
            </a:r>
          </a:p>
        </p:txBody>
      </p:sp>
    </p:spTree>
    <p:extLst>
      <p:ext uri="{BB962C8B-B14F-4D97-AF65-F5344CB8AC3E}">
        <p14:creationId xmlns:p14="http://schemas.microsoft.com/office/powerpoint/2010/main" val="33708251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isnstūris ar noapaļotiem stūriem 2">
            <a:hlinkClick r:id="rId2" action="ppaction://hlinksldjump"/>
          </p:cNvPr>
          <p:cNvSpPr/>
          <p:nvPr/>
        </p:nvSpPr>
        <p:spPr>
          <a:xfrm>
            <a:off x="0" y="0"/>
            <a:ext cx="9143999" cy="6065912"/>
          </a:xfrm>
          <a:prstGeom prst="round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lv-LV" sz="3600" b="1" dirty="0" smtClean="0">
                <a:solidFill>
                  <a:schemeClr val="accent2">
                    <a:lumMod val="75000"/>
                  </a:schemeClr>
                </a:solidFill>
                <a:latin typeface="Brush Script MT" panose="03060802040406070304" pitchFamily="66" charset="0"/>
                <a:ea typeface="Calibri"/>
                <a:cs typeface="FrankRuehl" panose="020E0503060101010101" pitchFamily="34" charset="-79"/>
              </a:rPr>
              <a:t>Skaidrojums</a:t>
            </a:r>
            <a:endParaRPr lang="lv-LV" sz="2400" b="1" dirty="0">
              <a:solidFill>
                <a:schemeClr val="accent2">
                  <a:lumMod val="75000"/>
                </a:schemeClr>
              </a:solidFill>
              <a:latin typeface="Brush Script MT" panose="03060802040406070304" pitchFamily="66" charset="0"/>
              <a:ea typeface="Calibri"/>
              <a:cs typeface="FrankRuehl" panose="020E0503060101010101" pitchFamily="34" charset="-79"/>
            </a:endParaRPr>
          </a:p>
          <a:p>
            <a:pPr algn="ctr"/>
            <a:r>
              <a:rPr lang="lv-LV" sz="2700" b="1" dirty="0">
                <a:solidFill>
                  <a:schemeClr val="accent2">
                    <a:lumMod val="75000"/>
                  </a:schemeClr>
                </a:solidFill>
                <a:latin typeface="Arabic Typesetting" panose="03020402040406030203" pitchFamily="66" charset="-78"/>
                <a:cs typeface="Arabic Typesetting" panose="03020402040406030203" pitchFamily="66" charset="-78"/>
              </a:rPr>
              <a:t>No 1676. gada līdz 1755. gadam  Krāslavas katoļu draudzei pastorālo aprūpi nodrošināja  jezuītu tēvi. Jezuītu misiju Krāslavā ieviesis Krāslavas pusmuižas īpašnieks, jezuīts  Juris Ludingshauzens Volfs. No ilggadējiem misionāriem Krāslavā minams P. Kazimirs Demkovskis, kurš Krāslavā nokalpojis vairāk kā divdesmit gadus, miris 1730. gadā. </a:t>
            </a:r>
          </a:p>
          <a:p>
            <a:pPr algn="ctr"/>
            <a:r>
              <a:rPr lang="lv-LV" sz="2700" b="1" dirty="0">
                <a:solidFill>
                  <a:schemeClr val="accent2">
                    <a:lumMod val="75000"/>
                  </a:schemeClr>
                </a:solidFill>
                <a:latin typeface="Arabic Typesetting" panose="03020402040406030203" pitchFamily="66" charset="-78"/>
                <a:cs typeface="Arabic Typesetting" panose="03020402040406030203" pitchFamily="66" charset="-78"/>
              </a:rPr>
              <a:t>Vēlāk jezuītu misiju materiāli atbalstījusi arī  grāfiene Rozālija Plātere. No 1755. gada jezuītu misija tiek pārcelta uz Indricu, bet Krāslavā  jezuītus nomainīja </a:t>
            </a:r>
            <a:r>
              <a:rPr lang="lv-LV" sz="2700" b="1" dirty="0" smtClean="0">
                <a:solidFill>
                  <a:schemeClr val="accent2">
                    <a:lumMod val="75000"/>
                  </a:schemeClr>
                </a:solidFill>
                <a:latin typeface="Arabic Typesetting" panose="03020402040406030203" pitchFamily="66" charset="-78"/>
                <a:cs typeface="Arabic Typesetting" panose="03020402040406030203" pitchFamily="66" charset="-78"/>
              </a:rPr>
              <a:t>lazaristi.</a:t>
            </a:r>
          </a:p>
          <a:p>
            <a:pPr algn="ctr"/>
            <a:r>
              <a:rPr lang="lv-LV" sz="2700" b="1" i="1" dirty="0">
                <a:solidFill>
                  <a:schemeClr val="accent2">
                    <a:lumMod val="75000"/>
                  </a:schemeClr>
                </a:solidFill>
                <a:latin typeface="Arabic Typesetting" panose="03020402040406030203" pitchFamily="66" charset="-78"/>
                <a:cs typeface="Arabic Typesetting" panose="03020402040406030203" pitchFamily="66" charset="-78"/>
              </a:rPr>
              <a:t>Avots: </a:t>
            </a:r>
            <a:r>
              <a:rPr lang="lv-LV" sz="2700" b="1" i="1" dirty="0" smtClean="0">
                <a:solidFill>
                  <a:schemeClr val="accent2">
                    <a:lumMod val="75000"/>
                  </a:schemeClr>
                </a:solidFill>
                <a:latin typeface="Arabic Typesetting" panose="03020402040406030203" pitchFamily="66" charset="-78"/>
                <a:cs typeface="Arabic Typesetting" panose="03020402040406030203" pitchFamily="66" charset="-78"/>
              </a:rPr>
              <a:t> </a:t>
            </a:r>
            <a:r>
              <a:rPr lang="lv-LV" sz="2700" b="1" i="1" dirty="0" smtClean="0">
                <a:solidFill>
                  <a:schemeClr val="accent2">
                    <a:lumMod val="75000"/>
                  </a:schemeClr>
                </a:solidFill>
                <a:latin typeface="Arabic Typesetting" panose="03020402040406030203" pitchFamily="66" charset="-78"/>
                <a:cs typeface="Arabic Typesetting" panose="03020402040406030203" pitchFamily="66" charset="-78"/>
                <a:hlinkClick r:id="rId4"/>
              </a:rPr>
              <a:t>Latvijas </a:t>
            </a:r>
            <a:r>
              <a:rPr lang="lv-LV" sz="2700" b="1" i="1" dirty="0">
                <a:solidFill>
                  <a:schemeClr val="accent2">
                    <a:lumMod val="75000"/>
                  </a:schemeClr>
                </a:solidFill>
                <a:latin typeface="Arabic Typesetting" panose="03020402040406030203" pitchFamily="66" charset="-78"/>
                <a:cs typeface="Arabic Typesetting" panose="03020402040406030203" pitchFamily="66" charset="-78"/>
                <a:hlinkClick r:id="rId4"/>
              </a:rPr>
              <a:t>vēstures avoti jezuītu ordeņa archivos. III sējums - Rīga, 1940. – 259.-260. lpp</a:t>
            </a:r>
            <a:r>
              <a:rPr lang="lv-LV" sz="2700" b="1" i="1" dirty="0" smtClean="0">
                <a:solidFill>
                  <a:schemeClr val="accent2">
                    <a:lumMod val="75000"/>
                  </a:schemeClr>
                </a:solidFill>
                <a:latin typeface="Arabic Typesetting" panose="03020402040406030203" pitchFamily="66" charset="-78"/>
                <a:cs typeface="Arabic Typesetting" panose="03020402040406030203" pitchFamily="66" charset="-78"/>
                <a:hlinkClick r:id="rId4"/>
              </a:rPr>
              <a:t>.//</a:t>
            </a:r>
            <a:r>
              <a:rPr lang="lv-LV" sz="2700" b="1" i="1" dirty="0" smtClean="0">
                <a:solidFill>
                  <a:schemeClr val="accent2">
                    <a:lumMod val="75000"/>
                  </a:schemeClr>
                </a:solidFill>
                <a:latin typeface="Arabic Typesetting" panose="03020402040406030203" pitchFamily="66" charset="-78"/>
                <a:cs typeface="Arabic Typesetting" panose="03020402040406030203" pitchFamily="66" charset="-78"/>
              </a:rPr>
              <a:t> </a:t>
            </a:r>
            <a:endParaRPr lang="lv-LV" dirty="0" smtClean="0">
              <a:solidFill>
                <a:srgbClr val="FF0000"/>
              </a:solidFill>
            </a:endParaRPr>
          </a:p>
          <a:p>
            <a:pPr algn="ctr"/>
            <a:endParaRPr lang="lv-LV" dirty="0" smtClean="0">
              <a:solidFill>
                <a:srgbClr val="FF0000"/>
              </a:solidFill>
            </a:endParaRPr>
          </a:p>
          <a:p>
            <a:pPr algn="ctr"/>
            <a:endParaRPr lang="lv-LV" dirty="0">
              <a:solidFill>
                <a:srgbClr val="FF0000"/>
              </a:solidFill>
            </a:endParaRPr>
          </a:p>
        </p:txBody>
      </p:sp>
      <p:pic>
        <p:nvPicPr>
          <p:cNvPr id="2" name="Picture 4">
            <a:hlinkClick r:id="rId2"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4966385"/>
            <a:ext cx="9143999" cy="2199054"/>
          </a:xfrm>
          <a:prstGeom prst="rect">
            <a:avLst/>
          </a:prstGeom>
          <a:noFill/>
          <a:ln>
            <a:noFill/>
          </a:ln>
          <a:effectLst>
            <a:outerShdw dist="35921" dir="2700000" algn="ctr" rotWithShape="0">
              <a:schemeClr val="bg2"/>
            </a:outerShdw>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98773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Lietotajs\Desktop\71_damasco_43.jpg"/>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PaintBrush/>
                    </a14:imgEffect>
                    <a14:imgEffect>
                      <a14:sharpenSoften amount="-18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315416"/>
            <a:ext cx="9251504" cy="7290048"/>
          </a:xfrm>
          <a:prstGeom prst="rect">
            <a:avLst/>
          </a:prstGeom>
          <a:noFill/>
          <a:ln w="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lgDashDotDot"/>
          </a:ln>
          <a:effectLst>
            <a:glow rad="127000">
              <a:schemeClr val="bg1"/>
            </a:glow>
            <a:reflection blurRad="6350" stA="50000" endA="300" endPos="55000" dir="5400000" sy="-100000" algn="bl" rotWithShape="0"/>
          </a:effectLst>
          <a:scene3d>
            <a:camera prst="isometricRightUp"/>
            <a:lightRig rig="sunrise" dir="t">
              <a:rot lat="0" lon="0" rev="0"/>
            </a:lightRig>
          </a:scene3d>
          <a:sp3d extrusionH="107950" contourW="12700">
            <a:extrusionClr>
              <a:schemeClr val="accent3">
                <a:lumMod val="75000"/>
              </a:schemeClr>
            </a:extrusionClr>
            <a:contourClr>
              <a:schemeClr val="bg2">
                <a:lumMod val="25000"/>
              </a:schemeClr>
            </a:contourClr>
          </a:sp3d>
          <a:extLst>
            <a:ext uri="{909E8E84-426E-40DD-AFC4-6F175D3DCCD1}">
              <a14:hiddenFill xmlns:a14="http://schemas.microsoft.com/office/drawing/2010/main">
                <a:solidFill>
                  <a:srgbClr val="FFFFFF"/>
                </a:solidFill>
              </a14:hiddenFill>
            </a:ext>
          </a:extLst>
        </p:spPr>
      </p:pic>
      <p:pic>
        <p:nvPicPr>
          <p:cNvPr id="2" name="Picture 2" descr="C:\Users\Lietotajs\Desktop\kraslavo-nad-dvinoy - Copy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104" y="-6723"/>
            <a:ext cx="3203848" cy="6864723"/>
          </a:xfrm>
          <a:prstGeom prst="rect">
            <a:avLst/>
          </a:prstGeom>
          <a:noFill/>
          <a:effectLst>
            <a:outerShdw blurRad="50800" dist="50800" dir="5400000" algn="ctr" rotWithShape="0">
              <a:schemeClr val="bg1"/>
            </a:outerShdw>
            <a:softEdge rad="635000"/>
          </a:effectLst>
          <a:extLst>
            <a:ext uri="{909E8E84-426E-40DD-AFC4-6F175D3DCCD1}">
              <a14:hiddenFill xmlns:a14="http://schemas.microsoft.com/office/drawing/2010/main">
                <a:solidFill>
                  <a:srgbClr val="FFFFFF"/>
                </a:solidFill>
              </a14:hiddenFill>
            </a:ext>
          </a:extLst>
        </p:spPr>
      </p:pic>
      <p:sp>
        <p:nvSpPr>
          <p:cNvPr id="3" name="Taisnstūris ar noapaļotiem stūriem 2"/>
          <p:cNvSpPr/>
          <p:nvPr/>
        </p:nvSpPr>
        <p:spPr>
          <a:xfrm>
            <a:off x="152541" y="391276"/>
            <a:ext cx="5472608" cy="6192688"/>
          </a:xfrm>
          <a:custGeom>
            <a:avLst/>
            <a:gdLst>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560488 w 5472608"/>
              <a:gd name="connsiteY5" fmla="*/ 6192688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2608" h="6192688">
                <a:moveTo>
                  <a:pt x="0" y="912120"/>
                </a:moveTo>
                <a:cubicBezTo>
                  <a:pt x="0" y="408370"/>
                  <a:pt x="408370" y="0"/>
                  <a:pt x="912120" y="0"/>
                </a:cubicBezTo>
                <a:lnTo>
                  <a:pt x="4560488" y="0"/>
                </a:lnTo>
                <a:cubicBezTo>
                  <a:pt x="5064238" y="0"/>
                  <a:pt x="5472608" y="408370"/>
                  <a:pt x="5472608" y="912120"/>
                </a:cubicBezTo>
                <a:lnTo>
                  <a:pt x="5026294" y="4779825"/>
                </a:lnTo>
                <a:cubicBezTo>
                  <a:pt x="5026294" y="5283575"/>
                  <a:pt x="4911838" y="5474231"/>
                  <a:pt x="4408088" y="5474231"/>
                </a:cubicBezTo>
                <a:cubicBezTo>
                  <a:pt x="3191965" y="5474231"/>
                  <a:pt x="2128243" y="6192688"/>
                  <a:pt x="912120" y="6192688"/>
                </a:cubicBezTo>
                <a:cubicBezTo>
                  <a:pt x="408370" y="6192688"/>
                  <a:pt x="0" y="5784318"/>
                  <a:pt x="0" y="5280568"/>
                </a:cubicBezTo>
                <a:lnTo>
                  <a:pt x="0" y="912120"/>
                </a:lnTo>
                <a:close/>
              </a:path>
            </a:pathLst>
          </a:custGeom>
          <a:gradFill flip="none" rotWithShape="1">
            <a:gsLst>
              <a:gs pos="0">
                <a:schemeClr val="accent3"/>
              </a:gs>
              <a:gs pos="100000">
                <a:schemeClr val="accent1">
                  <a:tint val="23500"/>
                  <a:satMod val="160000"/>
                </a:schemeClr>
              </a:gs>
            </a:gsLst>
            <a:path path="circle">
              <a:fillToRect l="100000" t="100000"/>
            </a:path>
            <a:tileRect r="-100000" b="-100000"/>
          </a:gradFill>
          <a:ln w="82550" cap="rnd" cmpd="thinThick">
            <a:gradFill>
              <a:gsLst>
                <a:gs pos="0">
                  <a:srgbClr val="FFF200"/>
                </a:gs>
                <a:gs pos="45000">
                  <a:srgbClr val="FF7A00"/>
                </a:gs>
                <a:gs pos="70000">
                  <a:srgbClr val="FF0300"/>
                </a:gs>
                <a:gs pos="100000">
                  <a:srgbClr val="4D0808"/>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a:p>
            <a:pPr algn="ctr"/>
            <a:endParaRPr lang="lv-LV" sz="3200" b="1" dirty="0">
              <a:solidFill>
                <a:schemeClr val="accent2">
                  <a:lumMod val="75000"/>
                </a:schemeClr>
              </a:solidFill>
              <a:latin typeface="Arabic Typesetting" panose="03020402040406030203" pitchFamily="66" charset="-78"/>
              <a:cs typeface="Arabic Typesetting" panose="03020402040406030203" pitchFamily="66" charset="-78"/>
            </a:endParaRPr>
          </a:p>
          <a:p>
            <a:endParaRPr lang="lv-LV" sz="4000" b="1" dirty="0" smtClean="0">
              <a:solidFill>
                <a:schemeClr val="accent2">
                  <a:lumMod val="75000"/>
                </a:schemeClr>
              </a:solidFill>
              <a:latin typeface="Chiller" panose="04020404031007020602" pitchFamily="82" charset="0"/>
              <a:cs typeface="Arabic Typesetting" panose="03020402040406030203" pitchFamily="66" charset="-78"/>
            </a:endParaRPr>
          </a:p>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6" name="TextBox 5">
            <a:hlinkClick r:id="rId5" action="ppaction://hlinksldjump"/>
          </p:cNvPr>
          <p:cNvSpPr txBox="1"/>
          <p:nvPr/>
        </p:nvSpPr>
        <p:spPr>
          <a:xfrm>
            <a:off x="207810" y="2734374"/>
            <a:ext cx="5256000" cy="584775"/>
          </a:xfrm>
          <a:prstGeom prst="rect">
            <a:avLst/>
          </a:prstGeom>
          <a:noFill/>
        </p:spPr>
        <p:txBody>
          <a:bodyPr wrap="square" rtlCol="0">
            <a:spAutoFit/>
          </a:bodyPr>
          <a:lstStyle/>
          <a:p>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(1</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 </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Teofilla</a:t>
            </a:r>
            <a:endParaRPr lang="lv-LV" dirty="0"/>
          </a:p>
        </p:txBody>
      </p:sp>
      <p:sp>
        <p:nvSpPr>
          <p:cNvPr id="8" name="TextBox 7">
            <a:hlinkClick r:id="rId6" action="ppaction://hlinksldjump"/>
          </p:cNvPr>
          <p:cNvSpPr txBox="1"/>
          <p:nvPr/>
        </p:nvSpPr>
        <p:spPr>
          <a:xfrm>
            <a:off x="207810" y="3310374"/>
            <a:ext cx="5256000" cy="585216"/>
          </a:xfrm>
          <a:prstGeom prst="rect">
            <a:avLst/>
          </a:prstGeom>
          <a:noFill/>
        </p:spPr>
        <p:txBody>
          <a:bodyPr wrap="square" rtlCol="0">
            <a:spAutoFit/>
          </a:bodyPr>
          <a:lstStyle/>
          <a:p>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(2</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 </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Rozālija</a:t>
            </a:r>
          </a:p>
          <a:p>
            <a:endParaRPr lang="lv-LV" dirty="0"/>
          </a:p>
        </p:txBody>
      </p:sp>
      <p:sp>
        <p:nvSpPr>
          <p:cNvPr id="9" name="TextBox 8">
            <a:hlinkClick r:id="rId5" action="ppaction://hlinksldjump"/>
          </p:cNvPr>
          <p:cNvSpPr txBox="1"/>
          <p:nvPr/>
        </p:nvSpPr>
        <p:spPr>
          <a:xfrm>
            <a:off x="208658" y="3886374"/>
            <a:ext cx="5256000" cy="584775"/>
          </a:xfrm>
          <a:prstGeom prst="rect">
            <a:avLst/>
          </a:prstGeom>
          <a:noFill/>
        </p:spPr>
        <p:txBody>
          <a:bodyPr wrap="square" rtlCol="0">
            <a:spAutoFit/>
          </a:bodyPr>
          <a:lstStyle/>
          <a:p>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(3</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 </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Augusta</a:t>
            </a:r>
            <a:endParaRPr lang="lv-LV" sz="32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11" name="TextBox 10"/>
          <p:cNvSpPr txBox="1"/>
          <p:nvPr/>
        </p:nvSpPr>
        <p:spPr>
          <a:xfrm>
            <a:off x="179512" y="1124744"/>
            <a:ext cx="5328592" cy="1323439"/>
          </a:xfrm>
          <a:prstGeom prst="rect">
            <a:avLst/>
          </a:prstGeom>
          <a:noFill/>
        </p:spPr>
        <p:txBody>
          <a:bodyPr wrap="square" rtlCol="0">
            <a:spAutoFit/>
          </a:bodyPr>
          <a:lstStyle/>
          <a:p>
            <a:pPr algn="ct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Kā sauca grāfa  Jana Ludvika </a:t>
            </a:r>
          </a:p>
          <a:p>
            <a:pPr algn="ct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Broel Plātera sievu?</a:t>
            </a:r>
          </a:p>
          <a:p>
            <a:endParaRPr lang="lv-LV" sz="1600" dirty="0"/>
          </a:p>
        </p:txBody>
      </p:sp>
      <p:sp>
        <p:nvSpPr>
          <p:cNvPr id="5" name="8-Point Star 4"/>
          <p:cNvSpPr/>
          <p:nvPr/>
        </p:nvSpPr>
        <p:spPr>
          <a:xfrm>
            <a:off x="2392318" y="116632"/>
            <a:ext cx="720000" cy="720000"/>
          </a:xfrm>
          <a:prstGeom prst="star8">
            <a:avLst/>
          </a:prstGeom>
          <a:blipFill>
            <a:blip r:embed="rId7" cstate="print"/>
            <a:stretch>
              <a:fillRect/>
            </a:stretch>
          </a:bli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3200" dirty="0" smtClean="0">
                <a:solidFill>
                  <a:schemeClr val="accent2">
                    <a:lumMod val="75000"/>
                  </a:schemeClr>
                </a:solidFill>
              </a:rPr>
              <a:t>9</a:t>
            </a:r>
            <a:endParaRPr lang="lv-LV" dirty="0">
              <a:solidFill>
                <a:schemeClr val="accent2">
                  <a:lumMod val="75000"/>
                </a:schemeClr>
              </a:solidFill>
            </a:endParaRPr>
          </a:p>
        </p:txBody>
      </p:sp>
    </p:spTree>
    <p:extLst>
      <p:ext uri="{BB962C8B-B14F-4D97-AF65-F5344CB8AC3E}">
        <p14:creationId xmlns:p14="http://schemas.microsoft.com/office/powerpoint/2010/main" val="36941780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Attēls 1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a:ln>
            <a:gradFill>
              <a:gsLst>
                <a:gs pos="0">
                  <a:schemeClr val="accent1">
                    <a:tint val="66000"/>
                    <a:satMod val="160000"/>
                  </a:schemeClr>
                </a:gs>
                <a:gs pos="9000">
                  <a:schemeClr val="accent6">
                    <a:lumMod val="75000"/>
                    <a:alpha val="15000"/>
                  </a:schemeClr>
                </a:gs>
                <a:gs pos="100000">
                  <a:schemeClr val="accent1">
                    <a:tint val="23500"/>
                    <a:satMod val="160000"/>
                  </a:schemeClr>
                </a:gs>
              </a:gsLst>
              <a:lin ang="5400000" scaled="0"/>
            </a:gradFill>
          </a:ln>
          <a:effectLst>
            <a:softEdge rad="635000"/>
          </a:effectLst>
        </p:spPr>
      </p:pic>
      <p:sp>
        <p:nvSpPr>
          <p:cNvPr id="18" name="Taisnstūris ar noapaļotiem stūriem 2">
            <a:hlinkClick r:id="rId2" action="ppaction://hlinksldjump"/>
          </p:cNvPr>
          <p:cNvSpPr/>
          <p:nvPr/>
        </p:nvSpPr>
        <p:spPr>
          <a:xfrm>
            <a:off x="4067944" y="555780"/>
            <a:ext cx="4721731" cy="2520000"/>
          </a:xfrm>
          <a:custGeom>
            <a:avLst/>
            <a:gdLst>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560488 w 5472608"/>
              <a:gd name="connsiteY5" fmla="*/ 6192688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596311 w 5472608"/>
              <a:gd name="connsiteY7" fmla="*/ 4909193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079529 w 5472608"/>
              <a:gd name="connsiteY5" fmla="*/ 3848392 h 6192688"/>
              <a:gd name="connsiteX6" fmla="*/ 4408088 w 5472608"/>
              <a:gd name="connsiteY6" fmla="*/ 5474231 h 6192688"/>
              <a:gd name="connsiteX7" fmla="*/ 912120 w 5472608"/>
              <a:gd name="connsiteY7" fmla="*/ 6192688 h 6192688"/>
              <a:gd name="connsiteX8" fmla="*/ 596311 w 5472608"/>
              <a:gd name="connsiteY8" fmla="*/ 4909193 h 6192688"/>
              <a:gd name="connsiteX9" fmla="*/ 0 w 5472608"/>
              <a:gd name="connsiteY9" fmla="*/ 912120 h 6192688"/>
              <a:gd name="connsiteX0" fmla="*/ 0 w 5472608"/>
              <a:gd name="connsiteY0" fmla="*/ 912120 h 5478117"/>
              <a:gd name="connsiteX1" fmla="*/ 912120 w 5472608"/>
              <a:gd name="connsiteY1" fmla="*/ 0 h 5478117"/>
              <a:gd name="connsiteX2" fmla="*/ 4560488 w 5472608"/>
              <a:gd name="connsiteY2" fmla="*/ 0 h 5478117"/>
              <a:gd name="connsiteX3" fmla="*/ 5472608 w 5472608"/>
              <a:gd name="connsiteY3" fmla="*/ 912120 h 5478117"/>
              <a:gd name="connsiteX4" fmla="*/ 5026294 w 5472608"/>
              <a:gd name="connsiteY4" fmla="*/ 4779825 h 5478117"/>
              <a:gd name="connsiteX5" fmla="*/ 4079529 w 5472608"/>
              <a:gd name="connsiteY5" fmla="*/ 3848392 h 5478117"/>
              <a:gd name="connsiteX6" fmla="*/ 4408088 w 5472608"/>
              <a:gd name="connsiteY6" fmla="*/ 5474231 h 5478117"/>
              <a:gd name="connsiteX7" fmla="*/ 1862993 w 5472608"/>
              <a:gd name="connsiteY7" fmla="*/ 4335818 h 5478117"/>
              <a:gd name="connsiteX8" fmla="*/ 596311 w 5472608"/>
              <a:gd name="connsiteY8" fmla="*/ 4909193 h 5478117"/>
              <a:gd name="connsiteX9" fmla="*/ 0 w 5472608"/>
              <a:gd name="connsiteY9" fmla="*/ 912120 h 5478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2608" h="5478117">
                <a:moveTo>
                  <a:pt x="0" y="912120"/>
                </a:moveTo>
                <a:cubicBezTo>
                  <a:pt x="0" y="408370"/>
                  <a:pt x="408370" y="0"/>
                  <a:pt x="912120" y="0"/>
                </a:cubicBezTo>
                <a:lnTo>
                  <a:pt x="4560488" y="0"/>
                </a:lnTo>
                <a:cubicBezTo>
                  <a:pt x="5064238" y="0"/>
                  <a:pt x="5472608" y="408370"/>
                  <a:pt x="5472608" y="912120"/>
                </a:cubicBezTo>
                <a:lnTo>
                  <a:pt x="5026294" y="4779825"/>
                </a:lnTo>
                <a:cubicBezTo>
                  <a:pt x="4858580" y="5542576"/>
                  <a:pt x="4182563" y="3732658"/>
                  <a:pt x="4079529" y="3848392"/>
                </a:cubicBezTo>
                <a:cubicBezTo>
                  <a:pt x="3976495" y="3964126"/>
                  <a:pt x="4777511" y="5392993"/>
                  <a:pt x="4408088" y="5474231"/>
                </a:cubicBezTo>
                <a:cubicBezTo>
                  <a:pt x="4038665" y="5555469"/>
                  <a:pt x="3079116" y="4335818"/>
                  <a:pt x="1862993" y="4335818"/>
                </a:cubicBezTo>
                <a:cubicBezTo>
                  <a:pt x="1359243" y="4335818"/>
                  <a:pt x="596311" y="5412943"/>
                  <a:pt x="596311" y="4909193"/>
                </a:cubicBezTo>
                <a:cubicBezTo>
                  <a:pt x="596311" y="3453044"/>
                  <a:pt x="0" y="2368269"/>
                  <a:pt x="0" y="912120"/>
                </a:cubicBezTo>
                <a:close/>
              </a:path>
            </a:pathLst>
          </a:custGeom>
          <a:gradFill flip="none" rotWithShape="1">
            <a:gsLst>
              <a:gs pos="0">
                <a:schemeClr val="accent2">
                  <a:lumMod val="75000"/>
                </a:schemeClr>
              </a:gs>
              <a:gs pos="13000">
                <a:srgbClr val="F8B049"/>
              </a:gs>
              <a:gs pos="32000">
                <a:srgbClr val="F8B049"/>
              </a:gs>
              <a:gs pos="63000">
                <a:srgbClr val="FEE7F2"/>
              </a:gs>
              <a:gs pos="67000">
                <a:srgbClr val="F952A0"/>
              </a:gs>
              <a:gs pos="69000">
                <a:srgbClr val="C50849"/>
              </a:gs>
              <a:gs pos="82001">
                <a:srgbClr val="B43E85"/>
              </a:gs>
              <a:gs pos="100000">
                <a:srgbClr val="F8B049"/>
              </a:gs>
            </a:gsLst>
            <a:lin ang="5400000" scaled="0"/>
            <a:tileRect r="-100000" b="-100000"/>
          </a:gradFill>
          <a:ln w="82550" cap="rnd" cmpd="thinThick">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lv-LV" sz="4400" b="1" dirty="0" smtClean="0">
                <a:solidFill>
                  <a:srgbClr val="FF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Atbilde nepareiza</a:t>
            </a:r>
          </a:p>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19" name="Taisnstūris 18">
            <a:hlinkClick r:id="rId2" action="ppaction://hlinksldjump"/>
          </p:cNvPr>
          <p:cNvSpPr/>
          <p:nvPr/>
        </p:nvSpPr>
        <p:spPr>
          <a:xfrm>
            <a:off x="1763688" y="5301208"/>
            <a:ext cx="4099199" cy="1107996"/>
          </a:xfrm>
          <a:prstGeom prst="rect">
            <a:avLst/>
          </a:prstGeom>
        </p:spPr>
        <p:txBody>
          <a:bodyPr wrap="none">
            <a:spAutoFit/>
          </a:bodyPr>
          <a:lstStyle/>
          <a:p>
            <a:r>
              <a:rPr lang="lv-LV" sz="6600" b="1" dirty="0" smtClean="0">
                <a:solidFill>
                  <a:schemeClr val="bg1">
                    <a:lumMod val="95000"/>
                  </a:schemeClr>
                </a:solidFill>
                <a:latin typeface="Gabriola" panose="04040605051002020D02" pitchFamily="82" charset="0"/>
                <a:cs typeface="Andalus" panose="02020603050405020304" pitchFamily="18" charset="-78"/>
              </a:rPr>
              <a:t>Atbildēt </a:t>
            </a:r>
            <a:r>
              <a:rPr lang="lv-LV" sz="6600" b="1" dirty="0">
                <a:solidFill>
                  <a:schemeClr val="bg1">
                    <a:lumMod val="95000"/>
                  </a:schemeClr>
                </a:solidFill>
                <a:latin typeface="Gabriola" panose="04040605051002020D02" pitchFamily="82" charset="0"/>
                <a:cs typeface="Andalus" panose="02020603050405020304" pitchFamily="18" charset="-78"/>
              </a:rPr>
              <a:t>vēlreiz</a:t>
            </a:r>
          </a:p>
        </p:txBody>
      </p:sp>
    </p:spTree>
    <p:extLst>
      <p:ext uri="{BB962C8B-B14F-4D97-AF65-F5344CB8AC3E}">
        <p14:creationId xmlns:p14="http://schemas.microsoft.com/office/powerpoint/2010/main" val="14417638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ttēls 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980553"/>
          </a:xfrm>
          <a:prstGeom prst="rect">
            <a:avLst/>
          </a:prstGeom>
          <a:ln>
            <a:gradFill>
              <a:gsLst>
                <a:gs pos="0">
                  <a:schemeClr val="accent1">
                    <a:tint val="66000"/>
                    <a:satMod val="160000"/>
                  </a:schemeClr>
                </a:gs>
                <a:gs pos="9000">
                  <a:schemeClr val="accent6">
                    <a:lumMod val="75000"/>
                    <a:alpha val="15000"/>
                  </a:schemeClr>
                </a:gs>
                <a:gs pos="100000">
                  <a:schemeClr val="accent1">
                    <a:tint val="23500"/>
                    <a:satMod val="160000"/>
                  </a:schemeClr>
                </a:gs>
              </a:gsLst>
              <a:lin ang="5400000" scaled="0"/>
            </a:gradFill>
          </a:ln>
          <a:effectLst>
            <a:softEdge rad="635000"/>
          </a:effectLst>
        </p:spPr>
      </p:pic>
      <p:sp>
        <p:nvSpPr>
          <p:cNvPr id="2" name="Taisnstūris ar noapaļotiem stūriem 2">
            <a:hlinkClick r:id="rId2" action="ppaction://hlinksldjump"/>
          </p:cNvPr>
          <p:cNvSpPr/>
          <p:nvPr/>
        </p:nvSpPr>
        <p:spPr>
          <a:xfrm>
            <a:off x="4067944" y="620688"/>
            <a:ext cx="4723200" cy="2520280"/>
          </a:xfrm>
          <a:custGeom>
            <a:avLst/>
            <a:gdLst>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560488 w 5472608"/>
              <a:gd name="connsiteY5" fmla="*/ 6192688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596311 w 5472608"/>
              <a:gd name="connsiteY7" fmla="*/ 4909193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079529 w 5472608"/>
              <a:gd name="connsiteY5" fmla="*/ 3848392 h 6192688"/>
              <a:gd name="connsiteX6" fmla="*/ 4408088 w 5472608"/>
              <a:gd name="connsiteY6" fmla="*/ 5474231 h 6192688"/>
              <a:gd name="connsiteX7" fmla="*/ 912120 w 5472608"/>
              <a:gd name="connsiteY7" fmla="*/ 6192688 h 6192688"/>
              <a:gd name="connsiteX8" fmla="*/ 596311 w 5472608"/>
              <a:gd name="connsiteY8" fmla="*/ 4909193 h 6192688"/>
              <a:gd name="connsiteX9" fmla="*/ 0 w 5472608"/>
              <a:gd name="connsiteY9" fmla="*/ 912120 h 6192688"/>
              <a:gd name="connsiteX0" fmla="*/ 0 w 5472608"/>
              <a:gd name="connsiteY0" fmla="*/ 912120 h 5478117"/>
              <a:gd name="connsiteX1" fmla="*/ 912120 w 5472608"/>
              <a:gd name="connsiteY1" fmla="*/ 0 h 5478117"/>
              <a:gd name="connsiteX2" fmla="*/ 4560488 w 5472608"/>
              <a:gd name="connsiteY2" fmla="*/ 0 h 5478117"/>
              <a:gd name="connsiteX3" fmla="*/ 5472608 w 5472608"/>
              <a:gd name="connsiteY3" fmla="*/ 912120 h 5478117"/>
              <a:gd name="connsiteX4" fmla="*/ 5026294 w 5472608"/>
              <a:gd name="connsiteY4" fmla="*/ 4779825 h 5478117"/>
              <a:gd name="connsiteX5" fmla="*/ 4079529 w 5472608"/>
              <a:gd name="connsiteY5" fmla="*/ 3848392 h 5478117"/>
              <a:gd name="connsiteX6" fmla="*/ 4408088 w 5472608"/>
              <a:gd name="connsiteY6" fmla="*/ 5474231 h 5478117"/>
              <a:gd name="connsiteX7" fmla="*/ 1862993 w 5472608"/>
              <a:gd name="connsiteY7" fmla="*/ 4335818 h 5478117"/>
              <a:gd name="connsiteX8" fmla="*/ 596311 w 5472608"/>
              <a:gd name="connsiteY8" fmla="*/ 4909193 h 5478117"/>
              <a:gd name="connsiteX9" fmla="*/ 0 w 5472608"/>
              <a:gd name="connsiteY9" fmla="*/ 912120 h 5478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2608" h="5478117">
                <a:moveTo>
                  <a:pt x="0" y="912120"/>
                </a:moveTo>
                <a:cubicBezTo>
                  <a:pt x="0" y="408370"/>
                  <a:pt x="408370" y="0"/>
                  <a:pt x="912120" y="0"/>
                </a:cubicBezTo>
                <a:lnTo>
                  <a:pt x="4560488" y="0"/>
                </a:lnTo>
                <a:cubicBezTo>
                  <a:pt x="5064238" y="0"/>
                  <a:pt x="5472608" y="408370"/>
                  <a:pt x="5472608" y="912120"/>
                </a:cubicBezTo>
                <a:lnTo>
                  <a:pt x="5026294" y="4779825"/>
                </a:lnTo>
                <a:cubicBezTo>
                  <a:pt x="4858580" y="5542576"/>
                  <a:pt x="4182563" y="3732658"/>
                  <a:pt x="4079529" y="3848392"/>
                </a:cubicBezTo>
                <a:cubicBezTo>
                  <a:pt x="3976495" y="3964126"/>
                  <a:pt x="4777511" y="5392993"/>
                  <a:pt x="4408088" y="5474231"/>
                </a:cubicBezTo>
                <a:cubicBezTo>
                  <a:pt x="4038665" y="5555469"/>
                  <a:pt x="3079116" y="4335818"/>
                  <a:pt x="1862993" y="4335818"/>
                </a:cubicBezTo>
                <a:cubicBezTo>
                  <a:pt x="1359243" y="4335818"/>
                  <a:pt x="596311" y="5412943"/>
                  <a:pt x="596311" y="4909193"/>
                </a:cubicBezTo>
                <a:cubicBezTo>
                  <a:pt x="596311" y="3453044"/>
                  <a:pt x="0" y="2368269"/>
                  <a:pt x="0" y="912120"/>
                </a:cubicBezTo>
                <a:close/>
              </a:path>
            </a:pathLst>
          </a:custGeom>
          <a:gradFill flip="none" rotWithShape="1">
            <a:gsLst>
              <a:gs pos="0">
                <a:schemeClr val="accent2">
                  <a:lumMod val="75000"/>
                </a:schemeClr>
              </a:gs>
              <a:gs pos="13000">
                <a:srgbClr val="F8B049"/>
              </a:gs>
              <a:gs pos="32000">
                <a:srgbClr val="F8B049"/>
              </a:gs>
              <a:gs pos="63000">
                <a:srgbClr val="FEE7F2"/>
              </a:gs>
              <a:gs pos="67000">
                <a:srgbClr val="F952A0"/>
              </a:gs>
              <a:gs pos="69000">
                <a:srgbClr val="C50849"/>
              </a:gs>
              <a:gs pos="82001">
                <a:srgbClr val="B43E85"/>
              </a:gs>
              <a:gs pos="100000">
                <a:srgbClr val="F8B049"/>
              </a:gs>
            </a:gsLst>
            <a:lin ang="5400000" scaled="0"/>
            <a:tileRect r="-100000" b="-100000"/>
          </a:gradFill>
          <a:ln w="82550" cap="rnd" cmpd="thinThick">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lv-LV" sz="4400" b="1" dirty="0" smtClean="0">
                <a:solidFill>
                  <a:srgbClr val="00B05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Atbilde pareiza</a:t>
            </a:r>
          </a:p>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5" name="Taisnstūris 4">
            <a:hlinkClick r:id="rId2" action="ppaction://hlinksldjump"/>
          </p:cNvPr>
          <p:cNvSpPr/>
          <p:nvPr/>
        </p:nvSpPr>
        <p:spPr>
          <a:xfrm>
            <a:off x="1621894" y="5373216"/>
            <a:ext cx="5468164" cy="1107996"/>
          </a:xfrm>
          <a:prstGeom prst="rect">
            <a:avLst/>
          </a:prstGeom>
        </p:spPr>
        <p:txBody>
          <a:bodyPr wrap="none">
            <a:spAutoFit/>
          </a:bodyPr>
          <a:lstStyle/>
          <a:p>
            <a:r>
              <a:rPr lang="lv-LV" sz="6600" b="1" dirty="0">
                <a:solidFill>
                  <a:schemeClr val="bg1">
                    <a:lumMod val="95000"/>
                  </a:schemeClr>
                </a:solidFill>
                <a:latin typeface="Gabriola" panose="04040605051002020D02" pitchFamily="82" charset="0"/>
              </a:rPr>
              <a:t>Izlasiet skaidrojumu</a:t>
            </a:r>
          </a:p>
        </p:txBody>
      </p:sp>
    </p:spTree>
    <p:extLst>
      <p:ext uri="{BB962C8B-B14F-4D97-AF65-F5344CB8AC3E}">
        <p14:creationId xmlns:p14="http://schemas.microsoft.com/office/powerpoint/2010/main" val="33708251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isnstūris ar noapaļotiem stūriem 2">
            <a:hlinkClick r:id="rId2" action="ppaction://hlinksldjump"/>
          </p:cNvPr>
          <p:cNvSpPr/>
          <p:nvPr/>
        </p:nvSpPr>
        <p:spPr>
          <a:xfrm>
            <a:off x="0" y="0"/>
            <a:ext cx="9143999" cy="6065912"/>
          </a:xfrm>
          <a:prstGeom prst="round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lv-LV" sz="3600" b="1" dirty="0" smtClean="0">
                <a:solidFill>
                  <a:schemeClr val="accent2">
                    <a:lumMod val="75000"/>
                  </a:schemeClr>
                </a:solidFill>
                <a:latin typeface="Brush Script MT" panose="03060802040406070304" pitchFamily="66" charset="0"/>
                <a:ea typeface="Calibri"/>
                <a:cs typeface="FrankRuehl" panose="020E0503060101010101" pitchFamily="34" charset="-79"/>
              </a:rPr>
              <a:t>Skaidrojums</a:t>
            </a:r>
          </a:p>
          <a:p>
            <a:pPr algn="ctr">
              <a:spcAft>
                <a:spcPts val="1000"/>
              </a:spcAft>
            </a:pPr>
            <a:endParaRPr lang="lv-LV" sz="3200" b="1" dirty="0">
              <a:solidFill>
                <a:schemeClr val="accent2">
                  <a:lumMod val="75000"/>
                </a:schemeClr>
              </a:solidFill>
              <a:latin typeface="Brush Script MT" panose="03060802040406070304" pitchFamily="66" charset="0"/>
              <a:ea typeface="Calibri"/>
              <a:cs typeface="FrankRuehl" panose="020E0503060101010101" pitchFamily="34" charset="-79"/>
            </a:endParaRPr>
          </a:p>
          <a:p>
            <a:pPr algn="ct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Jana </a:t>
            </a:r>
            <a:r>
              <a:rPr lang="lv-LV" sz="3200" b="1" dirty="0" err="1" smtClean="0">
                <a:solidFill>
                  <a:schemeClr val="accent2">
                    <a:lumMod val="75000"/>
                  </a:schemeClr>
                </a:solidFill>
                <a:latin typeface="Arabic Typesetting" panose="03020402040406030203" pitchFamily="66" charset="-78"/>
                <a:cs typeface="Arabic Typesetting" panose="03020402040406030203" pitchFamily="66" charset="-78"/>
              </a:rPr>
              <a:t>Ludvika</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 </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Broel Plātera sievu sauca Rozālija. Krāslavas pilī savulaik atradies Jana Ludvika Plātera dzīvesbiedres Rozālijas (dz. Brzostowska) portrets. Krāslavas  kolekcijas portretu miniatūras glabājas Plāteru dzimtas īpašumā Beļģijā</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a:t>
            </a:r>
          </a:p>
          <a:p>
            <a:pPr algn="ctr"/>
            <a:endPar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endParaRPr>
          </a:p>
          <a:p>
            <a:pPr algn="ctr"/>
            <a:r>
              <a:rPr lang="lv-LV" sz="3200" b="1" i="1" dirty="0">
                <a:solidFill>
                  <a:schemeClr val="accent2">
                    <a:lumMod val="75000"/>
                  </a:schemeClr>
                </a:solidFill>
                <a:latin typeface="Arabic Typesetting" panose="03020402040406030203" pitchFamily="66" charset="-78"/>
                <a:cs typeface="Arabic Typesetting" panose="03020402040406030203" pitchFamily="66" charset="-78"/>
              </a:rPr>
              <a:t>Avots: </a:t>
            </a:r>
            <a:r>
              <a:rPr lang="lv-LV" sz="3200" b="1" i="1" dirty="0" smtClean="0">
                <a:solidFill>
                  <a:schemeClr val="accent2">
                    <a:lumMod val="75000"/>
                  </a:schemeClr>
                </a:solidFill>
                <a:latin typeface="Arabic Typesetting" panose="03020402040406030203" pitchFamily="66" charset="-78"/>
                <a:cs typeface="Arabic Typesetting" panose="03020402040406030203" pitchFamily="66" charset="-78"/>
              </a:rPr>
              <a:t> Zeile</a:t>
            </a:r>
            <a:r>
              <a:rPr lang="lv-LV" sz="3200" b="1" i="1" dirty="0">
                <a:solidFill>
                  <a:schemeClr val="accent2">
                    <a:lumMod val="75000"/>
                  </a:schemeClr>
                </a:solidFill>
                <a:latin typeface="Arabic Typesetting" panose="03020402040406030203" pitchFamily="66" charset="-78"/>
                <a:cs typeface="Arabic Typesetting" panose="03020402040406030203" pitchFamily="66" charset="-78"/>
              </a:rPr>
              <a:t>, P. Latgales kultūras vēsture: Rēzekne, 2006.- 264. lpp.</a:t>
            </a:r>
            <a:r>
              <a:rPr lang="lv-LV" dirty="0" smtClean="0">
                <a:solidFill>
                  <a:srgbClr val="FF0000"/>
                </a:solidFill>
              </a:rPr>
              <a:t> </a:t>
            </a:r>
            <a:endParaRPr lang="lv-LV" dirty="0">
              <a:solidFill>
                <a:srgbClr val="FF0000"/>
              </a:solidFill>
            </a:endParaRPr>
          </a:p>
        </p:txBody>
      </p:sp>
      <p:pic>
        <p:nvPicPr>
          <p:cNvPr id="2" name="Picture 4">
            <a:hlinkClick r:id="rId2"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085184"/>
            <a:ext cx="9143999" cy="2199054"/>
          </a:xfrm>
          <a:prstGeom prst="rect">
            <a:avLst/>
          </a:prstGeom>
          <a:noFill/>
          <a:ln>
            <a:noFill/>
          </a:ln>
          <a:effectLst>
            <a:outerShdw dist="35921" dir="2700000" algn="ctr" rotWithShape="0">
              <a:schemeClr val="bg2"/>
            </a:outerShdw>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98773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Lietotajs\Desktop\71_damasco_43.jpg"/>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PaintBrush/>
                    </a14:imgEffect>
                    <a14:imgEffect>
                      <a14:sharpenSoften amount="-18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315416"/>
            <a:ext cx="9251504" cy="7290048"/>
          </a:xfrm>
          <a:prstGeom prst="rect">
            <a:avLst/>
          </a:prstGeom>
          <a:noFill/>
          <a:ln w="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lgDashDotDot"/>
          </a:ln>
          <a:effectLst>
            <a:glow rad="127000">
              <a:schemeClr val="bg1"/>
            </a:glow>
            <a:reflection blurRad="6350" stA="50000" endA="300" endPos="55000" dir="5400000" sy="-100000" algn="bl" rotWithShape="0"/>
          </a:effectLst>
          <a:scene3d>
            <a:camera prst="isometricRightUp"/>
            <a:lightRig rig="sunrise" dir="t">
              <a:rot lat="0" lon="0" rev="0"/>
            </a:lightRig>
          </a:scene3d>
          <a:sp3d extrusionH="107950" contourW="12700">
            <a:extrusionClr>
              <a:schemeClr val="accent3">
                <a:lumMod val="75000"/>
              </a:schemeClr>
            </a:extrusionClr>
            <a:contourClr>
              <a:schemeClr val="bg2">
                <a:lumMod val="25000"/>
              </a:schemeClr>
            </a:contourClr>
          </a:sp3d>
          <a:extLst>
            <a:ext uri="{909E8E84-426E-40DD-AFC4-6F175D3DCCD1}">
              <a14:hiddenFill xmlns:a14="http://schemas.microsoft.com/office/drawing/2010/main">
                <a:solidFill>
                  <a:srgbClr val="FFFFFF"/>
                </a:solidFill>
              </a14:hiddenFill>
            </a:ext>
          </a:extLst>
        </p:spPr>
      </p:pic>
      <p:pic>
        <p:nvPicPr>
          <p:cNvPr id="2" name="Picture 2" descr="C:\Users\Lietotajs\Desktop\kraslavo-nad-dvinoy - Copy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104" y="-6723"/>
            <a:ext cx="3203848" cy="6864723"/>
          </a:xfrm>
          <a:prstGeom prst="rect">
            <a:avLst/>
          </a:prstGeom>
          <a:noFill/>
          <a:effectLst>
            <a:outerShdw blurRad="50800" dist="50800" dir="5400000" algn="ctr" rotWithShape="0">
              <a:schemeClr val="bg1"/>
            </a:outerShdw>
            <a:softEdge rad="635000"/>
          </a:effectLst>
          <a:extLst>
            <a:ext uri="{909E8E84-426E-40DD-AFC4-6F175D3DCCD1}">
              <a14:hiddenFill xmlns:a14="http://schemas.microsoft.com/office/drawing/2010/main">
                <a:solidFill>
                  <a:srgbClr val="FFFFFF"/>
                </a:solidFill>
              </a14:hiddenFill>
            </a:ext>
          </a:extLst>
        </p:spPr>
      </p:pic>
      <p:sp>
        <p:nvSpPr>
          <p:cNvPr id="3" name="Taisnstūris ar noapaļotiem stūriem 2"/>
          <p:cNvSpPr/>
          <p:nvPr/>
        </p:nvSpPr>
        <p:spPr>
          <a:xfrm>
            <a:off x="152541" y="391276"/>
            <a:ext cx="5472608" cy="6192688"/>
          </a:xfrm>
          <a:custGeom>
            <a:avLst/>
            <a:gdLst>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560488 w 5472608"/>
              <a:gd name="connsiteY5" fmla="*/ 6192688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2608" h="6192688">
                <a:moveTo>
                  <a:pt x="0" y="912120"/>
                </a:moveTo>
                <a:cubicBezTo>
                  <a:pt x="0" y="408370"/>
                  <a:pt x="408370" y="0"/>
                  <a:pt x="912120" y="0"/>
                </a:cubicBezTo>
                <a:lnTo>
                  <a:pt x="4560488" y="0"/>
                </a:lnTo>
                <a:cubicBezTo>
                  <a:pt x="5064238" y="0"/>
                  <a:pt x="5472608" y="408370"/>
                  <a:pt x="5472608" y="912120"/>
                </a:cubicBezTo>
                <a:lnTo>
                  <a:pt x="5026294" y="4779825"/>
                </a:lnTo>
                <a:cubicBezTo>
                  <a:pt x="5026294" y="5283575"/>
                  <a:pt x="4911838" y="5474231"/>
                  <a:pt x="4408088" y="5474231"/>
                </a:cubicBezTo>
                <a:cubicBezTo>
                  <a:pt x="3191965" y="5474231"/>
                  <a:pt x="2128243" y="6192688"/>
                  <a:pt x="912120" y="6192688"/>
                </a:cubicBezTo>
                <a:cubicBezTo>
                  <a:pt x="408370" y="6192688"/>
                  <a:pt x="0" y="5784318"/>
                  <a:pt x="0" y="5280568"/>
                </a:cubicBezTo>
                <a:lnTo>
                  <a:pt x="0" y="912120"/>
                </a:lnTo>
                <a:close/>
              </a:path>
            </a:pathLst>
          </a:custGeom>
          <a:gradFill flip="none" rotWithShape="1">
            <a:gsLst>
              <a:gs pos="0">
                <a:schemeClr val="accent3"/>
              </a:gs>
              <a:gs pos="100000">
                <a:schemeClr val="accent1">
                  <a:tint val="23500"/>
                  <a:satMod val="160000"/>
                </a:schemeClr>
              </a:gs>
            </a:gsLst>
            <a:path path="circle">
              <a:fillToRect l="100000" t="100000"/>
            </a:path>
            <a:tileRect r="-100000" b="-100000"/>
          </a:gradFill>
          <a:ln w="82550" cap="rnd" cmpd="thinThick">
            <a:gradFill>
              <a:gsLst>
                <a:gs pos="0">
                  <a:srgbClr val="FFF200"/>
                </a:gs>
                <a:gs pos="45000">
                  <a:srgbClr val="FF7A00"/>
                </a:gs>
                <a:gs pos="70000">
                  <a:srgbClr val="FF0300"/>
                </a:gs>
                <a:gs pos="100000">
                  <a:srgbClr val="4D0808"/>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a:p>
            <a:pPr algn="ctr"/>
            <a:endParaRPr lang="lv-LV" sz="3200" b="1" dirty="0">
              <a:solidFill>
                <a:schemeClr val="accent2">
                  <a:lumMod val="75000"/>
                </a:schemeClr>
              </a:solidFill>
              <a:latin typeface="Arabic Typesetting" panose="03020402040406030203" pitchFamily="66" charset="-78"/>
              <a:cs typeface="Arabic Typesetting" panose="03020402040406030203" pitchFamily="66" charset="-78"/>
            </a:endParaRPr>
          </a:p>
          <a:p>
            <a:endParaRPr lang="lv-LV" sz="4000" b="1" dirty="0" smtClean="0">
              <a:solidFill>
                <a:schemeClr val="accent2">
                  <a:lumMod val="75000"/>
                </a:schemeClr>
              </a:solidFill>
              <a:latin typeface="Chiller" panose="04020404031007020602" pitchFamily="82" charset="0"/>
              <a:cs typeface="Arabic Typesetting" panose="03020402040406030203" pitchFamily="66" charset="-78"/>
            </a:endParaRPr>
          </a:p>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6" name="TextBox 5">
            <a:hlinkClick r:id="rId5" action="ppaction://hlinksldjump"/>
          </p:cNvPr>
          <p:cNvSpPr txBox="1"/>
          <p:nvPr/>
        </p:nvSpPr>
        <p:spPr>
          <a:xfrm>
            <a:off x="207810" y="2734374"/>
            <a:ext cx="5256000" cy="584775"/>
          </a:xfrm>
          <a:prstGeom prst="rect">
            <a:avLst/>
          </a:prstGeom>
          <a:noFill/>
        </p:spPr>
        <p:txBody>
          <a:bodyPr wrap="square" rtlCol="0">
            <a:spAutoFit/>
          </a:bodyPr>
          <a:lstStyle/>
          <a:p>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(1</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 </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trīs</a:t>
            </a:r>
            <a:endParaRPr lang="lv-LV" dirty="0"/>
          </a:p>
        </p:txBody>
      </p:sp>
      <p:sp>
        <p:nvSpPr>
          <p:cNvPr id="8" name="TextBox 7">
            <a:hlinkClick r:id="rId5" action="ppaction://hlinksldjump"/>
          </p:cNvPr>
          <p:cNvSpPr txBox="1"/>
          <p:nvPr/>
        </p:nvSpPr>
        <p:spPr>
          <a:xfrm>
            <a:off x="207810" y="3310374"/>
            <a:ext cx="5256000" cy="585216"/>
          </a:xfrm>
          <a:prstGeom prst="rect">
            <a:avLst/>
          </a:prstGeom>
          <a:noFill/>
        </p:spPr>
        <p:txBody>
          <a:bodyPr wrap="square" rtlCol="0">
            <a:spAutoFit/>
          </a:bodyPr>
          <a:lstStyle/>
          <a:p>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(2</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 </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seši</a:t>
            </a:r>
          </a:p>
          <a:p>
            <a:endParaRPr lang="lv-LV" dirty="0"/>
          </a:p>
        </p:txBody>
      </p:sp>
      <p:sp>
        <p:nvSpPr>
          <p:cNvPr id="9" name="TextBox 8">
            <a:hlinkClick r:id="rId6" action="ppaction://hlinksldjump"/>
          </p:cNvPr>
          <p:cNvSpPr txBox="1"/>
          <p:nvPr/>
        </p:nvSpPr>
        <p:spPr>
          <a:xfrm>
            <a:off x="208658" y="3886374"/>
            <a:ext cx="5256000" cy="584775"/>
          </a:xfrm>
          <a:prstGeom prst="rect">
            <a:avLst/>
          </a:prstGeom>
          <a:noFill/>
        </p:spPr>
        <p:txBody>
          <a:bodyPr wrap="square" rtlCol="0">
            <a:spAutoFit/>
          </a:bodyPr>
          <a:lstStyle/>
          <a:p>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(3</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 </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desmit</a:t>
            </a:r>
            <a:endParaRPr lang="lv-LV" sz="32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11" name="TextBox 10"/>
          <p:cNvSpPr txBox="1"/>
          <p:nvPr/>
        </p:nvSpPr>
        <p:spPr>
          <a:xfrm>
            <a:off x="179512" y="1124744"/>
            <a:ext cx="5328592" cy="1323439"/>
          </a:xfrm>
          <a:prstGeom prst="rect">
            <a:avLst/>
          </a:prstGeom>
          <a:noFill/>
        </p:spPr>
        <p:txBody>
          <a:bodyPr wrap="square" rtlCol="0">
            <a:spAutoFit/>
          </a:bodyPr>
          <a:lstStyle/>
          <a:p>
            <a:pPr algn="ct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Cik bērnu bija Krāslavas grāfam un </a:t>
            </a:r>
          </a:p>
          <a:p>
            <a:pPr algn="ct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viņa sievai Rozālijai?</a:t>
            </a:r>
          </a:p>
          <a:p>
            <a:endParaRPr lang="lv-LV" sz="1600" dirty="0"/>
          </a:p>
        </p:txBody>
      </p:sp>
      <p:sp>
        <p:nvSpPr>
          <p:cNvPr id="5" name="8-Point Star 4"/>
          <p:cNvSpPr/>
          <p:nvPr/>
        </p:nvSpPr>
        <p:spPr>
          <a:xfrm>
            <a:off x="2392318" y="116632"/>
            <a:ext cx="914400" cy="914400"/>
          </a:xfrm>
          <a:prstGeom prst="star8">
            <a:avLst/>
          </a:prstGeom>
          <a:blipFill>
            <a:blip r:embed="rId7" cstate="print"/>
            <a:stretch>
              <a:fillRect/>
            </a:stretch>
          </a:bli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3200" dirty="0" smtClean="0">
                <a:solidFill>
                  <a:schemeClr val="accent2">
                    <a:lumMod val="75000"/>
                  </a:schemeClr>
                </a:solidFill>
              </a:rPr>
              <a:t>10</a:t>
            </a:r>
            <a:endParaRPr lang="lv-LV" dirty="0">
              <a:solidFill>
                <a:schemeClr val="accent2">
                  <a:lumMod val="75000"/>
                </a:schemeClr>
              </a:solidFill>
            </a:endParaRPr>
          </a:p>
        </p:txBody>
      </p:sp>
    </p:spTree>
    <p:extLst>
      <p:ext uri="{BB962C8B-B14F-4D97-AF65-F5344CB8AC3E}">
        <p14:creationId xmlns:p14="http://schemas.microsoft.com/office/powerpoint/2010/main" val="36941780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Attēls 1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a:ln>
            <a:gradFill>
              <a:gsLst>
                <a:gs pos="0">
                  <a:schemeClr val="accent1">
                    <a:tint val="66000"/>
                    <a:satMod val="160000"/>
                  </a:schemeClr>
                </a:gs>
                <a:gs pos="9000">
                  <a:schemeClr val="accent6">
                    <a:lumMod val="75000"/>
                    <a:alpha val="15000"/>
                  </a:schemeClr>
                </a:gs>
                <a:gs pos="100000">
                  <a:schemeClr val="accent1">
                    <a:tint val="23500"/>
                    <a:satMod val="160000"/>
                  </a:schemeClr>
                </a:gs>
              </a:gsLst>
              <a:lin ang="5400000" scaled="0"/>
            </a:gradFill>
          </a:ln>
          <a:effectLst>
            <a:softEdge rad="635000"/>
          </a:effectLst>
        </p:spPr>
      </p:pic>
      <p:sp>
        <p:nvSpPr>
          <p:cNvPr id="18" name="Taisnstūris ar noapaļotiem stūriem 2">
            <a:hlinkClick r:id="rId2" action="ppaction://hlinksldjump"/>
          </p:cNvPr>
          <p:cNvSpPr/>
          <p:nvPr/>
        </p:nvSpPr>
        <p:spPr>
          <a:xfrm>
            <a:off x="4067944" y="555780"/>
            <a:ext cx="4721731" cy="2520000"/>
          </a:xfrm>
          <a:custGeom>
            <a:avLst/>
            <a:gdLst>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560488 w 5472608"/>
              <a:gd name="connsiteY5" fmla="*/ 6192688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596311 w 5472608"/>
              <a:gd name="connsiteY7" fmla="*/ 4909193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079529 w 5472608"/>
              <a:gd name="connsiteY5" fmla="*/ 3848392 h 6192688"/>
              <a:gd name="connsiteX6" fmla="*/ 4408088 w 5472608"/>
              <a:gd name="connsiteY6" fmla="*/ 5474231 h 6192688"/>
              <a:gd name="connsiteX7" fmla="*/ 912120 w 5472608"/>
              <a:gd name="connsiteY7" fmla="*/ 6192688 h 6192688"/>
              <a:gd name="connsiteX8" fmla="*/ 596311 w 5472608"/>
              <a:gd name="connsiteY8" fmla="*/ 4909193 h 6192688"/>
              <a:gd name="connsiteX9" fmla="*/ 0 w 5472608"/>
              <a:gd name="connsiteY9" fmla="*/ 912120 h 6192688"/>
              <a:gd name="connsiteX0" fmla="*/ 0 w 5472608"/>
              <a:gd name="connsiteY0" fmla="*/ 912120 h 5478117"/>
              <a:gd name="connsiteX1" fmla="*/ 912120 w 5472608"/>
              <a:gd name="connsiteY1" fmla="*/ 0 h 5478117"/>
              <a:gd name="connsiteX2" fmla="*/ 4560488 w 5472608"/>
              <a:gd name="connsiteY2" fmla="*/ 0 h 5478117"/>
              <a:gd name="connsiteX3" fmla="*/ 5472608 w 5472608"/>
              <a:gd name="connsiteY3" fmla="*/ 912120 h 5478117"/>
              <a:gd name="connsiteX4" fmla="*/ 5026294 w 5472608"/>
              <a:gd name="connsiteY4" fmla="*/ 4779825 h 5478117"/>
              <a:gd name="connsiteX5" fmla="*/ 4079529 w 5472608"/>
              <a:gd name="connsiteY5" fmla="*/ 3848392 h 5478117"/>
              <a:gd name="connsiteX6" fmla="*/ 4408088 w 5472608"/>
              <a:gd name="connsiteY6" fmla="*/ 5474231 h 5478117"/>
              <a:gd name="connsiteX7" fmla="*/ 1862993 w 5472608"/>
              <a:gd name="connsiteY7" fmla="*/ 4335818 h 5478117"/>
              <a:gd name="connsiteX8" fmla="*/ 596311 w 5472608"/>
              <a:gd name="connsiteY8" fmla="*/ 4909193 h 5478117"/>
              <a:gd name="connsiteX9" fmla="*/ 0 w 5472608"/>
              <a:gd name="connsiteY9" fmla="*/ 912120 h 5478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2608" h="5478117">
                <a:moveTo>
                  <a:pt x="0" y="912120"/>
                </a:moveTo>
                <a:cubicBezTo>
                  <a:pt x="0" y="408370"/>
                  <a:pt x="408370" y="0"/>
                  <a:pt x="912120" y="0"/>
                </a:cubicBezTo>
                <a:lnTo>
                  <a:pt x="4560488" y="0"/>
                </a:lnTo>
                <a:cubicBezTo>
                  <a:pt x="5064238" y="0"/>
                  <a:pt x="5472608" y="408370"/>
                  <a:pt x="5472608" y="912120"/>
                </a:cubicBezTo>
                <a:lnTo>
                  <a:pt x="5026294" y="4779825"/>
                </a:lnTo>
                <a:cubicBezTo>
                  <a:pt x="4858580" y="5542576"/>
                  <a:pt x="4182563" y="3732658"/>
                  <a:pt x="4079529" y="3848392"/>
                </a:cubicBezTo>
                <a:cubicBezTo>
                  <a:pt x="3976495" y="3964126"/>
                  <a:pt x="4777511" y="5392993"/>
                  <a:pt x="4408088" y="5474231"/>
                </a:cubicBezTo>
                <a:cubicBezTo>
                  <a:pt x="4038665" y="5555469"/>
                  <a:pt x="3079116" y="4335818"/>
                  <a:pt x="1862993" y="4335818"/>
                </a:cubicBezTo>
                <a:cubicBezTo>
                  <a:pt x="1359243" y="4335818"/>
                  <a:pt x="596311" y="5412943"/>
                  <a:pt x="596311" y="4909193"/>
                </a:cubicBezTo>
                <a:cubicBezTo>
                  <a:pt x="596311" y="3453044"/>
                  <a:pt x="0" y="2368269"/>
                  <a:pt x="0" y="912120"/>
                </a:cubicBezTo>
                <a:close/>
              </a:path>
            </a:pathLst>
          </a:custGeom>
          <a:gradFill flip="none" rotWithShape="1">
            <a:gsLst>
              <a:gs pos="0">
                <a:schemeClr val="accent2">
                  <a:lumMod val="75000"/>
                </a:schemeClr>
              </a:gs>
              <a:gs pos="13000">
                <a:srgbClr val="F8B049"/>
              </a:gs>
              <a:gs pos="32000">
                <a:srgbClr val="F8B049"/>
              </a:gs>
              <a:gs pos="63000">
                <a:srgbClr val="FEE7F2"/>
              </a:gs>
              <a:gs pos="67000">
                <a:srgbClr val="F952A0"/>
              </a:gs>
              <a:gs pos="69000">
                <a:srgbClr val="C50849"/>
              </a:gs>
              <a:gs pos="82001">
                <a:srgbClr val="B43E85"/>
              </a:gs>
              <a:gs pos="100000">
                <a:srgbClr val="F8B049"/>
              </a:gs>
            </a:gsLst>
            <a:lin ang="5400000" scaled="0"/>
            <a:tileRect r="-100000" b="-100000"/>
          </a:gradFill>
          <a:ln w="82550" cap="rnd" cmpd="thinThick">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lv-LV" sz="4400" b="1" dirty="0" smtClean="0">
                <a:solidFill>
                  <a:srgbClr val="FF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Atbilde nepareiza</a:t>
            </a:r>
          </a:p>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19" name="Taisnstūris 18">
            <a:hlinkClick r:id="rId2" action="ppaction://hlinksldjump"/>
          </p:cNvPr>
          <p:cNvSpPr/>
          <p:nvPr/>
        </p:nvSpPr>
        <p:spPr>
          <a:xfrm>
            <a:off x="1763688" y="5301208"/>
            <a:ext cx="4099199" cy="1107996"/>
          </a:xfrm>
          <a:prstGeom prst="rect">
            <a:avLst/>
          </a:prstGeom>
        </p:spPr>
        <p:txBody>
          <a:bodyPr wrap="none">
            <a:spAutoFit/>
          </a:bodyPr>
          <a:lstStyle/>
          <a:p>
            <a:r>
              <a:rPr lang="lv-LV" sz="6600" b="1" dirty="0" smtClean="0">
                <a:solidFill>
                  <a:schemeClr val="bg1">
                    <a:lumMod val="95000"/>
                  </a:schemeClr>
                </a:solidFill>
                <a:latin typeface="Gabriola" panose="04040605051002020D02" pitchFamily="82" charset="0"/>
                <a:cs typeface="Andalus" panose="02020603050405020304" pitchFamily="18" charset="-78"/>
              </a:rPr>
              <a:t>Atbildēt </a:t>
            </a:r>
            <a:r>
              <a:rPr lang="lv-LV" sz="6600" b="1" dirty="0">
                <a:solidFill>
                  <a:schemeClr val="bg1">
                    <a:lumMod val="95000"/>
                  </a:schemeClr>
                </a:solidFill>
                <a:latin typeface="Gabriola" panose="04040605051002020D02" pitchFamily="82" charset="0"/>
                <a:cs typeface="Andalus" panose="02020603050405020304" pitchFamily="18" charset="-78"/>
              </a:rPr>
              <a:t>vēlreiz</a:t>
            </a:r>
          </a:p>
        </p:txBody>
      </p:sp>
    </p:spTree>
    <p:extLst>
      <p:ext uri="{BB962C8B-B14F-4D97-AF65-F5344CB8AC3E}">
        <p14:creationId xmlns:p14="http://schemas.microsoft.com/office/powerpoint/2010/main" val="14417638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Attēls 1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a:ln>
            <a:gradFill>
              <a:gsLst>
                <a:gs pos="0">
                  <a:schemeClr val="accent1">
                    <a:tint val="66000"/>
                    <a:satMod val="160000"/>
                  </a:schemeClr>
                </a:gs>
                <a:gs pos="9000">
                  <a:schemeClr val="accent6">
                    <a:lumMod val="75000"/>
                    <a:alpha val="15000"/>
                  </a:schemeClr>
                </a:gs>
                <a:gs pos="100000">
                  <a:schemeClr val="accent1">
                    <a:tint val="23500"/>
                    <a:satMod val="160000"/>
                  </a:schemeClr>
                </a:gs>
              </a:gsLst>
              <a:lin ang="5400000" scaled="0"/>
            </a:gradFill>
          </a:ln>
          <a:effectLst>
            <a:softEdge rad="635000"/>
          </a:effectLst>
        </p:spPr>
      </p:pic>
      <p:sp>
        <p:nvSpPr>
          <p:cNvPr id="18" name="Taisnstūris ar noapaļotiem stūriem 2">
            <a:hlinkClick r:id="rId2" action="ppaction://hlinksldjump"/>
          </p:cNvPr>
          <p:cNvSpPr/>
          <p:nvPr/>
        </p:nvSpPr>
        <p:spPr>
          <a:xfrm>
            <a:off x="4067944" y="555780"/>
            <a:ext cx="4721731" cy="2520000"/>
          </a:xfrm>
          <a:custGeom>
            <a:avLst/>
            <a:gdLst>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560488 w 5472608"/>
              <a:gd name="connsiteY5" fmla="*/ 6192688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596311 w 5472608"/>
              <a:gd name="connsiteY7" fmla="*/ 4909193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079529 w 5472608"/>
              <a:gd name="connsiteY5" fmla="*/ 3848392 h 6192688"/>
              <a:gd name="connsiteX6" fmla="*/ 4408088 w 5472608"/>
              <a:gd name="connsiteY6" fmla="*/ 5474231 h 6192688"/>
              <a:gd name="connsiteX7" fmla="*/ 912120 w 5472608"/>
              <a:gd name="connsiteY7" fmla="*/ 6192688 h 6192688"/>
              <a:gd name="connsiteX8" fmla="*/ 596311 w 5472608"/>
              <a:gd name="connsiteY8" fmla="*/ 4909193 h 6192688"/>
              <a:gd name="connsiteX9" fmla="*/ 0 w 5472608"/>
              <a:gd name="connsiteY9" fmla="*/ 912120 h 6192688"/>
              <a:gd name="connsiteX0" fmla="*/ 0 w 5472608"/>
              <a:gd name="connsiteY0" fmla="*/ 912120 h 5478117"/>
              <a:gd name="connsiteX1" fmla="*/ 912120 w 5472608"/>
              <a:gd name="connsiteY1" fmla="*/ 0 h 5478117"/>
              <a:gd name="connsiteX2" fmla="*/ 4560488 w 5472608"/>
              <a:gd name="connsiteY2" fmla="*/ 0 h 5478117"/>
              <a:gd name="connsiteX3" fmla="*/ 5472608 w 5472608"/>
              <a:gd name="connsiteY3" fmla="*/ 912120 h 5478117"/>
              <a:gd name="connsiteX4" fmla="*/ 5026294 w 5472608"/>
              <a:gd name="connsiteY4" fmla="*/ 4779825 h 5478117"/>
              <a:gd name="connsiteX5" fmla="*/ 4079529 w 5472608"/>
              <a:gd name="connsiteY5" fmla="*/ 3848392 h 5478117"/>
              <a:gd name="connsiteX6" fmla="*/ 4408088 w 5472608"/>
              <a:gd name="connsiteY6" fmla="*/ 5474231 h 5478117"/>
              <a:gd name="connsiteX7" fmla="*/ 1862993 w 5472608"/>
              <a:gd name="connsiteY7" fmla="*/ 4335818 h 5478117"/>
              <a:gd name="connsiteX8" fmla="*/ 596311 w 5472608"/>
              <a:gd name="connsiteY8" fmla="*/ 4909193 h 5478117"/>
              <a:gd name="connsiteX9" fmla="*/ 0 w 5472608"/>
              <a:gd name="connsiteY9" fmla="*/ 912120 h 5478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2608" h="5478117">
                <a:moveTo>
                  <a:pt x="0" y="912120"/>
                </a:moveTo>
                <a:cubicBezTo>
                  <a:pt x="0" y="408370"/>
                  <a:pt x="408370" y="0"/>
                  <a:pt x="912120" y="0"/>
                </a:cubicBezTo>
                <a:lnTo>
                  <a:pt x="4560488" y="0"/>
                </a:lnTo>
                <a:cubicBezTo>
                  <a:pt x="5064238" y="0"/>
                  <a:pt x="5472608" y="408370"/>
                  <a:pt x="5472608" y="912120"/>
                </a:cubicBezTo>
                <a:lnTo>
                  <a:pt x="5026294" y="4779825"/>
                </a:lnTo>
                <a:cubicBezTo>
                  <a:pt x="4858580" y="5542576"/>
                  <a:pt x="4182563" y="3732658"/>
                  <a:pt x="4079529" y="3848392"/>
                </a:cubicBezTo>
                <a:cubicBezTo>
                  <a:pt x="3976495" y="3964126"/>
                  <a:pt x="4777511" y="5392993"/>
                  <a:pt x="4408088" y="5474231"/>
                </a:cubicBezTo>
                <a:cubicBezTo>
                  <a:pt x="4038665" y="5555469"/>
                  <a:pt x="3079116" y="4335818"/>
                  <a:pt x="1862993" y="4335818"/>
                </a:cubicBezTo>
                <a:cubicBezTo>
                  <a:pt x="1359243" y="4335818"/>
                  <a:pt x="596311" y="5412943"/>
                  <a:pt x="596311" y="4909193"/>
                </a:cubicBezTo>
                <a:cubicBezTo>
                  <a:pt x="596311" y="3453044"/>
                  <a:pt x="0" y="2368269"/>
                  <a:pt x="0" y="912120"/>
                </a:cubicBezTo>
                <a:close/>
              </a:path>
            </a:pathLst>
          </a:custGeom>
          <a:gradFill flip="none" rotWithShape="1">
            <a:gsLst>
              <a:gs pos="0">
                <a:schemeClr val="accent2">
                  <a:lumMod val="75000"/>
                </a:schemeClr>
              </a:gs>
              <a:gs pos="13000">
                <a:srgbClr val="F8B049"/>
              </a:gs>
              <a:gs pos="32000">
                <a:srgbClr val="F8B049"/>
              </a:gs>
              <a:gs pos="63000">
                <a:srgbClr val="FEE7F2"/>
              </a:gs>
              <a:gs pos="67000">
                <a:srgbClr val="F952A0"/>
              </a:gs>
              <a:gs pos="69000">
                <a:srgbClr val="C50849"/>
              </a:gs>
              <a:gs pos="82001">
                <a:srgbClr val="B43E85"/>
              </a:gs>
              <a:gs pos="100000">
                <a:srgbClr val="F8B049"/>
              </a:gs>
            </a:gsLst>
            <a:lin ang="5400000" scaled="0"/>
            <a:tileRect r="-100000" b="-100000"/>
          </a:gradFill>
          <a:ln w="82550" cap="rnd" cmpd="thinThick">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lv-LV" sz="4400" b="1" dirty="0" smtClean="0">
                <a:solidFill>
                  <a:srgbClr val="FF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Atbilde nepareiza</a:t>
            </a:r>
          </a:p>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19" name="Taisnstūris 18">
            <a:hlinkClick r:id="rId2" action="ppaction://hlinksldjump"/>
          </p:cNvPr>
          <p:cNvSpPr/>
          <p:nvPr/>
        </p:nvSpPr>
        <p:spPr>
          <a:xfrm>
            <a:off x="1763688" y="5301208"/>
            <a:ext cx="4099199" cy="1107996"/>
          </a:xfrm>
          <a:prstGeom prst="rect">
            <a:avLst/>
          </a:prstGeom>
        </p:spPr>
        <p:txBody>
          <a:bodyPr wrap="none">
            <a:spAutoFit/>
          </a:bodyPr>
          <a:lstStyle/>
          <a:p>
            <a:r>
              <a:rPr lang="lv-LV" sz="6600" b="1" dirty="0" smtClean="0">
                <a:solidFill>
                  <a:schemeClr val="bg1">
                    <a:lumMod val="95000"/>
                  </a:schemeClr>
                </a:solidFill>
                <a:latin typeface="Gabriola" panose="04040605051002020D02" pitchFamily="82" charset="0"/>
                <a:cs typeface="Andalus" panose="02020603050405020304" pitchFamily="18" charset="-78"/>
              </a:rPr>
              <a:t>Atbildēt </a:t>
            </a:r>
            <a:r>
              <a:rPr lang="lv-LV" sz="6600" b="1" dirty="0">
                <a:solidFill>
                  <a:schemeClr val="bg1">
                    <a:lumMod val="95000"/>
                  </a:schemeClr>
                </a:solidFill>
                <a:latin typeface="Gabriola" panose="04040605051002020D02" pitchFamily="82" charset="0"/>
                <a:cs typeface="Andalus" panose="02020603050405020304" pitchFamily="18" charset="-78"/>
              </a:rPr>
              <a:t>vēlreiz</a:t>
            </a:r>
          </a:p>
        </p:txBody>
      </p:sp>
    </p:spTree>
    <p:extLst>
      <p:ext uri="{BB962C8B-B14F-4D97-AF65-F5344CB8AC3E}">
        <p14:creationId xmlns:p14="http://schemas.microsoft.com/office/powerpoint/2010/main" val="14417638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ttēls 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980553"/>
          </a:xfrm>
          <a:prstGeom prst="rect">
            <a:avLst/>
          </a:prstGeom>
          <a:ln>
            <a:gradFill>
              <a:gsLst>
                <a:gs pos="0">
                  <a:schemeClr val="accent1">
                    <a:tint val="66000"/>
                    <a:satMod val="160000"/>
                  </a:schemeClr>
                </a:gs>
                <a:gs pos="9000">
                  <a:schemeClr val="accent6">
                    <a:lumMod val="75000"/>
                    <a:alpha val="15000"/>
                  </a:schemeClr>
                </a:gs>
                <a:gs pos="100000">
                  <a:schemeClr val="accent1">
                    <a:tint val="23500"/>
                    <a:satMod val="160000"/>
                  </a:schemeClr>
                </a:gs>
              </a:gsLst>
              <a:lin ang="5400000" scaled="0"/>
            </a:gradFill>
          </a:ln>
          <a:effectLst>
            <a:softEdge rad="635000"/>
          </a:effectLst>
        </p:spPr>
      </p:pic>
      <p:sp>
        <p:nvSpPr>
          <p:cNvPr id="2" name="Taisnstūris ar noapaļotiem stūriem 2">
            <a:hlinkClick r:id="rId2" action="ppaction://hlinksldjump"/>
          </p:cNvPr>
          <p:cNvSpPr/>
          <p:nvPr/>
        </p:nvSpPr>
        <p:spPr>
          <a:xfrm>
            <a:off x="4067944" y="620688"/>
            <a:ext cx="4723200" cy="2520280"/>
          </a:xfrm>
          <a:custGeom>
            <a:avLst/>
            <a:gdLst>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560488 w 5472608"/>
              <a:gd name="connsiteY5" fmla="*/ 6192688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596311 w 5472608"/>
              <a:gd name="connsiteY7" fmla="*/ 4909193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079529 w 5472608"/>
              <a:gd name="connsiteY5" fmla="*/ 3848392 h 6192688"/>
              <a:gd name="connsiteX6" fmla="*/ 4408088 w 5472608"/>
              <a:gd name="connsiteY6" fmla="*/ 5474231 h 6192688"/>
              <a:gd name="connsiteX7" fmla="*/ 912120 w 5472608"/>
              <a:gd name="connsiteY7" fmla="*/ 6192688 h 6192688"/>
              <a:gd name="connsiteX8" fmla="*/ 596311 w 5472608"/>
              <a:gd name="connsiteY8" fmla="*/ 4909193 h 6192688"/>
              <a:gd name="connsiteX9" fmla="*/ 0 w 5472608"/>
              <a:gd name="connsiteY9" fmla="*/ 912120 h 6192688"/>
              <a:gd name="connsiteX0" fmla="*/ 0 w 5472608"/>
              <a:gd name="connsiteY0" fmla="*/ 912120 h 5478117"/>
              <a:gd name="connsiteX1" fmla="*/ 912120 w 5472608"/>
              <a:gd name="connsiteY1" fmla="*/ 0 h 5478117"/>
              <a:gd name="connsiteX2" fmla="*/ 4560488 w 5472608"/>
              <a:gd name="connsiteY2" fmla="*/ 0 h 5478117"/>
              <a:gd name="connsiteX3" fmla="*/ 5472608 w 5472608"/>
              <a:gd name="connsiteY3" fmla="*/ 912120 h 5478117"/>
              <a:gd name="connsiteX4" fmla="*/ 5026294 w 5472608"/>
              <a:gd name="connsiteY4" fmla="*/ 4779825 h 5478117"/>
              <a:gd name="connsiteX5" fmla="*/ 4079529 w 5472608"/>
              <a:gd name="connsiteY5" fmla="*/ 3848392 h 5478117"/>
              <a:gd name="connsiteX6" fmla="*/ 4408088 w 5472608"/>
              <a:gd name="connsiteY6" fmla="*/ 5474231 h 5478117"/>
              <a:gd name="connsiteX7" fmla="*/ 1862993 w 5472608"/>
              <a:gd name="connsiteY7" fmla="*/ 4335818 h 5478117"/>
              <a:gd name="connsiteX8" fmla="*/ 596311 w 5472608"/>
              <a:gd name="connsiteY8" fmla="*/ 4909193 h 5478117"/>
              <a:gd name="connsiteX9" fmla="*/ 0 w 5472608"/>
              <a:gd name="connsiteY9" fmla="*/ 912120 h 5478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2608" h="5478117">
                <a:moveTo>
                  <a:pt x="0" y="912120"/>
                </a:moveTo>
                <a:cubicBezTo>
                  <a:pt x="0" y="408370"/>
                  <a:pt x="408370" y="0"/>
                  <a:pt x="912120" y="0"/>
                </a:cubicBezTo>
                <a:lnTo>
                  <a:pt x="4560488" y="0"/>
                </a:lnTo>
                <a:cubicBezTo>
                  <a:pt x="5064238" y="0"/>
                  <a:pt x="5472608" y="408370"/>
                  <a:pt x="5472608" y="912120"/>
                </a:cubicBezTo>
                <a:lnTo>
                  <a:pt x="5026294" y="4779825"/>
                </a:lnTo>
                <a:cubicBezTo>
                  <a:pt x="4858580" y="5542576"/>
                  <a:pt x="4182563" y="3732658"/>
                  <a:pt x="4079529" y="3848392"/>
                </a:cubicBezTo>
                <a:cubicBezTo>
                  <a:pt x="3976495" y="3964126"/>
                  <a:pt x="4777511" y="5392993"/>
                  <a:pt x="4408088" y="5474231"/>
                </a:cubicBezTo>
                <a:cubicBezTo>
                  <a:pt x="4038665" y="5555469"/>
                  <a:pt x="3079116" y="4335818"/>
                  <a:pt x="1862993" y="4335818"/>
                </a:cubicBezTo>
                <a:cubicBezTo>
                  <a:pt x="1359243" y="4335818"/>
                  <a:pt x="596311" y="5412943"/>
                  <a:pt x="596311" y="4909193"/>
                </a:cubicBezTo>
                <a:cubicBezTo>
                  <a:pt x="596311" y="3453044"/>
                  <a:pt x="0" y="2368269"/>
                  <a:pt x="0" y="912120"/>
                </a:cubicBezTo>
                <a:close/>
              </a:path>
            </a:pathLst>
          </a:custGeom>
          <a:gradFill flip="none" rotWithShape="1">
            <a:gsLst>
              <a:gs pos="0">
                <a:schemeClr val="accent2">
                  <a:lumMod val="75000"/>
                </a:schemeClr>
              </a:gs>
              <a:gs pos="13000">
                <a:srgbClr val="F8B049"/>
              </a:gs>
              <a:gs pos="32000">
                <a:srgbClr val="F8B049"/>
              </a:gs>
              <a:gs pos="63000">
                <a:srgbClr val="FEE7F2"/>
              </a:gs>
              <a:gs pos="67000">
                <a:srgbClr val="F952A0"/>
              </a:gs>
              <a:gs pos="69000">
                <a:srgbClr val="C50849"/>
              </a:gs>
              <a:gs pos="82001">
                <a:srgbClr val="B43E85"/>
              </a:gs>
              <a:gs pos="100000">
                <a:srgbClr val="F8B049"/>
              </a:gs>
            </a:gsLst>
            <a:lin ang="5400000" scaled="0"/>
            <a:tileRect r="-100000" b="-100000"/>
          </a:gradFill>
          <a:ln w="82550" cap="rnd" cmpd="thinThick">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lv-LV" sz="4400" b="1" dirty="0" smtClean="0">
                <a:solidFill>
                  <a:srgbClr val="00B05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Atbilde pareiza</a:t>
            </a:r>
          </a:p>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5" name="Taisnstūris 4">
            <a:hlinkClick r:id="rId2" action="ppaction://hlinksldjump"/>
          </p:cNvPr>
          <p:cNvSpPr/>
          <p:nvPr/>
        </p:nvSpPr>
        <p:spPr>
          <a:xfrm>
            <a:off x="1621894" y="5373216"/>
            <a:ext cx="5468164" cy="1107996"/>
          </a:xfrm>
          <a:prstGeom prst="rect">
            <a:avLst/>
          </a:prstGeom>
        </p:spPr>
        <p:txBody>
          <a:bodyPr wrap="none">
            <a:spAutoFit/>
          </a:bodyPr>
          <a:lstStyle/>
          <a:p>
            <a:r>
              <a:rPr lang="lv-LV" sz="6600" b="1" dirty="0">
                <a:solidFill>
                  <a:schemeClr val="bg1">
                    <a:lumMod val="95000"/>
                  </a:schemeClr>
                </a:solidFill>
                <a:latin typeface="Gabriola" panose="04040605051002020D02" pitchFamily="82" charset="0"/>
              </a:rPr>
              <a:t>Izlasiet skaidrojumu</a:t>
            </a:r>
          </a:p>
        </p:txBody>
      </p:sp>
    </p:spTree>
    <p:extLst>
      <p:ext uri="{BB962C8B-B14F-4D97-AF65-F5344CB8AC3E}">
        <p14:creationId xmlns:p14="http://schemas.microsoft.com/office/powerpoint/2010/main" val="33708251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isnstūris ar noapaļotiem stūriem 2">
            <a:hlinkClick r:id="rId2" action="ppaction://hlinksldjump"/>
          </p:cNvPr>
          <p:cNvSpPr/>
          <p:nvPr/>
        </p:nvSpPr>
        <p:spPr>
          <a:xfrm>
            <a:off x="0" y="0"/>
            <a:ext cx="9143999" cy="6048000"/>
          </a:xfrm>
          <a:prstGeom prst="round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lv-LV" sz="3600" b="1" dirty="0">
                <a:solidFill>
                  <a:schemeClr val="accent2">
                    <a:lumMod val="75000"/>
                  </a:schemeClr>
                </a:solidFill>
                <a:latin typeface="Brush Script MT" panose="03060802040406070304" pitchFamily="66" charset="0"/>
                <a:ea typeface="Calibri"/>
                <a:cs typeface="FrankRuehl" panose="020E0503060101010101" pitchFamily="34" charset="-79"/>
              </a:rPr>
              <a:t>Skaidrojums</a:t>
            </a:r>
          </a:p>
          <a:p>
            <a:r>
              <a:rPr lang="lv-LV" sz="2200" b="1" dirty="0">
                <a:solidFill>
                  <a:schemeClr val="accent2">
                    <a:lumMod val="75000"/>
                  </a:schemeClr>
                </a:solidFill>
                <a:latin typeface="Arabic Typesetting" panose="03020402040406030203" pitchFamily="66" charset="-78"/>
                <a:cs typeface="Arabic Typesetting" panose="03020402040406030203" pitchFamily="66" charset="-78"/>
              </a:rPr>
              <a:t>Jana Ludvika un viņa sievas Rozālijas ģimenē bija desmit bērni. </a:t>
            </a:r>
          </a:p>
          <a:p>
            <a:r>
              <a:rPr lang="lv-LV" sz="2200" b="1" dirty="0" smtClean="0">
                <a:solidFill>
                  <a:schemeClr val="accent2">
                    <a:lumMod val="75000"/>
                  </a:schemeClr>
                </a:solidFill>
                <a:latin typeface="Arabic Typesetting" panose="03020402040406030203" pitchFamily="66" charset="-78"/>
                <a:cs typeface="Arabic Typesetting" panose="03020402040406030203" pitchFamily="66" charset="-78"/>
              </a:rPr>
              <a:t>1. Kazimirs-Juzefs </a:t>
            </a:r>
            <a:r>
              <a:rPr lang="lv-LV" sz="2200" b="1" dirty="0">
                <a:solidFill>
                  <a:schemeClr val="accent2">
                    <a:lumMod val="75000"/>
                  </a:schemeClr>
                </a:solidFill>
                <a:latin typeface="Arabic Typesetting" panose="03020402040406030203" pitchFamily="66" charset="-78"/>
                <a:cs typeface="Arabic Typesetting" panose="03020402040406030203" pitchFamily="66" charset="-78"/>
              </a:rPr>
              <a:t>(1715-1744)</a:t>
            </a:r>
          </a:p>
          <a:p>
            <a:r>
              <a:rPr lang="lv-LV" sz="2200" b="1" dirty="0" smtClean="0">
                <a:solidFill>
                  <a:schemeClr val="accent2">
                    <a:lumMod val="75000"/>
                  </a:schemeClr>
                </a:solidFill>
                <a:latin typeface="Arabic Typesetting" panose="03020402040406030203" pitchFamily="66" charset="-78"/>
                <a:cs typeface="Arabic Typesetting" panose="03020402040406030203" pitchFamily="66" charset="-78"/>
              </a:rPr>
              <a:t>2. Ferdinands-Ludviks </a:t>
            </a:r>
            <a:r>
              <a:rPr lang="lv-LV" sz="2200" b="1" dirty="0">
                <a:solidFill>
                  <a:schemeClr val="accent2">
                    <a:lumMod val="75000"/>
                  </a:schemeClr>
                </a:solidFill>
                <a:latin typeface="Arabic Typesetting" panose="03020402040406030203" pitchFamily="66" charset="-78"/>
                <a:cs typeface="Arabic Typesetting" panose="03020402040406030203" pitchFamily="66" charset="-78"/>
              </a:rPr>
              <a:t>(1717-1736)</a:t>
            </a:r>
          </a:p>
          <a:p>
            <a:r>
              <a:rPr lang="lv-LV" sz="2200" b="1" dirty="0" smtClean="0">
                <a:solidFill>
                  <a:schemeClr val="accent2">
                    <a:lumMod val="75000"/>
                  </a:schemeClr>
                </a:solidFill>
                <a:latin typeface="Arabic Typesetting" panose="03020402040406030203" pitchFamily="66" charset="-78"/>
                <a:cs typeface="Arabic Typesetting" panose="03020402040406030203" pitchFamily="66" charset="-78"/>
              </a:rPr>
              <a:t>3. Ignācijs </a:t>
            </a:r>
            <a:r>
              <a:rPr lang="lv-LV" sz="2200" b="1" dirty="0">
                <a:solidFill>
                  <a:schemeClr val="accent2">
                    <a:lumMod val="75000"/>
                  </a:schemeClr>
                </a:solidFill>
                <a:latin typeface="Arabic Typesetting" panose="03020402040406030203" pitchFamily="66" charset="-78"/>
                <a:cs typeface="Arabic Typesetting" panose="03020402040406030203" pitchFamily="66" charset="-78"/>
              </a:rPr>
              <a:t>(? -1744)</a:t>
            </a:r>
          </a:p>
          <a:p>
            <a:r>
              <a:rPr lang="lv-LV" sz="2200" b="1" dirty="0" smtClean="0">
                <a:solidFill>
                  <a:schemeClr val="accent2">
                    <a:lumMod val="75000"/>
                  </a:schemeClr>
                </a:solidFill>
                <a:latin typeface="Arabic Typesetting" panose="03020402040406030203" pitchFamily="66" charset="-78"/>
                <a:cs typeface="Arabic Typesetting" panose="03020402040406030203" pitchFamily="66" charset="-78"/>
              </a:rPr>
              <a:t>4. Konstantīns-Ludviks </a:t>
            </a:r>
            <a:r>
              <a:rPr lang="lv-LV" sz="2200" b="1" dirty="0">
                <a:solidFill>
                  <a:schemeClr val="accent2">
                    <a:lumMod val="75000"/>
                  </a:schemeClr>
                </a:solidFill>
                <a:latin typeface="Arabic Typesetting" panose="03020402040406030203" pitchFamily="66" charset="-78"/>
                <a:cs typeface="Arabic Typesetting" panose="03020402040406030203" pitchFamily="66" charset="-78"/>
              </a:rPr>
              <a:t>(1722-1778)</a:t>
            </a:r>
          </a:p>
          <a:p>
            <a:r>
              <a:rPr lang="lv-LV" sz="2200" b="1" dirty="0" smtClean="0">
                <a:solidFill>
                  <a:schemeClr val="accent2">
                    <a:lumMod val="75000"/>
                  </a:schemeClr>
                </a:solidFill>
                <a:latin typeface="Arabic Typesetting" panose="03020402040406030203" pitchFamily="66" charset="-78"/>
                <a:cs typeface="Arabic Typesetting" panose="03020402040406030203" pitchFamily="66" charset="-78"/>
              </a:rPr>
              <a:t>5. Konstancija </a:t>
            </a:r>
            <a:r>
              <a:rPr lang="lv-LV" sz="2200" b="1" dirty="0">
                <a:solidFill>
                  <a:schemeClr val="accent2">
                    <a:lumMod val="75000"/>
                  </a:schemeClr>
                </a:solidFill>
                <a:latin typeface="Arabic Typesetting" panose="03020402040406030203" pitchFamily="66" charset="-78"/>
                <a:cs typeface="Arabic Typesetting" panose="03020402040406030203" pitchFamily="66" charset="-78"/>
              </a:rPr>
              <a:t>(? – 1791)</a:t>
            </a:r>
          </a:p>
          <a:p>
            <a:r>
              <a:rPr lang="lv-LV" sz="2200" b="1" dirty="0" smtClean="0">
                <a:solidFill>
                  <a:schemeClr val="accent2">
                    <a:lumMod val="75000"/>
                  </a:schemeClr>
                </a:solidFill>
                <a:latin typeface="Arabic Typesetting" panose="03020402040406030203" pitchFamily="66" charset="-78"/>
                <a:cs typeface="Arabic Typesetting" panose="03020402040406030203" pitchFamily="66" charset="-78"/>
              </a:rPr>
              <a:t>6. Joanna </a:t>
            </a:r>
            <a:r>
              <a:rPr lang="lv-LV" sz="2200" b="1" dirty="0">
                <a:solidFill>
                  <a:schemeClr val="accent2">
                    <a:lumMod val="75000"/>
                  </a:schemeClr>
                </a:solidFill>
                <a:latin typeface="Arabic Typesetting" panose="03020402040406030203" pitchFamily="66" charset="-78"/>
                <a:cs typeface="Arabic Typesetting" panose="03020402040406030203" pitchFamily="66" charset="-78"/>
              </a:rPr>
              <a:t>(Joann-Marija-Magdalena) (1725-1810)</a:t>
            </a:r>
          </a:p>
          <a:p>
            <a:r>
              <a:rPr lang="lv-LV" sz="2200" b="1" dirty="0" smtClean="0">
                <a:solidFill>
                  <a:schemeClr val="accent2">
                    <a:lumMod val="75000"/>
                  </a:schemeClr>
                </a:solidFill>
                <a:latin typeface="Arabic Typesetting" panose="03020402040406030203" pitchFamily="66" charset="-78"/>
                <a:cs typeface="Arabic Typesetting" panose="03020402040406030203" pitchFamily="66" charset="-78"/>
              </a:rPr>
              <a:t>7. Marija-Juzefa-Aloiza </a:t>
            </a:r>
            <a:r>
              <a:rPr lang="lv-LV" sz="2200" b="1" dirty="0">
                <a:solidFill>
                  <a:schemeClr val="accent2">
                    <a:lumMod val="75000"/>
                  </a:schemeClr>
                </a:solidFill>
                <a:latin typeface="Arabic Typesetting" panose="03020402040406030203" pitchFamily="66" charset="-78"/>
                <a:cs typeface="Arabic Typesetting" panose="03020402040406030203" pitchFamily="66" charset="-78"/>
              </a:rPr>
              <a:t>(1729-1778)</a:t>
            </a:r>
          </a:p>
          <a:p>
            <a:r>
              <a:rPr lang="lv-LV" sz="2200" b="1" dirty="0" smtClean="0">
                <a:solidFill>
                  <a:schemeClr val="accent2">
                    <a:lumMod val="75000"/>
                  </a:schemeClr>
                </a:solidFill>
                <a:latin typeface="Arabic Typesetting" panose="03020402040406030203" pitchFamily="66" charset="-78"/>
                <a:cs typeface="Arabic Typesetting" panose="03020402040406030203" pitchFamily="66" charset="-78"/>
              </a:rPr>
              <a:t>8. Magdalena-Kataržyna-Juzefa </a:t>
            </a:r>
            <a:r>
              <a:rPr lang="lv-LV" sz="2200" b="1" dirty="0">
                <a:solidFill>
                  <a:schemeClr val="accent2">
                    <a:lumMod val="75000"/>
                  </a:schemeClr>
                </a:solidFill>
                <a:latin typeface="Arabic Typesetting" panose="03020402040406030203" pitchFamily="66" charset="-78"/>
                <a:cs typeface="Arabic Typesetting" panose="03020402040406030203" pitchFamily="66" charset="-78"/>
              </a:rPr>
              <a:t>(1735- ?)</a:t>
            </a:r>
          </a:p>
          <a:p>
            <a:r>
              <a:rPr lang="lv-LV" sz="2200" b="1" dirty="0" smtClean="0">
                <a:solidFill>
                  <a:schemeClr val="accent2">
                    <a:lumMod val="75000"/>
                  </a:schemeClr>
                </a:solidFill>
                <a:latin typeface="Arabic Typesetting" panose="03020402040406030203" pitchFamily="66" charset="-78"/>
                <a:cs typeface="Arabic Typesetting" panose="03020402040406030203" pitchFamily="66" charset="-78"/>
              </a:rPr>
              <a:t>9. N </a:t>
            </a:r>
            <a:r>
              <a:rPr lang="lv-LV" sz="2200" b="1" dirty="0">
                <a:solidFill>
                  <a:schemeClr val="accent2">
                    <a:lumMod val="75000"/>
                  </a:schemeClr>
                </a:solidFill>
                <a:latin typeface="Arabic Typesetting" panose="03020402040406030203" pitchFamily="66" charset="-78"/>
                <a:cs typeface="Arabic Typesetting" panose="03020402040406030203" pitchFamily="66" charset="-78"/>
              </a:rPr>
              <a:t>(1744-1744)</a:t>
            </a:r>
          </a:p>
          <a:p>
            <a:r>
              <a:rPr lang="lv-LV" sz="2200" b="1" dirty="0" smtClean="0">
                <a:solidFill>
                  <a:schemeClr val="accent2">
                    <a:lumMod val="75000"/>
                  </a:schemeClr>
                </a:solidFill>
                <a:latin typeface="Arabic Typesetting" panose="03020402040406030203" pitchFamily="66" charset="-78"/>
                <a:cs typeface="Arabic Typesetting" panose="03020402040406030203" pitchFamily="66" charset="-78"/>
              </a:rPr>
              <a:t>10. N </a:t>
            </a:r>
            <a:r>
              <a:rPr lang="lv-LV" sz="2200" b="1" dirty="0">
                <a:solidFill>
                  <a:schemeClr val="accent2">
                    <a:lumMod val="75000"/>
                  </a:schemeClr>
                </a:solidFill>
                <a:latin typeface="Arabic Typesetting" panose="03020402040406030203" pitchFamily="66" charset="-78"/>
                <a:cs typeface="Arabic Typesetting" panose="03020402040406030203" pitchFamily="66" charset="-78"/>
              </a:rPr>
              <a:t>(?)</a:t>
            </a:r>
          </a:p>
          <a:p>
            <a:pPr algn="ctr"/>
            <a:r>
              <a:rPr lang="lv-LV" sz="2200" b="1" dirty="0">
                <a:solidFill>
                  <a:schemeClr val="accent2">
                    <a:lumMod val="75000"/>
                  </a:schemeClr>
                </a:solidFill>
                <a:latin typeface="Arabic Typesetting" panose="03020402040406030203" pitchFamily="66" charset="-78"/>
                <a:cs typeface="Arabic Typesetting" panose="03020402040406030203" pitchFamily="66" charset="-78"/>
              </a:rPr>
              <a:t>Starp citu, Jana Ludvika vecākiem Janam Andžejam Broel Plāteram un Luīzai Marijai Ludvikai fon Grott arī bija desmit bērni – seši dēli un četras </a:t>
            </a:r>
            <a:r>
              <a:rPr lang="lv-LV" sz="2200" b="1" dirty="0" smtClean="0">
                <a:solidFill>
                  <a:schemeClr val="accent2">
                    <a:lumMod val="75000"/>
                  </a:schemeClr>
                </a:solidFill>
                <a:latin typeface="Arabic Typesetting" panose="03020402040406030203" pitchFamily="66" charset="-78"/>
                <a:cs typeface="Arabic Typesetting" panose="03020402040406030203" pitchFamily="66" charset="-78"/>
              </a:rPr>
              <a:t>meitas.</a:t>
            </a:r>
          </a:p>
          <a:p>
            <a:pPr algn="ctr"/>
            <a:r>
              <a:rPr lang="lv-LV" sz="2200" b="1" i="1" dirty="0">
                <a:solidFill>
                  <a:schemeClr val="accent2">
                    <a:lumMod val="75000"/>
                  </a:schemeClr>
                </a:solidFill>
                <a:latin typeface="Arabic Typesetting" panose="03020402040406030203" pitchFamily="66" charset="-78"/>
                <a:cs typeface="Arabic Typesetting" panose="03020402040406030203" pitchFamily="66" charset="-78"/>
              </a:rPr>
              <a:t>Avots: </a:t>
            </a:r>
            <a:r>
              <a:rPr lang="lv-LV" sz="2200" b="1" i="1" dirty="0" smtClean="0">
                <a:solidFill>
                  <a:schemeClr val="accent2">
                    <a:lumMod val="75000"/>
                  </a:schemeClr>
                </a:solidFill>
                <a:latin typeface="Arabic Typesetting" panose="03020402040406030203" pitchFamily="66" charset="-78"/>
                <a:cs typeface="Arabic Typesetting" panose="03020402040406030203" pitchFamily="66" charset="-78"/>
              </a:rPr>
              <a:t> </a:t>
            </a:r>
            <a:r>
              <a:rPr lang="pl-PL" sz="2200" b="1" i="1" dirty="0" smtClean="0">
                <a:solidFill>
                  <a:schemeClr val="accent2">
                    <a:lumMod val="75000"/>
                  </a:schemeClr>
                </a:solidFill>
                <a:latin typeface="Arabic Typesetting" panose="03020402040406030203" pitchFamily="66" charset="-78"/>
                <a:cs typeface="Arabic Typesetting" panose="03020402040406030203" pitchFamily="66" charset="-78"/>
                <a:hlinkClick r:id="rId4"/>
              </a:rPr>
              <a:t>Konarski</a:t>
            </a:r>
            <a:r>
              <a:rPr lang="pl-PL" sz="2200" b="1" i="1" dirty="0">
                <a:solidFill>
                  <a:schemeClr val="accent2">
                    <a:lumMod val="75000"/>
                  </a:schemeClr>
                </a:solidFill>
                <a:latin typeface="Arabic Typesetting" panose="03020402040406030203" pitchFamily="66" charset="-78"/>
                <a:cs typeface="Arabic Typesetting" panose="03020402040406030203" pitchFamily="66" charset="-78"/>
                <a:hlinkClick r:id="rId4"/>
              </a:rPr>
              <a:t>, Szymon. Platerowie. – Paryż,  1955.- 47.- 49.lpp</a:t>
            </a:r>
            <a:r>
              <a:rPr lang="pl-PL" sz="2200" b="1" i="1" dirty="0" smtClean="0">
                <a:solidFill>
                  <a:schemeClr val="accent2">
                    <a:lumMod val="75000"/>
                  </a:schemeClr>
                </a:solidFill>
                <a:latin typeface="Arabic Typesetting" panose="03020402040406030203" pitchFamily="66" charset="-78"/>
                <a:cs typeface="Arabic Typesetting" panose="03020402040406030203" pitchFamily="66" charset="-78"/>
                <a:hlinkClick r:id="rId4"/>
              </a:rPr>
              <a:t>.</a:t>
            </a:r>
            <a:endParaRPr lang="lv-LV" sz="2200" b="1" i="1" dirty="0" smtClean="0">
              <a:solidFill>
                <a:schemeClr val="accent2">
                  <a:lumMod val="75000"/>
                </a:schemeClr>
              </a:solidFill>
              <a:latin typeface="Arabic Typesetting" panose="03020402040406030203" pitchFamily="66" charset="-78"/>
              <a:cs typeface="Arabic Typesetting" panose="03020402040406030203" pitchFamily="66" charset="-78"/>
            </a:endParaRPr>
          </a:p>
          <a:p>
            <a:pPr algn="ctr"/>
            <a:endParaRPr lang="lv-LV" sz="2200" b="1" i="1" dirty="0" smtClean="0">
              <a:solidFill>
                <a:schemeClr val="accent2">
                  <a:lumMod val="75000"/>
                </a:schemeClr>
              </a:solidFill>
              <a:latin typeface="Arabic Typesetting" panose="03020402040406030203" pitchFamily="66" charset="-78"/>
              <a:cs typeface="Arabic Typesetting" panose="03020402040406030203" pitchFamily="66" charset="-78"/>
            </a:endParaRPr>
          </a:p>
          <a:p>
            <a:pPr algn="ctr"/>
            <a:endParaRPr lang="lv-LV" sz="2200" b="1" i="1" dirty="0">
              <a:solidFill>
                <a:schemeClr val="accent2">
                  <a:lumMod val="75000"/>
                </a:schemeClr>
              </a:solidFill>
              <a:latin typeface="Arabic Typesetting" panose="03020402040406030203" pitchFamily="66" charset="-78"/>
              <a:cs typeface="Arabic Typesetting" panose="03020402040406030203" pitchFamily="66" charset="-78"/>
            </a:endParaRPr>
          </a:p>
        </p:txBody>
      </p:sp>
      <p:pic>
        <p:nvPicPr>
          <p:cNvPr id="2" name="Picture 4">
            <a:hlinkClick r:id="rId2"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373216"/>
            <a:ext cx="9143999" cy="2199054"/>
          </a:xfrm>
          <a:prstGeom prst="rect">
            <a:avLst/>
          </a:prstGeom>
          <a:noFill/>
          <a:ln>
            <a:noFill/>
          </a:ln>
          <a:effectLst>
            <a:outerShdw dist="35921" dir="2700000" algn="ctr" rotWithShape="0">
              <a:schemeClr val="bg2"/>
            </a:outerShdw>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98773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Lietotajs\Desktop\71_damasco_43.jpg"/>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PaintBrush/>
                    </a14:imgEffect>
                    <a14:imgEffect>
                      <a14:sharpenSoften amount="-18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315416"/>
            <a:ext cx="9251504" cy="7290048"/>
          </a:xfrm>
          <a:prstGeom prst="rect">
            <a:avLst/>
          </a:prstGeom>
          <a:noFill/>
          <a:ln w="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lgDashDotDot"/>
          </a:ln>
          <a:effectLst>
            <a:glow rad="127000">
              <a:schemeClr val="bg1"/>
            </a:glow>
            <a:reflection blurRad="6350" stA="50000" endA="300" endPos="55000" dir="5400000" sy="-100000" algn="bl" rotWithShape="0"/>
          </a:effectLst>
          <a:scene3d>
            <a:camera prst="isometricRightUp"/>
            <a:lightRig rig="sunrise" dir="t">
              <a:rot lat="0" lon="0" rev="0"/>
            </a:lightRig>
          </a:scene3d>
          <a:sp3d extrusionH="107950" contourW="12700">
            <a:extrusionClr>
              <a:schemeClr val="accent3">
                <a:lumMod val="75000"/>
              </a:schemeClr>
            </a:extrusionClr>
            <a:contourClr>
              <a:schemeClr val="bg2">
                <a:lumMod val="25000"/>
              </a:schemeClr>
            </a:contourClr>
          </a:sp3d>
          <a:extLst>
            <a:ext uri="{909E8E84-426E-40DD-AFC4-6F175D3DCCD1}">
              <a14:hiddenFill xmlns:a14="http://schemas.microsoft.com/office/drawing/2010/main">
                <a:solidFill>
                  <a:srgbClr val="FFFFFF"/>
                </a:solidFill>
              </a14:hiddenFill>
            </a:ext>
          </a:extLst>
        </p:spPr>
      </p:pic>
      <p:pic>
        <p:nvPicPr>
          <p:cNvPr id="2" name="Picture 2" descr="C:\Users\Lietotajs\Desktop\kraslavo-nad-dvinoy - Copy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104" y="-6723"/>
            <a:ext cx="3203848" cy="6864723"/>
          </a:xfrm>
          <a:prstGeom prst="rect">
            <a:avLst/>
          </a:prstGeom>
          <a:noFill/>
          <a:effectLst>
            <a:outerShdw blurRad="50800" dist="50800" dir="5400000" algn="ctr" rotWithShape="0">
              <a:schemeClr val="bg1"/>
            </a:outerShdw>
            <a:softEdge rad="635000"/>
          </a:effectLst>
          <a:extLst>
            <a:ext uri="{909E8E84-426E-40DD-AFC4-6F175D3DCCD1}">
              <a14:hiddenFill xmlns:a14="http://schemas.microsoft.com/office/drawing/2010/main">
                <a:solidFill>
                  <a:srgbClr val="FFFFFF"/>
                </a:solidFill>
              </a14:hiddenFill>
            </a:ext>
          </a:extLst>
        </p:spPr>
      </p:pic>
      <p:sp>
        <p:nvSpPr>
          <p:cNvPr id="3" name="Taisnstūris ar noapaļotiem stūriem 2"/>
          <p:cNvSpPr/>
          <p:nvPr/>
        </p:nvSpPr>
        <p:spPr>
          <a:xfrm>
            <a:off x="152541" y="391276"/>
            <a:ext cx="5472608" cy="6192688"/>
          </a:xfrm>
          <a:custGeom>
            <a:avLst/>
            <a:gdLst>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560488 w 5472608"/>
              <a:gd name="connsiteY5" fmla="*/ 6192688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2608" h="6192688">
                <a:moveTo>
                  <a:pt x="0" y="912120"/>
                </a:moveTo>
                <a:cubicBezTo>
                  <a:pt x="0" y="408370"/>
                  <a:pt x="408370" y="0"/>
                  <a:pt x="912120" y="0"/>
                </a:cubicBezTo>
                <a:lnTo>
                  <a:pt x="4560488" y="0"/>
                </a:lnTo>
                <a:cubicBezTo>
                  <a:pt x="5064238" y="0"/>
                  <a:pt x="5472608" y="408370"/>
                  <a:pt x="5472608" y="912120"/>
                </a:cubicBezTo>
                <a:lnTo>
                  <a:pt x="5026294" y="4779825"/>
                </a:lnTo>
                <a:cubicBezTo>
                  <a:pt x="5026294" y="5283575"/>
                  <a:pt x="4911838" y="5474231"/>
                  <a:pt x="4408088" y="5474231"/>
                </a:cubicBezTo>
                <a:cubicBezTo>
                  <a:pt x="3191965" y="5474231"/>
                  <a:pt x="2128243" y="6192688"/>
                  <a:pt x="912120" y="6192688"/>
                </a:cubicBezTo>
                <a:cubicBezTo>
                  <a:pt x="408370" y="6192688"/>
                  <a:pt x="0" y="5784318"/>
                  <a:pt x="0" y="5280568"/>
                </a:cubicBezTo>
                <a:lnTo>
                  <a:pt x="0" y="912120"/>
                </a:lnTo>
                <a:close/>
              </a:path>
            </a:pathLst>
          </a:custGeom>
          <a:gradFill flip="none" rotWithShape="1">
            <a:gsLst>
              <a:gs pos="0">
                <a:schemeClr val="accent3"/>
              </a:gs>
              <a:gs pos="100000">
                <a:schemeClr val="accent1">
                  <a:tint val="23500"/>
                  <a:satMod val="160000"/>
                </a:schemeClr>
              </a:gs>
            </a:gsLst>
            <a:path path="circle">
              <a:fillToRect l="100000" t="100000"/>
            </a:path>
            <a:tileRect r="-100000" b="-100000"/>
          </a:gradFill>
          <a:ln w="82550" cap="rnd" cmpd="thinThick">
            <a:gradFill>
              <a:gsLst>
                <a:gs pos="0">
                  <a:srgbClr val="FFF200"/>
                </a:gs>
                <a:gs pos="45000">
                  <a:srgbClr val="FF7A00"/>
                </a:gs>
                <a:gs pos="70000">
                  <a:srgbClr val="FF0300"/>
                </a:gs>
                <a:gs pos="100000">
                  <a:srgbClr val="4D0808"/>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a:p>
            <a:pPr algn="ctr"/>
            <a:endParaRPr lang="lv-LV" sz="3200" b="1" dirty="0">
              <a:solidFill>
                <a:schemeClr val="accent2">
                  <a:lumMod val="75000"/>
                </a:schemeClr>
              </a:solidFill>
              <a:latin typeface="Arabic Typesetting" panose="03020402040406030203" pitchFamily="66" charset="-78"/>
              <a:cs typeface="Arabic Typesetting" panose="03020402040406030203" pitchFamily="66" charset="-78"/>
            </a:endParaRPr>
          </a:p>
          <a:p>
            <a:endParaRPr lang="lv-LV" sz="4000" b="1" dirty="0" smtClean="0">
              <a:solidFill>
                <a:schemeClr val="accent2">
                  <a:lumMod val="75000"/>
                </a:schemeClr>
              </a:solidFill>
              <a:latin typeface="Chiller" panose="04020404031007020602" pitchFamily="82" charset="0"/>
              <a:cs typeface="Arabic Typesetting" panose="03020402040406030203" pitchFamily="66" charset="-78"/>
            </a:endParaRPr>
          </a:p>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6" name="TextBox 5">
            <a:hlinkClick r:id="rId5" action="ppaction://hlinksldjump"/>
          </p:cNvPr>
          <p:cNvSpPr txBox="1"/>
          <p:nvPr/>
        </p:nvSpPr>
        <p:spPr>
          <a:xfrm>
            <a:off x="207810" y="2734374"/>
            <a:ext cx="5256000" cy="584775"/>
          </a:xfrm>
          <a:prstGeom prst="rect">
            <a:avLst/>
          </a:prstGeom>
          <a:noFill/>
        </p:spPr>
        <p:txBody>
          <a:bodyPr wrap="square" rtlCol="0">
            <a:spAutoFit/>
          </a:bodyPr>
          <a:lstStyle/>
          <a:p>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(1</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 </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rātsnams</a:t>
            </a:r>
            <a:endParaRPr lang="lv-LV" dirty="0"/>
          </a:p>
        </p:txBody>
      </p:sp>
      <p:sp>
        <p:nvSpPr>
          <p:cNvPr id="8" name="TextBox 7">
            <a:hlinkClick r:id="rId6" action="ppaction://hlinksldjump"/>
          </p:cNvPr>
          <p:cNvSpPr txBox="1"/>
          <p:nvPr/>
        </p:nvSpPr>
        <p:spPr>
          <a:xfrm>
            <a:off x="207810" y="3310374"/>
            <a:ext cx="5256000" cy="585216"/>
          </a:xfrm>
          <a:prstGeom prst="rect">
            <a:avLst/>
          </a:prstGeom>
          <a:noFill/>
        </p:spPr>
        <p:txBody>
          <a:bodyPr wrap="square" rtlCol="0">
            <a:spAutoFit/>
          </a:bodyPr>
          <a:lstStyle/>
          <a:p>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(2</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 </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aptiekas ēka</a:t>
            </a:r>
          </a:p>
          <a:p>
            <a:endParaRPr lang="lv-LV" dirty="0"/>
          </a:p>
        </p:txBody>
      </p:sp>
      <p:sp>
        <p:nvSpPr>
          <p:cNvPr id="9" name="TextBox 8">
            <a:hlinkClick r:id="rId5" action="ppaction://hlinksldjump"/>
          </p:cNvPr>
          <p:cNvSpPr txBox="1"/>
          <p:nvPr/>
        </p:nvSpPr>
        <p:spPr>
          <a:xfrm>
            <a:off x="208658" y="3886374"/>
            <a:ext cx="5256000" cy="584775"/>
          </a:xfrm>
          <a:prstGeom prst="rect">
            <a:avLst/>
          </a:prstGeom>
          <a:noFill/>
        </p:spPr>
        <p:txBody>
          <a:bodyPr wrap="square" rtlCol="0">
            <a:spAutoFit/>
          </a:bodyPr>
          <a:lstStyle/>
          <a:p>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(3</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 </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bibliotēka</a:t>
            </a:r>
            <a:endParaRPr lang="lv-LV" sz="32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11" name="TextBox 10"/>
          <p:cNvSpPr txBox="1"/>
          <p:nvPr/>
        </p:nvSpPr>
        <p:spPr>
          <a:xfrm>
            <a:off x="179512" y="1124744"/>
            <a:ext cx="5328592" cy="1548000"/>
          </a:xfrm>
          <a:prstGeom prst="rect">
            <a:avLst/>
          </a:prstGeom>
          <a:noFill/>
        </p:spPr>
        <p:txBody>
          <a:bodyPr wrap="square" rtlCol="0">
            <a:spAutoFit/>
          </a:bodyPr>
          <a:lstStyle/>
          <a:p>
            <a:pPr algn="ct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Nosauciet ēku, kas Jana Ludvika </a:t>
            </a:r>
          </a:p>
          <a:p>
            <a:pPr algn="ct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Broel  Plātera laikā Krāslavā </a:t>
            </a:r>
          </a:p>
          <a:p>
            <a:pPr algn="ct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tika uzcelta viena no pirmajām:</a:t>
            </a:r>
          </a:p>
          <a:p>
            <a:endParaRPr lang="lv-LV" sz="1600" dirty="0"/>
          </a:p>
        </p:txBody>
      </p:sp>
      <p:sp>
        <p:nvSpPr>
          <p:cNvPr id="5" name="8-Point Star 4"/>
          <p:cNvSpPr/>
          <p:nvPr/>
        </p:nvSpPr>
        <p:spPr>
          <a:xfrm>
            <a:off x="2392318" y="116632"/>
            <a:ext cx="914400" cy="914400"/>
          </a:xfrm>
          <a:prstGeom prst="star8">
            <a:avLst/>
          </a:prstGeom>
          <a:blipFill>
            <a:blip r:embed="rId7" cstate="print"/>
            <a:stretch>
              <a:fillRect/>
            </a:stretch>
          </a:bli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3200" dirty="0" smtClean="0">
                <a:solidFill>
                  <a:schemeClr val="accent2">
                    <a:lumMod val="75000"/>
                  </a:schemeClr>
                </a:solidFill>
              </a:rPr>
              <a:t>11</a:t>
            </a:r>
            <a:endParaRPr lang="lv-LV" dirty="0">
              <a:solidFill>
                <a:schemeClr val="accent2">
                  <a:lumMod val="75000"/>
                </a:schemeClr>
              </a:solidFill>
            </a:endParaRPr>
          </a:p>
        </p:txBody>
      </p:sp>
    </p:spTree>
    <p:extLst>
      <p:ext uri="{BB962C8B-B14F-4D97-AF65-F5344CB8AC3E}">
        <p14:creationId xmlns:p14="http://schemas.microsoft.com/office/powerpoint/2010/main" val="36941780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Attēls 1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a:ln>
            <a:gradFill>
              <a:gsLst>
                <a:gs pos="0">
                  <a:schemeClr val="accent1">
                    <a:tint val="66000"/>
                    <a:satMod val="160000"/>
                  </a:schemeClr>
                </a:gs>
                <a:gs pos="9000">
                  <a:schemeClr val="accent6">
                    <a:lumMod val="75000"/>
                    <a:alpha val="15000"/>
                  </a:schemeClr>
                </a:gs>
                <a:gs pos="100000">
                  <a:schemeClr val="accent1">
                    <a:tint val="23500"/>
                    <a:satMod val="160000"/>
                  </a:schemeClr>
                </a:gs>
              </a:gsLst>
              <a:lin ang="5400000" scaled="0"/>
            </a:gradFill>
          </a:ln>
          <a:effectLst>
            <a:softEdge rad="635000"/>
          </a:effectLst>
        </p:spPr>
      </p:pic>
      <p:sp>
        <p:nvSpPr>
          <p:cNvPr id="18" name="Taisnstūris ar noapaļotiem stūriem 2">
            <a:hlinkClick r:id="rId2" action="ppaction://hlinksldjump"/>
          </p:cNvPr>
          <p:cNvSpPr/>
          <p:nvPr/>
        </p:nvSpPr>
        <p:spPr>
          <a:xfrm>
            <a:off x="4067944" y="555780"/>
            <a:ext cx="4721731" cy="2520000"/>
          </a:xfrm>
          <a:custGeom>
            <a:avLst/>
            <a:gdLst>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560488 w 5472608"/>
              <a:gd name="connsiteY5" fmla="*/ 6192688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596311 w 5472608"/>
              <a:gd name="connsiteY7" fmla="*/ 4909193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079529 w 5472608"/>
              <a:gd name="connsiteY5" fmla="*/ 3848392 h 6192688"/>
              <a:gd name="connsiteX6" fmla="*/ 4408088 w 5472608"/>
              <a:gd name="connsiteY6" fmla="*/ 5474231 h 6192688"/>
              <a:gd name="connsiteX7" fmla="*/ 912120 w 5472608"/>
              <a:gd name="connsiteY7" fmla="*/ 6192688 h 6192688"/>
              <a:gd name="connsiteX8" fmla="*/ 596311 w 5472608"/>
              <a:gd name="connsiteY8" fmla="*/ 4909193 h 6192688"/>
              <a:gd name="connsiteX9" fmla="*/ 0 w 5472608"/>
              <a:gd name="connsiteY9" fmla="*/ 912120 h 6192688"/>
              <a:gd name="connsiteX0" fmla="*/ 0 w 5472608"/>
              <a:gd name="connsiteY0" fmla="*/ 912120 h 5478117"/>
              <a:gd name="connsiteX1" fmla="*/ 912120 w 5472608"/>
              <a:gd name="connsiteY1" fmla="*/ 0 h 5478117"/>
              <a:gd name="connsiteX2" fmla="*/ 4560488 w 5472608"/>
              <a:gd name="connsiteY2" fmla="*/ 0 h 5478117"/>
              <a:gd name="connsiteX3" fmla="*/ 5472608 w 5472608"/>
              <a:gd name="connsiteY3" fmla="*/ 912120 h 5478117"/>
              <a:gd name="connsiteX4" fmla="*/ 5026294 w 5472608"/>
              <a:gd name="connsiteY4" fmla="*/ 4779825 h 5478117"/>
              <a:gd name="connsiteX5" fmla="*/ 4079529 w 5472608"/>
              <a:gd name="connsiteY5" fmla="*/ 3848392 h 5478117"/>
              <a:gd name="connsiteX6" fmla="*/ 4408088 w 5472608"/>
              <a:gd name="connsiteY6" fmla="*/ 5474231 h 5478117"/>
              <a:gd name="connsiteX7" fmla="*/ 1862993 w 5472608"/>
              <a:gd name="connsiteY7" fmla="*/ 4335818 h 5478117"/>
              <a:gd name="connsiteX8" fmla="*/ 596311 w 5472608"/>
              <a:gd name="connsiteY8" fmla="*/ 4909193 h 5478117"/>
              <a:gd name="connsiteX9" fmla="*/ 0 w 5472608"/>
              <a:gd name="connsiteY9" fmla="*/ 912120 h 5478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2608" h="5478117">
                <a:moveTo>
                  <a:pt x="0" y="912120"/>
                </a:moveTo>
                <a:cubicBezTo>
                  <a:pt x="0" y="408370"/>
                  <a:pt x="408370" y="0"/>
                  <a:pt x="912120" y="0"/>
                </a:cubicBezTo>
                <a:lnTo>
                  <a:pt x="4560488" y="0"/>
                </a:lnTo>
                <a:cubicBezTo>
                  <a:pt x="5064238" y="0"/>
                  <a:pt x="5472608" y="408370"/>
                  <a:pt x="5472608" y="912120"/>
                </a:cubicBezTo>
                <a:lnTo>
                  <a:pt x="5026294" y="4779825"/>
                </a:lnTo>
                <a:cubicBezTo>
                  <a:pt x="4858580" y="5542576"/>
                  <a:pt x="4182563" y="3732658"/>
                  <a:pt x="4079529" y="3848392"/>
                </a:cubicBezTo>
                <a:cubicBezTo>
                  <a:pt x="3976495" y="3964126"/>
                  <a:pt x="4777511" y="5392993"/>
                  <a:pt x="4408088" y="5474231"/>
                </a:cubicBezTo>
                <a:cubicBezTo>
                  <a:pt x="4038665" y="5555469"/>
                  <a:pt x="3079116" y="4335818"/>
                  <a:pt x="1862993" y="4335818"/>
                </a:cubicBezTo>
                <a:cubicBezTo>
                  <a:pt x="1359243" y="4335818"/>
                  <a:pt x="596311" y="5412943"/>
                  <a:pt x="596311" y="4909193"/>
                </a:cubicBezTo>
                <a:cubicBezTo>
                  <a:pt x="596311" y="3453044"/>
                  <a:pt x="0" y="2368269"/>
                  <a:pt x="0" y="912120"/>
                </a:cubicBezTo>
                <a:close/>
              </a:path>
            </a:pathLst>
          </a:custGeom>
          <a:gradFill flip="none" rotWithShape="1">
            <a:gsLst>
              <a:gs pos="0">
                <a:schemeClr val="accent2">
                  <a:lumMod val="75000"/>
                </a:schemeClr>
              </a:gs>
              <a:gs pos="13000">
                <a:srgbClr val="F8B049"/>
              </a:gs>
              <a:gs pos="32000">
                <a:srgbClr val="F8B049"/>
              </a:gs>
              <a:gs pos="63000">
                <a:srgbClr val="FEE7F2"/>
              </a:gs>
              <a:gs pos="67000">
                <a:srgbClr val="F952A0"/>
              </a:gs>
              <a:gs pos="69000">
                <a:srgbClr val="C50849"/>
              </a:gs>
              <a:gs pos="82001">
                <a:srgbClr val="B43E85"/>
              </a:gs>
              <a:gs pos="100000">
                <a:srgbClr val="F8B049"/>
              </a:gs>
            </a:gsLst>
            <a:lin ang="5400000" scaled="0"/>
            <a:tileRect r="-100000" b="-100000"/>
          </a:gradFill>
          <a:ln w="82550" cap="rnd" cmpd="thinThick">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lv-LV" sz="4400" b="1" dirty="0" smtClean="0">
                <a:solidFill>
                  <a:srgbClr val="FF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Atbilde nepareiza</a:t>
            </a:r>
          </a:p>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19" name="Taisnstūris 18">
            <a:hlinkClick r:id="rId2" action="ppaction://hlinksldjump"/>
          </p:cNvPr>
          <p:cNvSpPr/>
          <p:nvPr/>
        </p:nvSpPr>
        <p:spPr>
          <a:xfrm>
            <a:off x="1763688" y="5301208"/>
            <a:ext cx="4099199" cy="1107996"/>
          </a:xfrm>
          <a:prstGeom prst="rect">
            <a:avLst/>
          </a:prstGeom>
        </p:spPr>
        <p:txBody>
          <a:bodyPr wrap="none">
            <a:spAutoFit/>
          </a:bodyPr>
          <a:lstStyle/>
          <a:p>
            <a:r>
              <a:rPr lang="lv-LV" sz="6600" b="1" dirty="0" smtClean="0">
                <a:solidFill>
                  <a:schemeClr val="bg1">
                    <a:lumMod val="95000"/>
                  </a:schemeClr>
                </a:solidFill>
                <a:latin typeface="Gabriola" panose="04040605051002020D02" pitchFamily="82" charset="0"/>
                <a:cs typeface="Andalus" panose="02020603050405020304" pitchFamily="18" charset="-78"/>
              </a:rPr>
              <a:t>Atbildēt </a:t>
            </a:r>
            <a:r>
              <a:rPr lang="lv-LV" sz="6600" b="1" dirty="0">
                <a:solidFill>
                  <a:schemeClr val="bg1">
                    <a:lumMod val="95000"/>
                  </a:schemeClr>
                </a:solidFill>
                <a:latin typeface="Gabriola" panose="04040605051002020D02" pitchFamily="82" charset="0"/>
                <a:cs typeface="Andalus" panose="02020603050405020304" pitchFamily="18" charset="-78"/>
              </a:rPr>
              <a:t>vēlreiz</a:t>
            </a:r>
          </a:p>
        </p:txBody>
      </p:sp>
    </p:spTree>
    <p:extLst>
      <p:ext uri="{BB962C8B-B14F-4D97-AF65-F5344CB8AC3E}">
        <p14:creationId xmlns:p14="http://schemas.microsoft.com/office/powerpoint/2010/main" val="14417638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ttēls 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980553"/>
          </a:xfrm>
          <a:prstGeom prst="rect">
            <a:avLst/>
          </a:prstGeom>
          <a:ln>
            <a:gradFill>
              <a:gsLst>
                <a:gs pos="0">
                  <a:schemeClr val="accent1">
                    <a:tint val="66000"/>
                    <a:satMod val="160000"/>
                  </a:schemeClr>
                </a:gs>
                <a:gs pos="9000">
                  <a:schemeClr val="accent6">
                    <a:lumMod val="75000"/>
                    <a:alpha val="15000"/>
                  </a:schemeClr>
                </a:gs>
                <a:gs pos="100000">
                  <a:schemeClr val="accent1">
                    <a:tint val="23500"/>
                    <a:satMod val="160000"/>
                  </a:schemeClr>
                </a:gs>
              </a:gsLst>
              <a:lin ang="5400000" scaled="0"/>
            </a:gradFill>
          </a:ln>
          <a:effectLst>
            <a:softEdge rad="635000"/>
          </a:effectLst>
        </p:spPr>
      </p:pic>
      <p:sp>
        <p:nvSpPr>
          <p:cNvPr id="2" name="Taisnstūris ar noapaļotiem stūriem 2">
            <a:hlinkClick r:id="rId2" action="ppaction://hlinksldjump"/>
          </p:cNvPr>
          <p:cNvSpPr/>
          <p:nvPr/>
        </p:nvSpPr>
        <p:spPr>
          <a:xfrm>
            <a:off x="4067944" y="620688"/>
            <a:ext cx="4723200" cy="2520280"/>
          </a:xfrm>
          <a:custGeom>
            <a:avLst/>
            <a:gdLst>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560488 w 5472608"/>
              <a:gd name="connsiteY5" fmla="*/ 6192688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596311 w 5472608"/>
              <a:gd name="connsiteY7" fmla="*/ 4909193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079529 w 5472608"/>
              <a:gd name="connsiteY5" fmla="*/ 3848392 h 6192688"/>
              <a:gd name="connsiteX6" fmla="*/ 4408088 w 5472608"/>
              <a:gd name="connsiteY6" fmla="*/ 5474231 h 6192688"/>
              <a:gd name="connsiteX7" fmla="*/ 912120 w 5472608"/>
              <a:gd name="connsiteY7" fmla="*/ 6192688 h 6192688"/>
              <a:gd name="connsiteX8" fmla="*/ 596311 w 5472608"/>
              <a:gd name="connsiteY8" fmla="*/ 4909193 h 6192688"/>
              <a:gd name="connsiteX9" fmla="*/ 0 w 5472608"/>
              <a:gd name="connsiteY9" fmla="*/ 912120 h 6192688"/>
              <a:gd name="connsiteX0" fmla="*/ 0 w 5472608"/>
              <a:gd name="connsiteY0" fmla="*/ 912120 h 5478117"/>
              <a:gd name="connsiteX1" fmla="*/ 912120 w 5472608"/>
              <a:gd name="connsiteY1" fmla="*/ 0 h 5478117"/>
              <a:gd name="connsiteX2" fmla="*/ 4560488 w 5472608"/>
              <a:gd name="connsiteY2" fmla="*/ 0 h 5478117"/>
              <a:gd name="connsiteX3" fmla="*/ 5472608 w 5472608"/>
              <a:gd name="connsiteY3" fmla="*/ 912120 h 5478117"/>
              <a:gd name="connsiteX4" fmla="*/ 5026294 w 5472608"/>
              <a:gd name="connsiteY4" fmla="*/ 4779825 h 5478117"/>
              <a:gd name="connsiteX5" fmla="*/ 4079529 w 5472608"/>
              <a:gd name="connsiteY5" fmla="*/ 3848392 h 5478117"/>
              <a:gd name="connsiteX6" fmla="*/ 4408088 w 5472608"/>
              <a:gd name="connsiteY6" fmla="*/ 5474231 h 5478117"/>
              <a:gd name="connsiteX7" fmla="*/ 1862993 w 5472608"/>
              <a:gd name="connsiteY7" fmla="*/ 4335818 h 5478117"/>
              <a:gd name="connsiteX8" fmla="*/ 596311 w 5472608"/>
              <a:gd name="connsiteY8" fmla="*/ 4909193 h 5478117"/>
              <a:gd name="connsiteX9" fmla="*/ 0 w 5472608"/>
              <a:gd name="connsiteY9" fmla="*/ 912120 h 5478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2608" h="5478117">
                <a:moveTo>
                  <a:pt x="0" y="912120"/>
                </a:moveTo>
                <a:cubicBezTo>
                  <a:pt x="0" y="408370"/>
                  <a:pt x="408370" y="0"/>
                  <a:pt x="912120" y="0"/>
                </a:cubicBezTo>
                <a:lnTo>
                  <a:pt x="4560488" y="0"/>
                </a:lnTo>
                <a:cubicBezTo>
                  <a:pt x="5064238" y="0"/>
                  <a:pt x="5472608" y="408370"/>
                  <a:pt x="5472608" y="912120"/>
                </a:cubicBezTo>
                <a:lnTo>
                  <a:pt x="5026294" y="4779825"/>
                </a:lnTo>
                <a:cubicBezTo>
                  <a:pt x="4858580" y="5542576"/>
                  <a:pt x="4182563" y="3732658"/>
                  <a:pt x="4079529" y="3848392"/>
                </a:cubicBezTo>
                <a:cubicBezTo>
                  <a:pt x="3976495" y="3964126"/>
                  <a:pt x="4777511" y="5392993"/>
                  <a:pt x="4408088" y="5474231"/>
                </a:cubicBezTo>
                <a:cubicBezTo>
                  <a:pt x="4038665" y="5555469"/>
                  <a:pt x="3079116" y="4335818"/>
                  <a:pt x="1862993" y="4335818"/>
                </a:cubicBezTo>
                <a:cubicBezTo>
                  <a:pt x="1359243" y="4335818"/>
                  <a:pt x="596311" y="5412943"/>
                  <a:pt x="596311" y="4909193"/>
                </a:cubicBezTo>
                <a:cubicBezTo>
                  <a:pt x="596311" y="3453044"/>
                  <a:pt x="0" y="2368269"/>
                  <a:pt x="0" y="912120"/>
                </a:cubicBezTo>
                <a:close/>
              </a:path>
            </a:pathLst>
          </a:custGeom>
          <a:gradFill flip="none" rotWithShape="1">
            <a:gsLst>
              <a:gs pos="0">
                <a:schemeClr val="accent2">
                  <a:lumMod val="75000"/>
                </a:schemeClr>
              </a:gs>
              <a:gs pos="13000">
                <a:srgbClr val="F8B049"/>
              </a:gs>
              <a:gs pos="32000">
                <a:srgbClr val="F8B049"/>
              </a:gs>
              <a:gs pos="63000">
                <a:srgbClr val="FEE7F2"/>
              </a:gs>
              <a:gs pos="67000">
                <a:srgbClr val="F952A0"/>
              </a:gs>
              <a:gs pos="69000">
                <a:srgbClr val="C50849"/>
              </a:gs>
              <a:gs pos="82001">
                <a:srgbClr val="B43E85"/>
              </a:gs>
              <a:gs pos="100000">
                <a:srgbClr val="F8B049"/>
              </a:gs>
            </a:gsLst>
            <a:lin ang="5400000" scaled="0"/>
            <a:tileRect r="-100000" b="-100000"/>
          </a:gradFill>
          <a:ln w="82550" cap="rnd" cmpd="thinThick">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lv-LV" sz="4400" b="1" dirty="0" smtClean="0">
                <a:solidFill>
                  <a:srgbClr val="00B05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Atbilde pareiza</a:t>
            </a:r>
          </a:p>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5" name="Taisnstūris 4">
            <a:hlinkClick r:id="rId2" action="ppaction://hlinksldjump"/>
          </p:cNvPr>
          <p:cNvSpPr/>
          <p:nvPr/>
        </p:nvSpPr>
        <p:spPr>
          <a:xfrm>
            <a:off x="1621894" y="5373216"/>
            <a:ext cx="5468164" cy="1107996"/>
          </a:xfrm>
          <a:prstGeom prst="rect">
            <a:avLst/>
          </a:prstGeom>
        </p:spPr>
        <p:txBody>
          <a:bodyPr wrap="none">
            <a:spAutoFit/>
          </a:bodyPr>
          <a:lstStyle/>
          <a:p>
            <a:r>
              <a:rPr lang="lv-LV" sz="6600" b="1" dirty="0">
                <a:solidFill>
                  <a:schemeClr val="bg1">
                    <a:lumMod val="95000"/>
                  </a:schemeClr>
                </a:solidFill>
                <a:latin typeface="Gabriola" panose="04040605051002020D02" pitchFamily="82" charset="0"/>
              </a:rPr>
              <a:t>Izlasiet skaidrojumu</a:t>
            </a:r>
          </a:p>
        </p:txBody>
      </p:sp>
    </p:spTree>
    <p:extLst>
      <p:ext uri="{BB962C8B-B14F-4D97-AF65-F5344CB8AC3E}">
        <p14:creationId xmlns:p14="http://schemas.microsoft.com/office/powerpoint/2010/main" val="33708251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isnstūris ar noapaļotiem stūriem 2">
            <a:hlinkClick r:id="rId2" action="ppaction://hlinksldjump"/>
          </p:cNvPr>
          <p:cNvSpPr/>
          <p:nvPr/>
        </p:nvSpPr>
        <p:spPr>
          <a:xfrm>
            <a:off x="0" y="0"/>
            <a:ext cx="9143999" cy="6065912"/>
          </a:xfrm>
          <a:prstGeom prst="round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lv-LV" sz="3600" b="1" dirty="0" smtClean="0">
                <a:solidFill>
                  <a:schemeClr val="accent2">
                    <a:lumMod val="75000"/>
                  </a:schemeClr>
                </a:solidFill>
                <a:latin typeface="Brush Script MT" panose="03060802040406070304" pitchFamily="66" charset="0"/>
                <a:ea typeface="Calibri"/>
                <a:cs typeface="FrankRuehl" panose="020E0503060101010101" pitchFamily="34" charset="-79"/>
              </a:rPr>
              <a:t>Skaidrojums</a:t>
            </a:r>
          </a:p>
          <a:p>
            <a:pPr algn="ctr">
              <a:spcAft>
                <a:spcPts val="1000"/>
              </a:spcAft>
            </a:pPr>
            <a:endParaRPr lang="lv-LV" sz="3200" b="1" dirty="0">
              <a:solidFill>
                <a:schemeClr val="accent2">
                  <a:lumMod val="75000"/>
                </a:schemeClr>
              </a:solidFill>
              <a:latin typeface="Brush Script MT" panose="03060802040406070304" pitchFamily="66" charset="0"/>
              <a:ea typeface="Calibri"/>
              <a:cs typeface="FrankRuehl" panose="020E0503060101010101" pitchFamily="34" charset="-79"/>
            </a:endParaRPr>
          </a:p>
          <a:p>
            <a:pPr algn="ct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Kad Plāteri 1729. gadā nopirka Krāslavu, sākās plaši celtniecības darbi. Viena no pirmajām ēkām, ko uzcēla 1729.-1737. gadā Jana Ludvika Plātera laikā, bija tagadējā aptiekas ēka</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a:t>
            </a:r>
          </a:p>
          <a:p>
            <a:pPr algn="ctr"/>
            <a:endPar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endParaRPr>
          </a:p>
          <a:p>
            <a:pPr algn="ctr"/>
            <a:r>
              <a:rPr lang="lv-LV" sz="3200" b="1" i="1" dirty="0">
                <a:solidFill>
                  <a:schemeClr val="accent2">
                    <a:lumMod val="75000"/>
                  </a:schemeClr>
                </a:solidFill>
                <a:latin typeface="Arabic Typesetting" panose="03020402040406030203" pitchFamily="66" charset="-78"/>
                <a:cs typeface="Arabic Typesetting" panose="03020402040406030203" pitchFamily="66" charset="-78"/>
              </a:rPr>
              <a:t>Avots: </a:t>
            </a:r>
            <a:r>
              <a:rPr lang="lv-LV" sz="3200" b="1" i="1" dirty="0" smtClean="0">
                <a:solidFill>
                  <a:schemeClr val="accent2">
                    <a:lumMod val="75000"/>
                  </a:schemeClr>
                </a:solidFill>
                <a:latin typeface="Arabic Typesetting" panose="03020402040406030203" pitchFamily="66" charset="-78"/>
                <a:cs typeface="Arabic Typesetting" panose="03020402040406030203" pitchFamily="66" charset="-78"/>
              </a:rPr>
              <a:t>Krāslava</a:t>
            </a:r>
            <a:r>
              <a:rPr lang="lv-LV" sz="3200" b="1" i="1" dirty="0">
                <a:solidFill>
                  <a:schemeClr val="accent2">
                    <a:lumMod val="75000"/>
                  </a:schemeClr>
                </a:solidFill>
                <a:latin typeface="Arabic Typesetting" panose="03020402040406030203" pitchFamily="66" charset="-78"/>
                <a:cs typeface="Arabic Typesetting" panose="03020402040406030203" pitchFamily="66" charset="-78"/>
              </a:rPr>
              <a:t>. Gadi. </a:t>
            </a:r>
            <a:r>
              <a:rPr lang="lv-LV" sz="3200" b="1" i="1" dirty="0" smtClean="0">
                <a:solidFill>
                  <a:schemeClr val="accent2">
                    <a:lumMod val="75000"/>
                  </a:schemeClr>
                </a:solidFill>
                <a:latin typeface="Arabic Typesetting" panose="03020402040406030203" pitchFamily="66" charset="-78"/>
                <a:cs typeface="Arabic Typesetting" panose="03020402040406030203" pitchFamily="66" charset="-78"/>
              </a:rPr>
              <a:t>Cilvēki. Notikumi – </a:t>
            </a:r>
            <a:r>
              <a:rPr lang="lv-LV" sz="3200" b="1" i="1" dirty="0">
                <a:solidFill>
                  <a:schemeClr val="accent2">
                    <a:lumMod val="75000"/>
                  </a:schemeClr>
                </a:solidFill>
                <a:latin typeface="Arabic Typesetting" panose="03020402040406030203" pitchFamily="66" charset="-78"/>
                <a:cs typeface="Arabic Typesetting" panose="03020402040406030203" pitchFamily="66" charset="-78"/>
              </a:rPr>
              <a:t>Krāslavas novada dome, 2003.- 34.lpp.</a:t>
            </a:r>
            <a:r>
              <a:rPr lang="lv-LV" dirty="0" smtClean="0">
                <a:solidFill>
                  <a:srgbClr val="FF0000"/>
                </a:solidFill>
              </a:rPr>
              <a:t> </a:t>
            </a:r>
            <a:endParaRPr lang="lv-LV" dirty="0">
              <a:solidFill>
                <a:srgbClr val="FF0000"/>
              </a:solidFill>
            </a:endParaRPr>
          </a:p>
        </p:txBody>
      </p:sp>
      <p:pic>
        <p:nvPicPr>
          <p:cNvPr id="2" name="Picture 4">
            <a:hlinkClick r:id="rId2"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085184"/>
            <a:ext cx="9143999" cy="2199054"/>
          </a:xfrm>
          <a:prstGeom prst="rect">
            <a:avLst/>
          </a:prstGeom>
          <a:noFill/>
          <a:ln>
            <a:noFill/>
          </a:ln>
          <a:effectLst>
            <a:outerShdw dist="35921" dir="2700000" algn="ctr" rotWithShape="0">
              <a:schemeClr val="bg2"/>
            </a:outerShdw>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98773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Lietotajs\Desktop\71_damasco_43.jpg"/>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PaintBrush/>
                    </a14:imgEffect>
                    <a14:imgEffect>
                      <a14:sharpenSoften amount="-18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315416"/>
            <a:ext cx="9251504" cy="7290048"/>
          </a:xfrm>
          <a:prstGeom prst="rect">
            <a:avLst/>
          </a:prstGeom>
          <a:noFill/>
          <a:ln w="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lgDashDotDot"/>
          </a:ln>
          <a:effectLst>
            <a:glow rad="127000">
              <a:schemeClr val="bg1"/>
            </a:glow>
            <a:reflection blurRad="6350" stA="50000" endA="300" endPos="55000" dir="5400000" sy="-100000" algn="bl" rotWithShape="0"/>
          </a:effectLst>
          <a:scene3d>
            <a:camera prst="isometricRightUp"/>
            <a:lightRig rig="sunrise" dir="t">
              <a:rot lat="0" lon="0" rev="0"/>
            </a:lightRig>
          </a:scene3d>
          <a:sp3d extrusionH="107950" contourW="12700">
            <a:extrusionClr>
              <a:schemeClr val="accent3">
                <a:lumMod val="75000"/>
              </a:schemeClr>
            </a:extrusionClr>
            <a:contourClr>
              <a:schemeClr val="bg2">
                <a:lumMod val="25000"/>
              </a:schemeClr>
            </a:contourClr>
          </a:sp3d>
          <a:extLst>
            <a:ext uri="{909E8E84-426E-40DD-AFC4-6F175D3DCCD1}">
              <a14:hiddenFill xmlns:a14="http://schemas.microsoft.com/office/drawing/2010/main">
                <a:solidFill>
                  <a:srgbClr val="FFFFFF"/>
                </a:solidFill>
              </a14:hiddenFill>
            </a:ext>
          </a:extLst>
        </p:spPr>
      </p:pic>
      <p:pic>
        <p:nvPicPr>
          <p:cNvPr id="2" name="Picture 2" descr="C:\Users\Lietotajs\Desktop\kraslavo-nad-dvinoy - Copy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104" y="-6723"/>
            <a:ext cx="3203848" cy="6864723"/>
          </a:xfrm>
          <a:prstGeom prst="rect">
            <a:avLst/>
          </a:prstGeom>
          <a:noFill/>
          <a:effectLst>
            <a:outerShdw blurRad="50800" dist="50800" dir="5400000" algn="ctr" rotWithShape="0">
              <a:schemeClr val="bg1"/>
            </a:outerShdw>
            <a:softEdge rad="635000"/>
          </a:effectLst>
          <a:extLst>
            <a:ext uri="{909E8E84-426E-40DD-AFC4-6F175D3DCCD1}">
              <a14:hiddenFill xmlns:a14="http://schemas.microsoft.com/office/drawing/2010/main">
                <a:solidFill>
                  <a:srgbClr val="FFFFFF"/>
                </a:solidFill>
              </a14:hiddenFill>
            </a:ext>
          </a:extLst>
        </p:spPr>
      </p:pic>
      <p:sp>
        <p:nvSpPr>
          <p:cNvPr id="3" name="Taisnstūris ar noapaļotiem stūriem 2"/>
          <p:cNvSpPr/>
          <p:nvPr/>
        </p:nvSpPr>
        <p:spPr>
          <a:xfrm>
            <a:off x="152541" y="391276"/>
            <a:ext cx="5472608" cy="6192688"/>
          </a:xfrm>
          <a:custGeom>
            <a:avLst/>
            <a:gdLst>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560488 w 5472608"/>
              <a:gd name="connsiteY5" fmla="*/ 6192688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2608" h="6192688">
                <a:moveTo>
                  <a:pt x="0" y="912120"/>
                </a:moveTo>
                <a:cubicBezTo>
                  <a:pt x="0" y="408370"/>
                  <a:pt x="408370" y="0"/>
                  <a:pt x="912120" y="0"/>
                </a:cubicBezTo>
                <a:lnTo>
                  <a:pt x="4560488" y="0"/>
                </a:lnTo>
                <a:cubicBezTo>
                  <a:pt x="5064238" y="0"/>
                  <a:pt x="5472608" y="408370"/>
                  <a:pt x="5472608" y="912120"/>
                </a:cubicBezTo>
                <a:lnTo>
                  <a:pt x="5026294" y="4779825"/>
                </a:lnTo>
                <a:cubicBezTo>
                  <a:pt x="5026294" y="5283575"/>
                  <a:pt x="4911838" y="5474231"/>
                  <a:pt x="4408088" y="5474231"/>
                </a:cubicBezTo>
                <a:cubicBezTo>
                  <a:pt x="3191965" y="5474231"/>
                  <a:pt x="2128243" y="6192688"/>
                  <a:pt x="912120" y="6192688"/>
                </a:cubicBezTo>
                <a:cubicBezTo>
                  <a:pt x="408370" y="6192688"/>
                  <a:pt x="0" y="5784318"/>
                  <a:pt x="0" y="5280568"/>
                </a:cubicBezTo>
                <a:lnTo>
                  <a:pt x="0" y="912120"/>
                </a:lnTo>
                <a:close/>
              </a:path>
            </a:pathLst>
          </a:custGeom>
          <a:gradFill flip="none" rotWithShape="1">
            <a:gsLst>
              <a:gs pos="0">
                <a:schemeClr val="accent3"/>
              </a:gs>
              <a:gs pos="100000">
                <a:schemeClr val="accent1">
                  <a:tint val="23500"/>
                  <a:satMod val="160000"/>
                </a:schemeClr>
              </a:gs>
            </a:gsLst>
            <a:path path="circle">
              <a:fillToRect l="100000" t="100000"/>
            </a:path>
            <a:tileRect r="-100000" b="-100000"/>
          </a:gradFill>
          <a:ln w="82550" cap="rnd" cmpd="thinThick">
            <a:gradFill>
              <a:gsLst>
                <a:gs pos="0">
                  <a:srgbClr val="FFF200"/>
                </a:gs>
                <a:gs pos="45000">
                  <a:srgbClr val="FF7A00"/>
                </a:gs>
                <a:gs pos="70000">
                  <a:srgbClr val="FF0300"/>
                </a:gs>
                <a:gs pos="100000">
                  <a:srgbClr val="4D0808"/>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a:p>
            <a:pPr algn="ctr"/>
            <a:endParaRPr lang="lv-LV" sz="3200" b="1" dirty="0">
              <a:solidFill>
                <a:schemeClr val="accent2">
                  <a:lumMod val="75000"/>
                </a:schemeClr>
              </a:solidFill>
              <a:latin typeface="Arabic Typesetting" panose="03020402040406030203" pitchFamily="66" charset="-78"/>
              <a:cs typeface="Arabic Typesetting" panose="03020402040406030203" pitchFamily="66" charset="-78"/>
            </a:endParaRPr>
          </a:p>
          <a:p>
            <a:endParaRPr lang="lv-LV" sz="4000" b="1" dirty="0" smtClean="0">
              <a:solidFill>
                <a:schemeClr val="accent2">
                  <a:lumMod val="75000"/>
                </a:schemeClr>
              </a:solidFill>
              <a:latin typeface="Chiller" panose="04020404031007020602" pitchFamily="82" charset="0"/>
              <a:cs typeface="Arabic Typesetting" panose="03020402040406030203" pitchFamily="66" charset="-78"/>
            </a:endParaRPr>
          </a:p>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6" name="TextBox 5">
            <a:hlinkClick r:id="rId5" action="ppaction://hlinksldjump"/>
          </p:cNvPr>
          <p:cNvSpPr txBox="1"/>
          <p:nvPr/>
        </p:nvSpPr>
        <p:spPr>
          <a:xfrm>
            <a:off x="207810" y="2734374"/>
            <a:ext cx="5256000" cy="584775"/>
          </a:xfrm>
          <a:prstGeom prst="rect">
            <a:avLst/>
          </a:prstGeom>
          <a:noFill/>
        </p:spPr>
        <p:txBody>
          <a:bodyPr wrap="square" rtlCol="0">
            <a:spAutoFit/>
          </a:bodyPr>
          <a:lstStyle/>
          <a:p>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(1</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 </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4 gadus</a:t>
            </a:r>
            <a:endParaRPr lang="lv-LV" dirty="0"/>
          </a:p>
        </p:txBody>
      </p:sp>
      <p:sp>
        <p:nvSpPr>
          <p:cNvPr id="8" name="TextBox 7">
            <a:hlinkClick r:id="rId6" action="ppaction://hlinksldjump"/>
          </p:cNvPr>
          <p:cNvSpPr txBox="1"/>
          <p:nvPr/>
        </p:nvSpPr>
        <p:spPr>
          <a:xfrm>
            <a:off x="207810" y="3310374"/>
            <a:ext cx="5256000" cy="585216"/>
          </a:xfrm>
          <a:prstGeom prst="rect">
            <a:avLst/>
          </a:prstGeom>
          <a:noFill/>
        </p:spPr>
        <p:txBody>
          <a:bodyPr wrap="square" rtlCol="0">
            <a:spAutoFit/>
          </a:bodyPr>
          <a:lstStyle/>
          <a:p>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(2</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 </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7 gadus</a:t>
            </a:r>
          </a:p>
          <a:p>
            <a:endParaRPr lang="lv-LV" dirty="0"/>
          </a:p>
        </p:txBody>
      </p:sp>
      <p:sp>
        <p:nvSpPr>
          <p:cNvPr id="9" name="TextBox 8">
            <a:hlinkClick r:id="rId5" action="ppaction://hlinksldjump"/>
          </p:cNvPr>
          <p:cNvSpPr txBox="1"/>
          <p:nvPr/>
        </p:nvSpPr>
        <p:spPr>
          <a:xfrm>
            <a:off x="208658" y="3886374"/>
            <a:ext cx="5256000" cy="584775"/>
          </a:xfrm>
          <a:prstGeom prst="rect">
            <a:avLst/>
          </a:prstGeom>
          <a:noFill/>
        </p:spPr>
        <p:txBody>
          <a:bodyPr wrap="square" rtlCol="0">
            <a:spAutoFit/>
          </a:bodyPr>
          <a:lstStyle/>
          <a:p>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(3</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 </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11 gadus</a:t>
            </a:r>
            <a:endParaRPr lang="lv-LV" sz="32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11" name="TextBox 10"/>
          <p:cNvSpPr txBox="1"/>
          <p:nvPr/>
        </p:nvSpPr>
        <p:spPr>
          <a:xfrm>
            <a:off x="179512" y="1052736"/>
            <a:ext cx="5328592" cy="1815882"/>
          </a:xfrm>
          <a:prstGeom prst="rect">
            <a:avLst/>
          </a:prstGeom>
          <a:noFill/>
        </p:spPr>
        <p:txBody>
          <a:bodyPr wrap="square" rtlCol="0">
            <a:spAutoFit/>
          </a:bodyPr>
          <a:lstStyle/>
          <a:p>
            <a:pPr algn="ct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Cik gadus savā jaunajā īpašumā – </a:t>
            </a:r>
          </a:p>
          <a:p>
            <a:pPr algn="ct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Krāslavas miestā - saimniekoja </a:t>
            </a:r>
          </a:p>
          <a:p>
            <a:pPr algn="ct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grāfs Jans Ludviks Broel Plāters?</a:t>
            </a:r>
          </a:p>
          <a:p>
            <a:endParaRPr lang="lv-LV" sz="1600" dirty="0"/>
          </a:p>
        </p:txBody>
      </p:sp>
      <p:sp>
        <p:nvSpPr>
          <p:cNvPr id="5" name="8-Point Star 4"/>
          <p:cNvSpPr/>
          <p:nvPr/>
        </p:nvSpPr>
        <p:spPr>
          <a:xfrm>
            <a:off x="2392318" y="116632"/>
            <a:ext cx="914400" cy="914400"/>
          </a:xfrm>
          <a:prstGeom prst="star8">
            <a:avLst/>
          </a:prstGeom>
          <a:blipFill>
            <a:blip r:embed="rId7" cstate="print"/>
            <a:stretch>
              <a:fillRect/>
            </a:stretch>
          </a:bli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3200" dirty="0" smtClean="0">
                <a:solidFill>
                  <a:schemeClr val="accent2">
                    <a:lumMod val="75000"/>
                  </a:schemeClr>
                </a:solidFill>
              </a:rPr>
              <a:t>12</a:t>
            </a:r>
            <a:endParaRPr lang="lv-LV" dirty="0">
              <a:solidFill>
                <a:schemeClr val="accent2">
                  <a:lumMod val="75000"/>
                </a:schemeClr>
              </a:solidFill>
            </a:endParaRPr>
          </a:p>
        </p:txBody>
      </p:sp>
    </p:spTree>
    <p:extLst>
      <p:ext uri="{BB962C8B-B14F-4D97-AF65-F5344CB8AC3E}">
        <p14:creationId xmlns:p14="http://schemas.microsoft.com/office/powerpoint/2010/main" val="36941780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Attēls 1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a:ln>
            <a:gradFill>
              <a:gsLst>
                <a:gs pos="0">
                  <a:schemeClr val="accent1">
                    <a:tint val="66000"/>
                    <a:satMod val="160000"/>
                  </a:schemeClr>
                </a:gs>
                <a:gs pos="9000">
                  <a:schemeClr val="accent6">
                    <a:lumMod val="75000"/>
                    <a:alpha val="15000"/>
                  </a:schemeClr>
                </a:gs>
                <a:gs pos="100000">
                  <a:schemeClr val="accent1">
                    <a:tint val="23500"/>
                    <a:satMod val="160000"/>
                  </a:schemeClr>
                </a:gs>
              </a:gsLst>
              <a:lin ang="5400000" scaled="0"/>
            </a:gradFill>
          </a:ln>
          <a:effectLst>
            <a:softEdge rad="635000"/>
          </a:effectLst>
        </p:spPr>
      </p:pic>
      <p:sp>
        <p:nvSpPr>
          <p:cNvPr id="18" name="Taisnstūris ar noapaļotiem stūriem 2">
            <a:hlinkClick r:id="rId2" action="ppaction://hlinksldjump"/>
          </p:cNvPr>
          <p:cNvSpPr/>
          <p:nvPr/>
        </p:nvSpPr>
        <p:spPr>
          <a:xfrm>
            <a:off x="4067944" y="555780"/>
            <a:ext cx="4721731" cy="2520000"/>
          </a:xfrm>
          <a:custGeom>
            <a:avLst/>
            <a:gdLst>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560488 w 5472608"/>
              <a:gd name="connsiteY5" fmla="*/ 6192688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596311 w 5472608"/>
              <a:gd name="connsiteY7" fmla="*/ 4909193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079529 w 5472608"/>
              <a:gd name="connsiteY5" fmla="*/ 3848392 h 6192688"/>
              <a:gd name="connsiteX6" fmla="*/ 4408088 w 5472608"/>
              <a:gd name="connsiteY6" fmla="*/ 5474231 h 6192688"/>
              <a:gd name="connsiteX7" fmla="*/ 912120 w 5472608"/>
              <a:gd name="connsiteY7" fmla="*/ 6192688 h 6192688"/>
              <a:gd name="connsiteX8" fmla="*/ 596311 w 5472608"/>
              <a:gd name="connsiteY8" fmla="*/ 4909193 h 6192688"/>
              <a:gd name="connsiteX9" fmla="*/ 0 w 5472608"/>
              <a:gd name="connsiteY9" fmla="*/ 912120 h 6192688"/>
              <a:gd name="connsiteX0" fmla="*/ 0 w 5472608"/>
              <a:gd name="connsiteY0" fmla="*/ 912120 h 5478117"/>
              <a:gd name="connsiteX1" fmla="*/ 912120 w 5472608"/>
              <a:gd name="connsiteY1" fmla="*/ 0 h 5478117"/>
              <a:gd name="connsiteX2" fmla="*/ 4560488 w 5472608"/>
              <a:gd name="connsiteY2" fmla="*/ 0 h 5478117"/>
              <a:gd name="connsiteX3" fmla="*/ 5472608 w 5472608"/>
              <a:gd name="connsiteY3" fmla="*/ 912120 h 5478117"/>
              <a:gd name="connsiteX4" fmla="*/ 5026294 w 5472608"/>
              <a:gd name="connsiteY4" fmla="*/ 4779825 h 5478117"/>
              <a:gd name="connsiteX5" fmla="*/ 4079529 w 5472608"/>
              <a:gd name="connsiteY5" fmla="*/ 3848392 h 5478117"/>
              <a:gd name="connsiteX6" fmla="*/ 4408088 w 5472608"/>
              <a:gd name="connsiteY6" fmla="*/ 5474231 h 5478117"/>
              <a:gd name="connsiteX7" fmla="*/ 1862993 w 5472608"/>
              <a:gd name="connsiteY7" fmla="*/ 4335818 h 5478117"/>
              <a:gd name="connsiteX8" fmla="*/ 596311 w 5472608"/>
              <a:gd name="connsiteY8" fmla="*/ 4909193 h 5478117"/>
              <a:gd name="connsiteX9" fmla="*/ 0 w 5472608"/>
              <a:gd name="connsiteY9" fmla="*/ 912120 h 5478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2608" h="5478117">
                <a:moveTo>
                  <a:pt x="0" y="912120"/>
                </a:moveTo>
                <a:cubicBezTo>
                  <a:pt x="0" y="408370"/>
                  <a:pt x="408370" y="0"/>
                  <a:pt x="912120" y="0"/>
                </a:cubicBezTo>
                <a:lnTo>
                  <a:pt x="4560488" y="0"/>
                </a:lnTo>
                <a:cubicBezTo>
                  <a:pt x="5064238" y="0"/>
                  <a:pt x="5472608" y="408370"/>
                  <a:pt x="5472608" y="912120"/>
                </a:cubicBezTo>
                <a:lnTo>
                  <a:pt x="5026294" y="4779825"/>
                </a:lnTo>
                <a:cubicBezTo>
                  <a:pt x="4858580" y="5542576"/>
                  <a:pt x="4182563" y="3732658"/>
                  <a:pt x="4079529" y="3848392"/>
                </a:cubicBezTo>
                <a:cubicBezTo>
                  <a:pt x="3976495" y="3964126"/>
                  <a:pt x="4777511" y="5392993"/>
                  <a:pt x="4408088" y="5474231"/>
                </a:cubicBezTo>
                <a:cubicBezTo>
                  <a:pt x="4038665" y="5555469"/>
                  <a:pt x="3079116" y="4335818"/>
                  <a:pt x="1862993" y="4335818"/>
                </a:cubicBezTo>
                <a:cubicBezTo>
                  <a:pt x="1359243" y="4335818"/>
                  <a:pt x="596311" y="5412943"/>
                  <a:pt x="596311" y="4909193"/>
                </a:cubicBezTo>
                <a:cubicBezTo>
                  <a:pt x="596311" y="3453044"/>
                  <a:pt x="0" y="2368269"/>
                  <a:pt x="0" y="912120"/>
                </a:cubicBezTo>
                <a:close/>
              </a:path>
            </a:pathLst>
          </a:custGeom>
          <a:gradFill flip="none" rotWithShape="1">
            <a:gsLst>
              <a:gs pos="0">
                <a:schemeClr val="accent2">
                  <a:lumMod val="75000"/>
                </a:schemeClr>
              </a:gs>
              <a:gs pos="13000">
                <a:srgbClr val="F8B049"/>
              </a:gs>
              <a:gs pos="32000">
                <a:srgbClr val="F8B049"/>
              </a:gs>
              <a:gs pos="63000">
                <a:srgbClr val="FEE7F2"/>
              </a:gs>
              <a:gs pos="67000">
                <a:srgbClr val="F952A0"/>
              </a:gs>
              <a:gs pos="69000">
                <a:srgbClr val="C50849"/>
              </a:gs>
              <a:gs pos="82001">
                <a:srgbClr val="B43E85"/>
              </a:gs>
              <a:gs pos="100000">
                <a:srgbClr val="F8B049"/>
              </a:gs>
            </a:gsLst>
            <a:lin ang="5400000" scaled="0"/>
            <a:tileRect r="-100000" b="-100000"/>
          </a:gradFill>
          <a:ln w="82550" cap="rnd" cmpd="thinThick">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lv-LV" sz="4400" b="1" dirty="0" smtClean="0">
                <a:solidFill>
                  <a:srgbClr val="FF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Atbilde nepareiza</a:t>
            </a:r>
          </a:p>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19" name="Taisnstūris 18">
            <a:hlinkClick r:id="rId2" action="ppaction://hlinksldjump"/>
          </p:cNvPr>
          <p:cNvSpPr/>
          <p:nvPr/>
        </p:nvSpPr>
        <p:spPr>
          <a:xfrm>
            <a:off x="1763688" y="5301208"/>
            <a:ext cx="4099199" cy="1107996"/>
          </a:xfrm>
          <a:prstGeom prst="rect">
            <a:avLst/>
          </a:prstGeom>
        </p:spPr>
        <p:txBody>
          <a:bodyPr wrap="none">
            <a:spAutoFit/>
          </a:bodyPr>
          <a:lstStyle/>
          <a:p>
            <a:r>
              <a:rPr lang="lv-LV" sz="6600" b="1" dirty="0" smtClean="0">
                <a:solidFill>
                  <a:schemeClr val="bg1">
                    <a:lumMod val="95000"/>
                  </a:schemeClr>
                </a:solidFill>
                <a:latin typeface="Gabriola" panose="04040605051002020D02" pitchFamily="82" charset="0"/>
                <a:cs typeface="Andalus" panose="02020603050405020304" pitchFamily="18" charset="-78"/>
              </a:rPr>
              <a:t>Atbildēt </a:t>
            </a:r>
            <a:r>
              <a:rPr lang="lv-LV" sz="6600" b="1" dirty="0">
                <a:solidFill>
                  <a:schemeClr val="bg1">
                    <a:lumMod val="95000"/>
                  </a:schemeClr>
                </a:solidFill>
                <a:latin typeface="Gabriola" panose="04040605051002020D02" pitchFamily="82" charset="0"/>
                <a:cs typeface="Andalus" panose="02020603050405020304" pitchFamily="18" charset="-78"/>
              </a:rPr>
              <a:t>vēlreiz</a:t>
            </a:r>
          </a:p>
        </p:txBody>
      </p:sp>
    </p:spTree>
    <p:extLst>
      <p:ext uri="{BB962C8B-B14F-4D97-AF65-F5344CB8AC3E}">
        <p14:creationId xmlns:p14="http://schemas.microsoft.com/office/powerpoint/2010/main" val="14417638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ttēls 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980553"/>
          </a:xfrm>
          <a:prstGeom prst="rect">
            <a:avLst/>
          </a:prstGeom>
          <a:ln>
            <a:gradFill>
              <a:gsLst>
                <a:gs pos="0">
                  <a:schemeClr val="accent1">
                    <a:tint val="66000"/>
                    <a:satMod val="160000"/>
                  </a:schemeClr>
                </a:gs>
                <a:gs pos="9000">
                  <a:schemeClr val="accent6">
                    <a:lumMod val="75000"/>
                    <a:alpha val="15000"/>
                  </a:schemeClr>
                </a:gs>
                <a:gs pos="100000">
                  <a:schemeClr val="accent1">
                    <a:tint val="23500"/>
                    <a:satMod val="160000"/>
                  </a:schemeClr>
                </a:gs>
              </a:gsLst>
              <a:lin ang="5400000" scaled="0"/>
            </a:gradFill>
          </a:ln>
          <a:effectLst>
            <a:softEdge rad="635000"/>
          </a:effectLst>
        </p:spPr>
      </p:pic>
      <p:sp>
        <p:nvSpPr>
          <p:cNvPr id="2" name="Taisnstūris ar noapaļotiem stūriem 2">
            <a:hlinkClick r:id="rId2" action="ppaction://hlinksldjump"/>
          </p:cNvPr>
          <p:cNvSpPr/>
          <p:nvPr/>
        </p:nvSpPr>
        <p:spPr>
          <a:xfrm>
            <a:off x="4067944" y="620688"/>
            <a:ext cx="4723200" cy="2520280"/>
          </a:xfrm>
          <a:custGeom>
            <a:avLst/>
            <a:gdLst>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560488 w 5472608"/>
              <a:gd name="connsiteY5" fmla="*/ 6192688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596311 w 5472608"/>
              <a:gd name="connsiteY7" fmla="*/ 4909193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079529 w 5472608"/>
              <a:gd name="connsiteY5" fmla="*/ 3848392 h 6192688"/>
              <a:gd name="connsiteX6" fmla="*/ 4408088 w 5472608"/>
              <a:gd name="connsiteY6" fmla="*/ 5474231 h 6192688"/>
              <a:gd name="connsiteX7" fmla="*/ 912120 w 5472608"/>
              <a:gd name="connsiteY7" fmla="*/ 6192688 h 6192688"/>
              <a:gd name="connsiteX8" fmla="*/ 596311 w 5472608"/>
              <a:gd name="connsiteY8" fmla="*/ 4909193 h 6192688"/>
              <a:gd name="connsiteX9" fmla="*/ 0 w 5472608"/>
              <a:gd name="connsiteY9" fmla="*/ 912120 h 6192688"/>
              <a:gd name="connsiteX0" fmla="*/ 0 w 5472608"/>
              <a:gd name="connsiteY0" fmla="*/ 912120 h 5478117"/>
              <a:gd name="connsiteX1" fmla="*/ 912120 w 5472608"/>
              <a:gd name="connsiteY1" fmla="*/ 0 h 5478117"/>
              <a:gd name="connsiteX2" fmla="*/ 4560488 w 5472608"/>
              <a:gd name="connsiteY2" fmla="*/ 0 h 5478117"/>
              <a:gd name="connsiteX3" fmla="*/ 5472608 w 5472608"/>
              <a:gd name="connsiteY3" fmla="*/ 912120 h 5478117"/>
              <a:gd name="connsiteX4" fmla="*/ 5026294 w 5472608"/>
              <a:gd name="connsiteY4" fmla="*/ 4779825 h 5478117"/>
              <a:gd name="connsiteX5" fmla="*/ 4079529 w 5472608"/>
              <a:gd name="connsiteY5" fmla="*/ 3848392 h 5478117"/>
              <a:gd name="connsiteX6" fmla="*/ 4408088 w 5472608"/>
              <a:gd name="connsiteY6" fmla="*/ 5474231 h 5478117"/>
              <a:gd name="connsiteX7" fmla="*/ 1862993 w 5472608"/>
              <a:gd name="connsiteY7" fmla="*/ 4335818 h 5478117"/>
              <a:gd name="connsiteX8" fmla="*/ 596311 w 5472608"/>
              <a:gd name="connsiteY8" fmla="*/ 4909193 h 5478117"/>
              <a:gd name="connsiteX9" fmla="*/ 0 w 5472608"/>
              <a:gd name="connsiteY9" fmla="*/ 912120 h 5478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2608" h="5478117">
                <a:moveTo>
                  <a:pt x="0" y="912120"/>
                </a:moveTo>
                <a:cubicBezTo>
                  <a:pt x="0" y="408370"/>
                  <a:pt x="408370" y="0"/>
                  <a:pt x="912120" y="0"/>
                </a:cubicBezTo>
                <a:lnTo>
                  <a:pt x="4560488" y="0"/>
                </a:lnTo>
                <a:cubicBezTo>
                  <a:pt x="5064238" y="0"/>
                  <a:pt x="5472608" y="408370"/>
                  <a:pt x="5472608" y="912120"/>
                </a:cubicBezTo>
                <a:lnTo>
                  <a:pt x="5026294" y="4779825"/>
                </a:lnTo>
                <a:cubicBezTo>
                  <a:pt x="4858580" y="5542576"/>
                  <a:pt x="4182563" y="3732658"/>
                  <a:pt x="4079529" y="3848392"/>
                </a:cubicBezTo>
                <a:cubicBezTo>
                  <a:pt x="3976495" y="3964126"/>
                  <a:pt x="4777511" y="5392993"/>
                  <a:pt x="4408088" y="5474231"/>
                </a:cubicBezTo>
                <a:cubicBezTo>
                  <a:pt x="4038665" y="5555469"/>
                  <a:pt x="3079116" y="4335818"/>
                  <a:pt x="1862993" y="4335818"/>
                </a:cubicBezTo>
                <a:cubicBezTo>
                  <a:pt x="1359243" y="4335818"/>
                  <a:pt x="596311" y="5412943"/>
                  <a:pt x="596311" y="4909193"/>
                </a:cubicBezTo>
                <a:cubicBezTo>
                  <a:pt x="596311" y="3453044"/>
                  <a:pt x="0" y="2368269"/>
                  <a:pt x="0" y="912120"/>
                </a:cubicBezTo>
                <a:close/>
              </a:path>
            </a:pathLst>
          </a:custGeom>
          <a:gradFill flip="none" rotWithShape="1">
            <a:gsLst>
              <a:gs pos="0">
                <a:schemeClr val="accent2">
                  <a:lumMod val="75000"/>
                </a:schemeClr>
              </a:gs>
              <a:gs pos="13000">
                <a:srgbClr val="F8B049"/>
              </a:gs>
              <a:gs pos="32000">
                <a:srgbClr val="F8B049"/>
              </a:gs>
              <a:gs pos="63000">
                <a:srgbClr val="FEE7F2"/>
              </a:gs>
              <a:gs pos="67000">
                <a:srgbClr val="F952A0"/>
              </a:gs>
              <a:gs pos="69000">
                <a:srgbClr val="C50849"/>
              </a:gs>
              <a:gs pos="82001">
                <a:srgbClr val="B43E85"/>
              </a:gs>
              <a:gs pos="100000">
                <a:srgbClr val="F8B049"/>
              </a:gs>
            </a:gsLst>
            <a:lin ang="5400000" scaled="0"/>
            <a:tileRect r="-100000" b="-100000"/>
          </a:gradFill>
          <a:ln w="82550" cap="rnd" cmpd="thinThick">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lv-LV" sz="4400" b="1" dirty="0" smtClean="0">
                <a:solidFill>
                  <a:srgbClr val="00B05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Atbilde pareiza</a:t>
            </a:r>
          </a:p>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5" name="Taisnstūris 4">
            <a:hlinkClick r:id="rId2" action="ppaction://hlinksldjump"/>
          </p:cNvPr>
          <p:cNvSpPr/>
          <p:nvPr/>
        </p:nvSpPr>
        <p:spPr>
          <a:xfrm>
            <a:off x="1621894" y="5373216"/>
            <a:ext cx="5468164" cy="1107996"/>
          </a:xfrm>
          <a:prstGeom prst="rect">
            <a:avLst/>
          </a:prstGeom>
        </p:spPr>
        <p:txBody>
          <a:bodyPr wrap="none">
            <a:spAutoFit/>
          </a:bodyPr>
          <a:lstStyle/>
          <a:p>
            <a:r>
              <a:rPr lang="lv-LV" sz="6600" b="1" dirty="0">
                <a:solidFill>
                  <a:schemeClr val="bg1">
                    <a:lumMod val="95000"/>
                  </a:schemeClr>
                </a:solidFill>
                <a:latin typeface="Gabriola" panose="04040605051002020D02" pitchFamily="82" charset="0"/>
              </a:rPr>
              <a:t>Izlasiet skaidrojumu</a:t>
            </a:r>
          </a:p>
        </p:txBody>
      </p:sp>
    </p:spTree>
    <p:extLst>
      <p:ext uri="{BB962C8B-B14F-4D97-AF65-F5344CB8AC3E}">
        <p14:creationId xmlns:p14="http://schemas.microsoft.com/office/powerpoint/2010/main" val="33708251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ttēls 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980553"/>
          </a:xfrm>
          <a:prstGeom prst="rect">
            <a:avLst/>
          </a:prstGeom>
          <a:ln>
            <a:gradFill>
              <a:gsLst>
                <a:gs pos="0">
                  <a:schemeClr val="accent1">
                    <a:tint val="66000"/>
                    <a:satMod val="160000"/>
                  </a:schemeClr>
                </a:gs>
                <a:gs pos="9000">
                  <a:schemeClr val="accent6">
                    <a:lumMod val="75000"/>
                    <a:alpha val="15000"/>
                  </a:schemeClr>
                </a:gs>
                <a:gs pos="100000">
                  <a:schemeClr val="accent1">
                    <a:tint val="23500"/>
                    <a:satMod val="160000"/>
                  </a:schemeClr>
                </a:gs>
              </a:gsLst>
              <a:lin ang="5400000" scaled="0"/>
            </a:gradFill>
          </a:ln>
          <a:effectLst>
            <a:softEdge rad="635000"/>
          </a:effectLst>
        </p:spPr>
      </p:pic>
      <p:sp>
        <p:nvSpPr>
          <p:cNvPr id="2" name="Taisnstūris ar noapaļotiem stūriem 2">
            <a:hlinkClick r:id="rId2" action="ppaction://hlinksldjump"/>
          </p:cNvPr>
          <p:cNvSpPr/>
          <p:nvPr/>
        </p:nvSpPr>
        <p:spPr>
          <a:xfrm>
            <a:off x="4067944" y="620688"/>
            <a:ext cx="4723200" cy="2520280"/>
          </a:xfrm>
          <a:custGeom>
            <a:avLst/>
            <a:gdLst>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560488 w 5472608"/>
              <a:gd name="connsiteY5" fmla="*/ 6192688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596311 w 5472608"/>
              <a:gd name="connsiteY7" fmla="*/ 4909193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079529 w 5472608"/>
              <a:gd name="connsiteY5" fmla="*/ 3848392 h 6192688"/>
              <a:gd name="connsiteX6" fmla="*/ 4408088 w 5472608"/>
              <a:gd name="connsiteY6" fmla="*/ 5474231 h 6192688"/>
              <a:gd name="connsiteX7" fmla="*/ 912120 w 5472608"/>
              <a:gd name="connsiteY7" fmla="*/ 6192688 h 6192688"/>
              <a:gd name="connsiteX8" fmla="*/ 596311 w 5472608"/>
              <a:gd name="connsiteY8" fmla="*/ 4909193 h 6192688"/>
              <a:gd name="connsiteX9" fmla="*/ 0 w 5472608"/>
              <a:gd name="connsiteY9" fmla="*/ 912120 h 6192688"/>
              <a:gd name="connsiteX0" fmla="*/ 0 w 5472608"/>
              <a:gd name="connsiteY0" fmla="*/ 912120 h 5478117"/>
              <a:gd name="connsiteX1" fmla="*/ 912120 w 5472608"/>
              <a:gd name="connsiteY1" fmla="*/ 0 h 5478117"/>
              <a:gd name="connsiteX2" fmla="*/ 4560488 w 5472608"/>
              <a:gd name="connsiteY2" fmla="*/ 0 h 5478117"/>
              <a:gd name="connsiteX3" fmla="*/ 5472608 w 5472608"/>
              <a:gd name="connsiteY3" fmla="*/ 912120 h 5478117"/>
              <a:gd name="connsiteX4" fmla="*/ 5026294 w 5472608"/>
              <a:gd name="connsiteY4" fmla="*/ 4779825 h 5478117"/>
              <a:gd name="connsiteX5" fmla="*/ 4079529 w 5472608"/>
              <a:gd name="connsiteY5" fmla="*/ 3848392 h 5478117"/>
              <a:gd name="connsiteX6" fmla="*/ 4408088 w 5472608"/>
              <a:gd name="connsiteY6" fmla="*/ 5474231 h 5478117"/>
              <a:gd name="connsiteX7" fmla="*/ 1862993 w 5472608"/>
              <a:gd name="connsiteY7" fmla="*/ 4335818 h 5478117"/>
              <a:gd name="connsiteX8" fmla="*/ 596311 w 5472608"/>
              <a:gd name="connsiteY8" fmla="*/ 4909193 h 5478117"/>
              <a:gd name="connsiteX9" fmla="*/ 0 w 5472608"/>
              <a:gd name="connsiteY9" fmla="*/ 912120 h 5478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2608" h="5478117">
                <a:moveTo>
                  <a:pt x="0" y="912120"/>
                </a:moveTo>
                <a:cubicBezTo>
                  <a:pt x="0" y="408370"/>
                  <a:pt x="408370" y="0"/>
                  <a:pt x="912120" y="0"/>
                </a:cubicBezTo>
                <a:lnTo>
                  <a:pt x="4560488" y="0"/>
                </a:lnTo>
                <a:cubicBezTo>
                  <a:pt x="5064238" y="0"/>
                  <a:pt x="5472608" y="408370"/>
                  <a:pt x="5472608" y="912120"/>
                </a:cubicBezTo>
                <a:lnTo>
                  <a:pt x="5026294" y="4779825"/>
                </a:lnTo>
                <a:cubicBezTo>
                  <a:pt x="4858580" y="5542576"/>
                  <a:pt x="4182563" y="3732658"/>
                  <a:pt x="4079529" y="3848392"/>
                </a:cubicBezTo>
                <a:cubicBezTo>
                  <a:pt x="3976495" y="3964126"/>
                  <a:pt x="4777511" y="5392993"/>
                  <a:pt x="4408088" y="5474231"/>
                </a:cubicBezTo>
                <a:cubicBezTo>
                  <a:pt x="4038665" y="5555469"/>
                  <a:pt x="3079116" y="4335818"/>
                  <a:pt x="1862993" y="4335818"/>
                </a:cubicBezTo>
                <a:cubicBezTo>
                  <a:pt x="1359243" y="4335818"/>
                  <a:pt x="596311" y="5412943"/>
                  <a:pt x="596311" y="4909193"/>
                </a:cubicBezTo>
                <a:cubicBezTo>
                  <a:pt x="596311" y="3453044"/>
                  <a:pt x="0" y="2368269"/>
                  <a:pt x="0" y="912120"/>
                </a:cubicBezTo>
                <a:close/>
              </a:path>
            </a:pathLst>
          </a:custGeom>
          <a:gradFill flip="none" rotWithShape="1">
            <a:gsLst>
              <a:gs pos="0">
                <a:schemeClr val="accent2">
                  <a:lumMod val="75000"/>
                </a:schemeClr>
              </a:gs>
              <a:gs pos="13000">
                <a:srgbClr val="F8B049"/>
              </a:gs>
              <a:gs pos="32000">
                <a:srgbClr val="F8B049"/>
              </a:gs>
              <a:gs pos="63000">
                <a:srgbClr val="FEE7F2"/>
              </a:gs>
              <a:gs pos="67000">
                <a:srgbClr val="F952A0"/>
              </a:gs>
              <a:gs pos="69000">
                <a:srgbClr val="C50849"/>
              </a:gs>
              <a:gs pos="82001">
                <a:srgbClr val="B43E85"/>
              </a:gs>
              <a:gs pos="100000">
                <a:srgbClr val="F8B049"/>
              </a:gs>
            </a:gsLst>
            <a:lin ang="5400000" scaled="0"/>
            <a:tileRect r="-100000" b="-100000"/>
          </a:gradFill>
          <a:ln w="82550" cap="rnd" cmpd="thinThick">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lv-LV" sz="4400" b="1" dirty="0" smtClean="0">
                <a:solidFill>
                  <a:srgbClr val="00B05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Atbilde pareiza</a:t>
            </a:r>
          </a:p>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5" name="Taisnstūris 4">
            <a:hlinkClick r:id="rId2" action="ppaction://hlinksldjump"/>
          </p:cNvPr>
          <p:cNvSpPr/>
          <p:nvPr/>
        </p:nvSpPr>
        <p:spPr>
          <a:xfrm>
            <a:off x="1621894" y="5373216"/>
            <a:ext cx="5468164" cy="1107996"/>
          </a:xfrm>
          <a:prstGeom prst="rect">
            <a:avLst/>
          </a:prstGeom>
        </p:spPr>
        <p:txBody>
          <a:bodyPr wrap="none">
            <a:spAutoFit/>
          </a:bodyPr>
          <a:lstStyle/>
          <a:p>
            <a:r>
              <a:rPr lang="lv-LV" sz="6600" b="1" dirty="0">
                <a:solidFill>
                  <a:schemeClr val="bg1">
                    <a:lumMod val="95000"/>
                  </a:schemeClr>
                </a:solidFill>
                <a:latin typeface="Gabriola" panose="04040605051002020D02" pitchFamily="82" charset="0"/>
              </a:rPr>
              <a:t>Izlasiet skaidrojumu</a:t>
            </a:r>
          </a:p>
        </p:txBody>
      </p:sp>
    </p:spTree>
    <p:extLst>
      <p:ext uri="{BB962C8B-B14F-4D97-AF65-F5344CB8AC3E}">
        <p14:creationId xmlns:p14="http://schemas.microsoft.com/office/powerpoint/2010/main" val="33708251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isnstūris ar noapaļotiem stūriem 2">
            <a:hlinkClick r:id="rId2" action="ppaction://hlinksldjump"/>
          </p:cNvPr>
          <p:cNvSpPr/>
          <p:nvPr/>
        </p:nvSpPr>
        <p:spPr>
          <a:xfrm>
            <a:off x="0" y="0"/>
            <a:ext cx="9143999" cy="6065912"/>
          </a:xfrm>
          <a:prstGeom prst="round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lv-LV" sz="3600" b="1" dirty="0" smtClean="0">
                <a:solidFill>
                  <a:schemeClr val="accent2">
                    <a:lumMod val="75000"/>
                  </a:schemeClr>
                </a:solidFill>
                <a:latin typeface="Brush Script MT" panose="03060802040406070304" pitchFamily="66" charset="0"/>
                <a:ea typeface="Calibri"/>
                <a:cs typeface="FrankRuehl" panose="020E0503060101010101" pitchFamily="34" charset="-79"/>
              </a:rPr>
              <a:t>Skaidrojums</a:t>
            </a:r>
          </a:p>
          <a:p>
            <a:pPr algn="ctr">
              <a:spcAft>
                <a:spcPts val="1000"/>
              </a:spcAft>
            </a:pPr>
            <a:endParaRPr lang="lv-LV" sz="3200" b="1" dirty="0">
              <a:solidFill>
                <a:schemeClr val="accent2">
                  <a:lumMod val="75000"/>
                </a:schemeClr>
              </a:solidFill>
              <a:latin typeface="Brush Script MT" panose="03060802040406070304" pitchFamily="66" charset="0"/>
              <a:ea typeface="Calibri"/>
              <a:cs typeface="FrankRuehl" panose="020E0503060101010101" pitchFamily="34" charset="-79"/>
            </a:endParaRPr>
          </a:p>
          <a:p>
            <a:pPr algn="ct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Grāfs Jans Ludviks Broel Plāters mira 1736. gadā. Krāslava tika nopirkta septiņus gadus atpakaļ</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a:t>
            </a:r>
          </a:p>
          <a:p>
            <a:pPr algn="ctr"/>
            <a:endPar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endParaRPr>
          </a:p>
          <a:p>
            <a:pPr algn="ctr"/>
            <a:r>
              <a:rPr lang="lv-LV" sz="3200" b="1" i="1" dirty="0">
                <a:solidFill>
                  <a:schemeClr val="accent2">
                    <a:lumMod val="75000"/>
                  </a:schemeClr>
                </a:solidFill>
                <a:latin typeface="Arabic Typesetting" panose="03020402040406030203" pitchFamily="66" charset="-78"/>
                <a:cs typeface="Arabic Typesetting" panose="03020402040406030203" pitchFamily="66" charset="-78"/>
              </a:rPr>
              <a:t>Avots: </a:t>
            </a:r>
            <a:r>
              <a:rPr lang="ru-RU" sz="2000" b="1" i="1" dirty="0">
                <a:solidFill>
                  <a:schemeClr val="accent2">
                    <a:lumMod val="75000"/>
                  </a:schemeClr>
                </a:solidFill>
                <a:latin typeface="Times New Roman" panose="02020603050405020304" pitchFamily="18" charset="0"/>
                <a:cs typeface="Times New Roman" panose="02020603050405020304" pitchFamily="18" charset="0"/>
              </a:rPr>
              <a:t>Тайван, Л. По Латгалии – Mocква, 1988  – с.38</a:t>
            </a:r>
            <a:r>
              <a:rPr lang="lv-LV" sz="2000" b="1" i="1" dirty="0">
                <a:solidFill>
                  <a:schemeClr val="accent2">
                    <a:lumMod val="75000"/>
                  </a:schemeClr>
                </a:solidFill>
                <a:latin typeface="Times New Roman" panose="02020603050405020304" pitchFamily="18" charset="0"/>
                <a:cs typeface="Times New Roman" panose="02020603050405020304" pitchFamily="18" charset="0"/>
              </a:rPr>
              <a:t> </a:t>
            </a:r>
            <a:endParaRPr lang="lv-LV" sz="3200" b="1" i="1" dirty="0">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2" name="Picture 4">
            <a:hlinkClick r:id="rId2"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085184"/>
            <a:ext cx="9143999" cy="2199054"/>
          </a:xfrm>
          <a:prstGeom prst="rect">
            <a:avLst/>
          </a:prstGeom>
          <a:noFill/>
          <a:ln>
            <a:noFill/>
          </a:ln>
          <a:effectLst>
            <a:outerShdw dist="35921" dir="2700000" algn="ctr" rotWithShape="0">
              <a:schemeClr val="bg2"/>
            </a:outerShdw>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98773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Lietotajs\Desktop\71_damasco_43.jpg"/>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PaintBrush/>
                    </a14:imgEffect>
                    <a14:imgEffect>
                      <a14:sharpenSoften amount="-18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315416"/>
            <a:ext cx="9251504" cy="7290048"/>
          </a:xfrm>
          <a:prstGeom prst="rect">
            <a:avLst/>
          </a:prstGeom>
          <a:noFill/>
          <a:ln w="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lgDashDotDot"/>
          </a:ln>
          <a:effectLst>
            <a:glow rad="127000">
              <a:schemeClr val="bg1"/>
            </a:glow>
            <a:reflection blurRad="6350" stA="50000" endA="300" endPos="55000" dir="5400000" sy="-100000" algn="bl" rotWithShape="0"/>
          </a:effectLst>
          <a:scene3d>
            <a:camera prst="isometricRightUp"/>
            <a:lightRig rig="sunrise" dir="t">
              <a:rot lat="0" lon="0" rev="0"/>
            </a:lightRig>
          </a:scene3d>
          <a:sp3d extrusionH="107950" contourW="12700">
            <a:extrusionClr>
              <a:schemeClr val="accent3">
                <a:lumMod val="75000"/>
              </a:schemeClr>
            </a:extrusionClr>
            <a:contourClr>
              <a:schemeClr val="bg2">
                <a:lumMod val="25000"/>
              </a:schemeClr>
            </a:contourClr>
          </a:sp3d>
          <a:extLst>
            <a:ext uri="{909E8E84-426E-40DD-AFC4-6F175D3DCCD1}">
              <a14:hiddenFill xmlns:a14="http://schemas.microsoft.com/office/drawing/2010/main">
                <a:solidFill>
                  <a:srgbClr val="FFFFFF"/>
                </a:solidFill>
              </a14:hiddenFill>
            </a:ext>
          </a:extLst>
        </p:spPr>
      </p:pic>
      <p:pic>
        <p:nvPicPr>
          <p:cNvPr id="2" name="Picture 2" descr="C:\Users\Lietotajs\Desktop\kraslavo-nad-dvinoy - Copy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104" y="-6723"/>
            <a:ext cx="3203848" cy="6864723"/>
          </a:xfrm>
          <a:prstGeom prst="rect">
            <a:avLst/>
          </a:prstGeom>
          <a:noFill/>
          <a:effectLst>
            <a:outerShdw blurRad="50800" dist="50800" dir="5400000" algn="ctr" rotWithShape="0">
              <a:schemeClr val="bg1"/>
            </a:outerShdw>
            <a:softEdge rad="635000"/>
          </a:effectLst>
          <a:extLst>
            <a:ext uri="{909E8E84-426E-40DD-AFC4-6F175D3DCCD1}">
              <a14:hiddenFill xmlns:a14="http://schemas.microsoft.com/office/drawing/2010/main">
                <a:solidFill>
                  <a:srgbClr val="FFFFFF"/>
                </a:solidFill>
              </a14:hiddenFill>
            </a:ext>
          </a:extLst>
        </p:spPr>
      </p:pic>
      <p:sp>
        <p:nvSpPr>
          <p:cNvPr id="3" name="Taisnstūris ar noapaļotiem stūriem 2"/>
          <p:cNvSpPr/>
          <p:nvPr/>
        </p:nvSpPr>
        <p:spPr>
          <a:xfrm>
            <a:off x="152541" y="391276"/>
            <a:ext cx="5472608" cy="6192688"/>
          </a:xfrm>
          <a:custGeom>
            <a:avLst/>
            <a:gdLst>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560488 w 5472608"/>
              <a:gd name="connsiteY5" fmla="*/ 6192688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2608" h="6192688">
                <a:moveTo>
                  <a:pt x="0" y="912120"/>
                </a:moveTo>
                <a:cubicBezTo>
                  <a:pt x="0" y="408370"/>
                  <a:pt x="408370" y="0"/>
                  <a:pt x="912120" y="0"/>
                </a:cubicBezTo>
                <a:lnTo>
                  <a:pt x="4560488" y="0"/>
                </a:lnTo>
                <a:cubicBezTo>
                  <a:pt x="5064238" y="0"/>
                  <a:pt x="5472608" y="408370"/>
                  <a:pt x="5472608" y="912120"/>
                </a:cubicBezTo>
                <a:lnTo>
                  <a:pt x="5026294" y="4779825"/>
                </a:lnTo>
                <a:cubicBezTo>
                  <a:pt x="5026294" y="5283575"/>
                  <a:pt x="4911838" y="5474231"/>
                  <a:pt x="4408088" y="5474231"/>
                </a:cubicBezTo>
                <a:cubicBezTo>
                  <a:pt x="3191965" y="5474231"/>
                  <a:pt x="2128243" y="6192688"/>
                  <a:pt x="912120" y="6192688"/>
                </a:cubicBezTo>
                <a:cubicBezTo>
                  <a:pt x="408370" y="6192688"/>
                  <a:pt x="0" y="5784318"/>
                  <a:pt x="0" y="5280568"/>
                </a:cubicBezTo>
                <a:lnTo>
                  <a:pt x="0" y="912120"/>
                </a:lnTo>
                <a:close/>
              </a:path>
            </a:pathLst>
          </a:custGeom>
          <a:gradFill flip="none" rotWithShape="1">
            <a:gsLst>
              <a:gs pos="0">
                <a:schemeClr val="accent3"/>
              </a:gs>
              <a:gs pos="100000">
                <a:schemeClr val="accent1">
                  <a:tint val="23500"/>
                  <a:satMod val="160000"/>
                </a:schemeClr>
              </a:gs>
            </a:gsLst>
            <a:path path="circle">
              <a:fillToRect l="100000" t="100000"/>
            </a:path>
            <a:tileRect r="-100000" b="-100000"/>
          </a:gradFill>
          <a:ln w="82550" cap="rnd" cmpd="thinThick">
            <a:gradFill>
              <a:gsLst>
                <a:gs pos="0">
                  <a:srgbClr val="FFF200"/>
                </a:gs>
                <a:gs pos="45000">
                  <a:srgbClr val="FF7A00"/>
                </a:gs>
                <a:gs pos="70000">
                  <a:srgbClr val="FF0300"/>
                </a:gs>
                <a:gs pos="100000">
                  <a:srgbClr val="4D0808"/>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a:p>
            <a:pPr algn="ctr"/>
            <a:endParaRPr lang="lv-LV" sz="3200" b="1" dirty="0">
              <a:solidFill>
                <a:schemeClr val="accent2">
                  <a:lumMod val="75000"/>
                </a:schemeClr>
              </a:solidFill>
              <a:latin typeface="Arabic Typesetting" panose="03020402040406030203" pitchFamily="66" charset="-78"/>
              <a:cs typeface="Arabic Typesetting" panose="03020402040406030203" pitchFamily="66" charset="-78"/>
            </a:endParaRPr>
          </a:p>
          <a:p>
            <a:endParaRPr lang="lv-LV" sz="4000" b="1" dirty="0" smtClean="0">
              <a:solidFill>
                <a:schemeClr val="accent2">
                  <a:lumMod val="75000"/>
                </a:schemeClr>
              </a:solidFill>
              <a:latin typeface="Chiller" panose="04020404031007020602" pitchFamily="82" charset="0"/>
              <a:cs typeface="Arabic Typesetting" panose="03020402040406030203" pitchFamily="66" charset="-78"/>
            </a:endParaRPr>
          </a:p>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6" name="TextBox 5">
            <a:hlinkClick r:id="rId5" action="ppaction://hlinksldjump"/>
          </p:cNvPr>
          <p:cNvSpPr txBox="1"/>
          <p:nvPr/>
        </p:nvSpPr>
        <p:spPr>
          <a:xfrm>
            <a:off x="179512" y="4437112"/>
            <a:ext cx="5256000" cy="584775"/>
          </a:xfrm>
          <a:prstGeom prst="rect">
            <a:avLst/>
          </a:prstGeom>
          <a:noFill/>
        </p:spPr>
        <p:txBody>
          <a:bodyPr wrap="square" rtlCol="0">
            <a:spAutoFit/>
          </a:bodyPr>
          <a:lstStyle/>
          <a:p>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(1</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 </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kā Krāslavas miesta īpašnieku</a:t>
            </a:r>
            <a:endParaRPr lang="lv-LV" dirty="0"/>
          </a:p>
        </p:txBody>
      </p:sp>
      <p:sp>
        <p:nvSpPr>
          <p:cNvPr id="8" name="TextBox 7">
            <a:hlinkClick r:id="rId5" action="ppaction://hlinksldjump"/>
          </p:cNvPr>
          <p:cNvSpPr txBox="1"/>
          <p:nvPr/>
        </p:nvSpPr>
        <p:spPr>
          <a:xfrm>
            <a:off x="179512" y="5013176"/>
            <a:ext cx="5256000" cy="585216"/>
          </a:xfrm>
          <a:prstGeom prst="rect">
            <a:avLst/>
          </a:prstGeom>
          <a:noFill/>
        </p:spPr>
        <p:txBody>
          <a:bodyPr wrap="square" rtlCol="0">
            <a:spAutoFit/>
          </a:bodyPr>
          <a:lstStyle/>
          <a:p>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(2</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 </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kā Daugavpils starastu</a:t>
            </a:r>
          </a:p>
          <a:p>
            <a:endParaRPr lang="lv-LV" dirty="0"/>
          </a:p>
        </p:txBody>
      </p:sp>
      <p:sp>
        <p:nvSpPr>
          <p:cNvPr id="9" name="TextBox 8">
            <a:hlinkClick r:id="rId6" action="ppaction://hlinksldjump"/>
          </p:cNvPr>
          <p:cNvSpPr txBox="1"/>
          <p:nvPr/>
        </p:nvSpPr>
        <p:spPr>
          <a:xfrm>
            <a:off x="179512" y="5589240"/>
            <a:ext cx="5256000" cy="584775"/>
          </a:xfrm>
          <a:prstGeom prst="rect">
            <a:avLst/>
          </a:prstGeom>
          <a:noFill/>
        </p:spPr>
        <p:txBody>
          <a:bodyPr wrap="square" rtlCol="0">
            <a:spAutoFit/>
          </a:bodyPr>
          <a:lstStyle/>
          <a:p>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(3</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 </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kā sievastēvu</a:t>
            </a:r>
            <a:endParaRPr lang="lv-LV" sz="32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11" name="TextBox 10"/>
          <p:cNvSpPr txBox="1"/>
          <p:nvPr/>
        </p:nvSpPr>
        <p:spPr>
          <a:xfrm>
            <a:off x="179512" y="908720"/>
            <a:ext cx="5328592" cy="3420000"/>
          </a:xfrm>
          <a:prstGeom prst="rect">
            <a:avLst/>
          </a:prstGeom>
          <a:noFill/>
        </p:spPr>
        <p:txBody>
          <a:bodyPr wrap="square" rtlCol="0">
            <a:spAutoFit/>
          </a:bodyPr>
          <a:lstStyle/>
          <a:p>
            <a:pPr algn="ct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Inflantijas vaivadijas muižnieks, sabiedriskais darbinieks Jans Augusts Hilzens Krāslavas grāfu Janu Ludviku </a:t>
            </a:r>
          </a:p>
          <a:p>
            <a:pPr algn="ct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Broel Plāteru raksturoja kā gudru, atvērtu, radošu cilvēku, kurš mīlēja savu novadu. </a:t>
            </a:r>
          </a:p>
          <a:p>
            <a:pPr algn="ct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Kā Jans Augusts Hilzens  pazina Janu Ludviku Broel Plāteru?</a:t>
            </a:r>
          </a:p>
          <a:p>
            <a:endParaRPr lang="lv-LV" sz="1600" dirty="0"/>
          </a:p>
        </p:txBody>
      </p:sp>
      <p:sp>
        <p:nvSpPr>
          <p:cNvPr id="5" name="8-Point Star 4"/>
          <p:cNvSpPr/>
          <p:nvPr/>
        </p:nvSpPr>
        <p:spPr>
          <a:xfrm>
            <a:off x="2392318" y="116632"/>
            <a:ext cx="914400" cy="914400"/>
          </a:xfrm>
          <a:prstGeom prst="star8">
            <a:avLst/>
          </a:prstGeom>
          <a:blipFill>
            <a:blip r:embed="rId7" cstate="print"/>
            <a:stretch>
              <a:fillRect/>
            </a:stretch>
          </a:bli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3200" dirty="0" smtClean="0">
                <a:solidFill>
                  <a:schemeClr val="accent2">
                    <a:lumMod val="75000"/>
                  </a:schemeClr>
                </a:solidFill>
              </a:rPr>
              <a:t>13</a:t>
            </a:r>
            <a:endParaRPr lang="lv-LV" dirty="0">
              <a:solidFill>
                <a:schemeClr val="accent2">
                  <a:lumMod val="75000"/>
                </a:schemeClr>
              </a:solidFill>
            </a:endParaRPr>
          </a:p>
        </p:txBody>
      </p:sp>
    </p:spTree>
    <p:extLst>
      <p:ext uri="{BB962C8B-B14F-4D97-AF65-F5344CB8AC3E}">
        <p14:creationId xmlns:p14="http://schemas.microsoft.com/office/powerpoint/2010/main" val="36941780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Attēls 1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a:ln>
            <a:gradFill>
              <a:gsLst>
                <a:gs pos="0">
                  <a:schemeClr val="accent1">
                    <a:tint val="66000"/>
                    <a:satMod val="160000"/>
                  </a:schemeClr>
                </a:gs>
                <a:gs pos="9000">
                  <a:schemeClr val="accent6">
                    <a:lumMod val="75000"/>
                    <a:alpha val="15000"/>
                  </a:schemeClr>
                </a:gs>
                <a:gs pos="100000">
                  <a:schemeClr val="accent1">
                    <a:tint val="23500"/>
                    <a:satMod val="160000"/>
                  </a:schemeClr>
                </a:gs>
              </a:gsLst>
              <a:lin ang="5400000" scaled="0"/>
            </a:gradFill>
          </a:ln>
          <a:effectLst>
            <a:softEdge rad="635000"/>
          </a:effectLst>
        </p:spPr>
      </p:pic>
      <p:sp>
        <p:nvSpPr>
          <p:cNvPr id="18" name="Taisnstūris ar noapaļotiem stūriem 2">
            <a:hlinkClick r:id="rId2" action="ppaction://hlinksldjump"/>
          </p:cNvPr>
          <p:cNvSpPr/>
          <p:nvPr/>
        </p:nvSpPr>
        <p:spPr>
          <a:xfrm>
            <a:off x="4067944" y="555780"/>
            <a:ext cx="4721731" cy="2520000"/>
          </a:xfrm>
          <a:custGeom>
            <a:avLst/>
            <a:gdLst>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560488 w 5472608"/>
              <a:gd name="connsiteY5" fmla="*/ 6192688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596311 w 5472608"/>
              <a:gd name="connsiteY7" fmla="*/ 4909193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079529 w 5472608"/>
              <a:gd name="connsiteY5" fmla="*/ 3848392 h 6192688"/>
              <a:gd name="connsiteX6" fmla="*/ 4408088 w 5472608"/>
              <a:gd name="connsiteY6" fmla="*/ 5474231 h 6192688"/>
              <a:gd name="connsiteX7" fmla="*/ 912120 w 5472608"/>
              <a:gd name="connsiteY7" fmla="*/ 6192688 h 6192688"/>
              <a:gd name="connsiteX8" fmla="*/ 596311 w 5472608"/>
              <a:gd name="connsiteY8" fmla="*/ 4909193 h 6192688"/>
              <a:gd name="connsiteX9" fmla="*/ 0 w 5472608"/>
              <a:gd name="connsiteY9" fmla="*/ 912120 h 6192688"/>
              <a:gd name="connsiteX0" fmla="*/ 0 w 5472608"/>
              <a:gd name="connsiteY0" fmla="*/ 912120 h 5478117"/>
              <a:gd name="connsiteX1" fmla="*/ 912120 w 5472608"/>
              <a:gd name="connsiteY1" fmla="*/ 0 h 5478117"/>
              <a:gd name="connsiteX2" fmla="*/ 4560488 w 5472608"/>
              <a:gd name="connsiteY2" fmla="*/ 0 h 5478117"/>
              <a:gd name="connsiteX3" fmla="*/ 5472608 w 5472608"/>
              <a:gd name="connsiteY3" fmla="*/ 912120 h 5478117"/>
              <a:gd name="connsiteX4" fmla="*/ 5026294 w 5472608"/>
              <a:gd name="connsiteY4" fmla="*/ 4779825 h 5478117"/>
              <a:gd name="connsiteX5" fmla="*/ 4079529 w 5472608"/>
              <a:gd name="connsiteY5" fmla="*/ 3848392 h 5478117"/>
              <a:gd name="connsiteX6" fmla="*/ 4408088 w 5472608"/>
              <a:gd name="connsiteY6" fmla="*/ 5474231 h 5478117"/>
              <a:gd name="connsiteX7" fmla="*/ 1862993 w 5472608"/>
              <a:gd name="connsiteY7" fmla="*/ 4335818 h 5478117"/>
              <a:gd name="connsiteX8" fmla="*/ 596311 w 5472608"/>
              <a:gd name="connsiteY8" fmla="*/ 4909193 h 5478117"/>
              <a:gd name="connsiteX9" fmla="*/ 0 w 5472608"/>
              <a:gd name="connsiteY9" fmla="*/ 912120 h 5478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2608" h="5478117">
                <a:moveTo>
                  <a:pt x="0" y="912120"/>
                </a:moveTo>
                <a:cubicBezTo>
                  <a:pt x="0" y="408370"/>
                  <a:pt x="408370" y="0"/>
                  <a:pt x="912120" y="0"/>
                </a:cubicBezTo>
                <a:lnTo>
                  <a:pt x="4560488" y="0"/>
                </a:lnTo>
                <a:cubicBezTo>
                  <a:pt x="5064238" y="0"/>
                  <a:pt x="5472608" y="408370"/>
                  <a:pt x="5472608" y="912120"/>
                </a:cubicBezTo>
                <a:lnTo>
                  <a:pt x="5026294" y="4779825"/>
                </a:lnTo>
                <a:cubicBezTo>
                  <a:pt x="4858580" y="5542576"/>
                  <a:pt x="4182563" y="3732658"/>
                  <a:pt x="4079529" y="3848392"/>
                </a:cubicBezTo>
                <a:cubicBezTo>
                  <a:pt x="3976495" y="3964126"/>
                  <a:pt x="4777511" y="5392993"/>
                  <a:pt x="4408088" y="5474231"/>
                </a:cubicBezTo>
                <a:cubicBezTo>
                  <a:pt x="4038665" y="5555469"/>
                  <a:pt x="3079116" y="4335818"/>
                  <a:pt x="1862993" y="4335818"/>
                </a:cubicBezTo>
                <a:cubicBezTo>
                  <a:pt x="1359243" y="4335818"/>
                  <a:pt x="596311" y="5412943"/>
                  <a:pt x="596311" y="4909193"/>
                </a:cubicBezTo>
                <a:cubicBezTo>
                  <a:pt x="596311" y="3453044"/>
                  <a:pt x="0" y="2368269"/>
                  <a:pt x="0" y="912120"/>
                </a:cubicBezTo>
                <a:close/>
              </a:path>
            </a:pathLst>
          </a:custGeom>
          <a:gradFill flip="none" rotWithShape="1">
            <a:gsLst>
              <a:gs pos="0">
                <a:schemeClr val="accent2">
                  <a:lumMod val="75000"/>
                </a:schemeClr>
              </a:gs>
              <a:gs pos="13000">
                <a:srgbClr val="F8B049"/>
              </a:gs>
              <a:gs pos="32000">
                <a:srgbClr val="F8B049"/>
              </a:gs>
              <a:gs pos="63000">
                <a:srgbClr val="FEE7F2"/>
              </a:gs>
              <a:gs pos="67000">
                <a:srgbClr val="F952A0"/>
              </a:gs>
              <a:gs pos="69000">
                <a:srgbClr val="C50849"/>
              </a:gs>
              <a:gs pos="82001">
                <a:srgbClr val="B43E85"/>
              </a:gs>
              <a:gs pos="100000">
                <a:srgbClr val="F8B049"/>
              </a:gs>
            </a:gsLst>
            <a:lin ang="5400000" scaled="0"/>
            <a:tileRect r="-100000" b="-100000"/>
          </a:gradFill>
          <a:ln w="82550" cap="rnd" cmpd="thinThick">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lv-LV" sz="4400" b="1" dirty="0" smtClean="0">
                <a:solidFill>
                  <a:srgbClr val="FF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Atbilde nepareiza</a:t>
            </a:r>
          </a:p>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19" name="Taisnstūris 18">
            <a:hlinkClick r:id="rId2" action="ppaction://hlinksldjump"/>
          </p:cNvPr>
          <p:cNvSpPr/>
          <p:nvPr/>
        </p:nvSpPr>
        <p:spPr>
          <a:xfrm>
            <a:off x="1763688" y="5301208"/>
            <a:ext cx="4099199" cy="1107996"/>
          </a:xfrm>
          <a:prstGeom prst="rect">
            <a:avLst/>
          </a:prstGeom>
        </p:spPr>
        <p:txBody>
          <a:bodyPr wrap="none">
            <a:spAutoFit/>
          </a:bodyPr>
          <a:lstStyle/>
          <a:p>
            <a:r>
              <a:rPr lang="lv-LV" sz="6600" b="1" dirty="0" smtClean="0">
                <a:solidFill>
                  <a:schemeClr val="bg1">
                    <a:lumMod val="95000"/>
                  </a:schemeClr>
                </a:solidFill>
                <a:latin typeface="Gabriola" panose="04040605051002020D02" pitchFamily="82" charset="0"/>
                <a:cs typeface="Andalus" panose="02020603050405020304" pitchFamily="18" charset="-78"/>
              </a:rPr>
              <a:t>Atbildēt </a:t>
            </a:r>
            <a:r>
              <a:rPr lang="lv-LV" sz="6600" b="1" dirty="0">
                <a:solidFill>
                  <a:schemeClr val="bg1">
                    <a:lumMod val="95000"/>
                  </a:schemeClr>
                </a:solidFill>
                <a:latin typeface="Gabriola" panose="04040605051002020D02" pitchFamily="82" charset="0"/>
                <a:cs typeface="Andalus" panose="02020603050405020304" pitchFamily="18" charset="-78"/>
              </a:rPr>
              <a:t>vēlreiz</a:t>
            </a:r>
          </a:p>
        </p:txBody>
      </p:sp>
    </p:spTree>
    <p:extLst>
      <p:ext uri="{BB962C8B-B14F-4D97-AF65-F5344CB8AC3E}">
        <p14:creationId xmlns:p14="http://schemas.microsoft.com/office/powerpoint/2010/main" val="14417638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ttēls 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980553"/>
          </a:xfrm>
          <a:prstGeom prst="rect">
            <a:avLst/>
          </a:prstGeom>
          <a:ln>
            <a:gradFill>
              <a:gsLst>
                <a:gs pos="0">
                  <a:schemeClr val="accent1">
                    <a:tint val="66000"/>
                    <a:satMod val="160000"/>
                  </a:schemeClr>
                </a:gs>
                <a:gs pos="9000">
                  <a:schemeClr val="accent6">
                    <a:lumMod val="75000"/>
                    <a:alpha val="15000"/>
                  </a:schemeClr>
                </a:gs>
                <a:gs pos="100000">
                  <a:schemeClr val="accent1">
                    <a:tint val="23500"/>
                    <a:satMod val="160000"/>
                  </a:schemeClr>
                </a:gs>
              </a:gsLst>
              <a:lin ang="5400000" scaled="0"/>
            </a:gradFill>
          </a:ln>
          <a:effectLst>
            <a:softEdge rad="635000"/>
          </a:effectLst>
        </p:spPr>
      </p:pic>
      <p:sp>
        <p:nvSpPr>
          <p:cNvPr id="2" name="Taisnstūris ar noapaļotiem stūriem 2">
            <a:hlinkClick r:id="rId2" action="ppaction://hlinksldjump"/>
          </p:cNvPr>
          <p:cNvSpPr/>
          <p:nvPr/>
        </p:nvSpPr>
        <p:spPr>
          <a:xfrm>
            <a:off x="4067944" y="620688"/>
            <a:ext cx="4723200" cy="2520280"/>
          </a:xfrm>
          <a:custGeom>
            <a:avLst/>
            <a:gdLst>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560488 w 5472608"/>
              <a:gd name="connsiteY5" fmla="*/ 6192688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596311 w 5472608"/>
              <a:gd name="connsiteY7" fmla="*/ 4909193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079529 w 5472608"/>
              <a:gd name="connsiteY5" fmla="*/ 3848392 h 6192688"/>
              <a:gd name="connsiteX6" fmla="*/ 4408088 w 5472608"/>
              <a:gd name="connsiteY6" fmla="*/ 5474231 h 6192688"/>
              <a:gd name="connsiteX7" fmla="*/ 912120 w 5472608"/>
              <a:gd name="connsiteY7" fmla="*/ 6192688 h 6192688"/>
              <a:gd name="connsiteX8" fmla="*/ 596311 w 5472608"/>
              <a:gd name="connsiteY8" fmla="*/ 4909193 h 6192688"/>
              <a:gd name="connsiteX9" fmla="*/ 0 w 5472608"/>
              <a:gd name="connsiteY9" fmla="*/ 912120 h 6192688"/>
              <a:gd name="connsiteX0" fmla="*/ 0 w 5472608"/>
              <a:gd name="connsiteY0" fmla="*/ 912120 h 5478117"/>
              <a:gd name="connsiteX1" fmla="*/ 912120 w 5472608"/>
              <a:gd name="connsiteY1" fmla="*/ 0 h 5478117"/>
              <a:gd name="connsiteX2" fmla="*/ 4560488 w 5472608"/>
              <a:gd name="connsiteY2" fmla="*/ 0 h 5478117"/>
              <a:gd name="connsiteX3" fmla="*/ 5472608 w 5472608"/>
              <a:gd name="connsiteY3" fmla="*/ 912120 h 5478117"/>
              <a:gd name="connsiteX4" fmla="*/ 5026294 w 5472608"/>
              <a:gd name="connsiteY4" fmla="*/ 4779825 h 5478117"/>
              <a:gd name="connsiteX5" fmla="*/ 4079529 w 5472608"/>
              <a:gd name="connsiteY5" fmla="*/ 3848392 h 5478117"/>
              <a:gd name="connsiteX6" fmla="*/ 4408088 w 5472608"/>
              <a:gd name="connsiteY6" fmla="*/ 5474231 h 5478117"/>
              <a:gd name="connsiteX7" fmla="*/ 1862993 w 5472608"/>
              <a:gd name="connsiteY7" fmla="*/ 4335818 h 5478117"/>
              <a:gd name="connsiteX8" fmla="*/ 596311 w 5472608"/>
              <a:gd name="connsiteY8" fmla="*/ 4909193 h 5478117"/>
              <a:gd name="connsiteX9" fmla="*/ 0 w 5472608"/>
              <a:gd name="connsiteY9" fmla="*/ 912120 h 5478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2608" h="5478117">
                <a:moveTo>
                  <a:pt x="0" y="912120"/>
                </a:moveTo>
                <a:cubicBezTo>
                  <a:pt x="0" y="408370"/>
                  <a:pt x="408370" y="0"/>
                  <a:pt x="912120" y="0"/>
                </a:cubicBezTo>
                <a:lnTo>
                  <a:pt x="4560488" y="0"/>
                </a:lnTo>
                <a:cubicBezTo>
                  <a:pt x="5064238" y="0"/>
                  <a:pt x="5472608" y="408370"/>
                  <a:pt x="5472608" y="912120"/>
                </a:cubicBezTo>
                <a:lnTo>
                  <a:pt x="5026294" y="4779825"/>
                </a:lnTo>
                <a:cubicBezTo>
                  <a:pt x="4858580" y="5542576"/>
                  <a:pt x="4182563" y="3732658"/>
                  <a:pt x="4079529" y="3848392"/>
                </a:cubicBezTo>
                <a:cubicBezTo>
                  <a:pt x="3976495" y="3964126"/>
                  <a:pt x="4777511" y="5392993"/>
                  <a:pt x="4408088" y="5474231"/>
                </a:cubicBezTo>
                <a:cubicBezTo>
                  <a:pt x="4038665" y="5555469"/>
                  <a:pt x="3079116" y="4335818"/>
                  <a:pt x="1862993" y="4335818"/>
                </a:cubicBezTo>
                <a:cubicBezTo>
                  <a:pt x="1359243" y="4335818"/>
                  <a:pt x="596311" y="5412943"/>
                  <a:pt x="596311" y="4909193"/>
                </a:cubicBezTo>
                <a:cubicBezTo>
                  <a:pt x="596311" y="3453044"/>
                  <a:pt x="0" y="2368269"/>
                  <a:pt x="0" y="912120"/>
                </a:cubicBezTo>
                <a:close/>
              </a:path>
            </a:pathLst>
          </a:custGeom>
          <a:gradFill flip="none" rotWithShape="1">
            <a:gsLst>
              <a:gs pos="0">
                <a:schemeClr val="accent2">
                  <a:lumMod val="75000"/>
                </a:schemeClr>
              </a:gs>
              <a:gs pos="13000">
                <a:srgbClr val="F8B049"/>
              </a:gs>
              <a:gs pos="32000">
                <a:srgbClr val="F8B049"/>
              </a:gs>
              <a:gs pos="63000">
                <a:srgbClr val="FEE7F2"/>
              </a:gs>
              <a:gs pos="67000">
                <a:srgbClr val="F952A0"/>
              </a:gs>
              <a:gs pos="69000">
                <a:srgbClr val="C50849"/>
              </a:gs>
              <a:gs pos="82001">
                <a:srgbClr val="B43E85"/>
              </a:gs>
              <a:gs pos="100000">
                <a:srgbClr val="F8B049"/>
              </a:gs>
            </a:gsLst>
            <a:lin ang="5400000" scaled="0"/>
            <a:tileRect r="-100000" b="-100000"/>
          </a:gradFill>
          <a:ln w="82550" cap="rnd" cmpd="thinThick">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lv-LV" sz="4400" b="1" dirty="0" smtClean="0">
                <a:solidFill>
                  <a:srgbClr val="00B05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Atbilde pareiza</a:t>
            </a:r>
          </a:p>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5" name="Taisnstūris 4">
            <a:hlinkClick r:id="rId2" action="ppaction://hlinksldjump"/>
          </p:cNvPr>
          <p:cNvSpPr/>
          <p:nvPr/>
        </p:nvSpPr>
        <p:spPr>
          <a:xfrm>
            <a:off x="1621894" y="5373216"/>
            <a:ext cx="5468164" cy="1107996"/>
          </a:xfrm>
          <a:prstGeom prst="rect">
            <a:avLst/>
          </a:prstGeom>
        </p:spPr>
        <p:txBody>
          <a:bodyPr wrap="none">
            <a:spAutoFit/>
          </a:bodyPr>
          <a:lstStyle/>
          <a:p>
            <a:r>
              <a:rPr lang="lv-LV" sz="6600" b="1" dirty="0">
                <a:solidFill>
                  <a:schemeClr val="bg1">
                    <a:lumMod val="95000"/>
                  </a:schemeClr>
                </a:solidFill>
                <a:latin typeface="Gabriola" panose="04040605051002020D02" pitchFamily="82" charset="0"/>
              </a:rPr>
              <a:t>Izlasiet skaidrojumu</a:t>
            </a:r>
          </a:p>
        </p:txBody>
      </p:sp>
    </p:spTree>
    <p:extLst>
      <p:ext uri="{BB962C8B-B14F-4D97-AF65-F5344CB8AC3E}">
        <p14:creationId xmlns:p14="http://schemas.microsoft.com/office/powerpoint/2010/main" val="33708251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isnstūris ar noapaļotiem stūriem 2">
            <a:hlinkClick r:id="rId2" action="ppaction://hlinksldjump"/>
          </p:cNvPr>
          <p:cNvSpPr/>
          <p:nvPr/>
        </p:nvSpPr>
        <p:spPr>
          <a:xfrm>
            <a:off x="0" y="0"/>
            <a:ext cx="9143999" cy="6065912"/>
          </a:xfrm>
          <a:prstGeom prst="round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lv-LV" sz="3600" b="1" dirty="0" smtClean="0">
                <a:solidFill>
                  <a:schemeClr val="accent2">
                    <a:lumMod val="75000"/>
                  </a:schemeClr>
                </a:solidFill>
                <a:latin typeface="Brush Script MT" panose="03060802040406070304" pitchFamily="66" charset="0"/>
                <a:ea typeface="Calibri"/>
                <a:cs typeface="FrankRuehl" panose="020E0503060101010101" pitchFamily="34" charset="-79"/>
              </a:rPr>
              <a:t>Skaidrojums</a:t>
            </a:r>
          </a:p>
          <a:p>
            <a:pPr algn="ctr">
              <a:spcAft>
                <a:spcPts val="1000"/>
              </a:spcAft>
            </a:pPr>
            <a:endParaRPr lang="lv-LV" sz="3200" b="1" dirty="0">
              <a:solidFill>
                <a:schemeClr val="accent2">
                  <a:lumMod val="75000"/>
                </a:schemeClr>
              </a:solidFill>
              <a:latin typeface="Brush Script MT" panose="03060802040406070304" pitchFamily="66" charset="0"/>
              <a:ea typeface="Calibri"/>
              <a:cs typeface="FrankRuehl" panose="020E0503060101010101" pitchFamily="34" charset="-79"/>
            </a:endParaRPr>
          </a:p>
          <a:p>
            <a:pPr algn="ct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Jans Augusts Hilzens bija apprecējis Jana Ludvika Broel Plātera meitu Konstanci Broel Plāteri</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a:t>
            </a:r>
          </a:p>
          <a:p>
            <a:pPr algn="ctr"/>
            <a:endPar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endParaRPr>
          </a:p>
          <a:p>
            <a:pPr algn="ctr"/>
            <a:r>
              <a:rPr lang="lv-LV" sz="3200" b="1" i="1" dirty="0">
                <a:solidFill>
                  <a:schemeClr val="accent2">
                    <a:lumMod val="75000"/>
                  </a:schemeClr>
                </a:solidFill>
                <a:latin typeface="Arabic Typesetting" panose="03020402040406030203" pitchFamily="66" charset="-78"/>
                <a:cs typeface="Arabic Typesetting" panose="03020402040406030203" pitchFamily="66" charset="-78"/>
              </a:rPr>
              <a:t>Avots: </a:t>
            </a:r>
            <a:r>
              <a:rPr lang="lv-LV" sz="3200" b="1" i="1" dirty="0" smtClean="0">
                <a:solidFill>
                  <a:schemeClr val="accent2">
                    <a:lumMod val="75000"/>
                  </a:schemeClr>
                </a:solidFill>
                <a:latin typeface="Arabic Typesetting" panose="03020402040406030203" pitchFamily="66" charset="-78"/>
                <a:cs typeface="Arabic Typesetting" panose="03020402040406030203" pitchFamily="66" charset="-78"/>
              </a:rPr>
              <a:t> </a:t>
            </a:r>
            <a:r>
              <a:rPr lang="pl-PL" sz="3200" b="1" i="1" dirty="0" smtClean="0">
                <a:solidFill>
                  <a:schemeClr val="accent2">
                    <a:lumMod val="75000"/>
                  </a:schemeClr>
                </a:solidFill>
                <a:latin typeface="Arabic Typesetting" panose="03020402040406030203" pitchFamily="66" charset="-78"/>
                <a:cs typeface="Arabic Typesetting" panose="03020402040406030203" pitchFamily="66" charset="-78"/>
                <a:hlinkClick r:id="rId4"/>
              </a:rPr>
              <a:t>Manteifel</a:t>
            </a:r>
            <a:r>
              <a:rPr lang="pl-PL" sz="3200" b="1" i="1" dirty="0">
                <a:solidFill>
                  <a:schemeClr val="accent2">
                    <a:lumMod val="75000"/>
                  </a:schemeClr>
                </a:solidFill>
                <a:latin typeface="Arabic Typesetting" panose="03020402040406030203" pitchFamily="66" charset="-78"/>
                <a:cs typeface="Arabic Typesetting" panose="03020402040406030203" pitchFamily="66" charset="-78"/>
                <a:hlinkClick r:id="rId4"/>
              </a:rPr>
              <a:t>, Gustaw. Kraslaw.-  Warszawa, 1901. - 8.lpp</a:t>
            </a:r>
            <a:r>
              <a:rPr lang="pl-PL" sz="3200" b="1" i="1" dirty="0" smtClean="0">
                <a:solidFill>
                  <a:schemeClr val="accent2">
                    <a:lumMod val="75000"/>
                  </a:schemeClr>
                </a:solidFill>
                <a:latin typeface="Arabic Typesetting" panose="03020402040406030203" pitchFamily="66" charset="-78"/>
                <a:cs typeface="Arabic Typesetting" panose="03020402040406030203" pitchFamily="66" charset="-78"/>
                <a:hlinkClick r:id="rId4"/>
              </a:rPr>
              <a:t>.</a:t>
            </a:r>
            <a:endParaRPr lang="lv-LV" dirty="0">
              <a:solidFill>
                <a:srgbClr val="FF0000"/>
              </a:solidFill>
            </a:endParaRPr>
          </a:p>
        </p:txBody>
      </p:sp>
      <p:pic>
        <p:nvPicPr>
          <p:cNvPr id="2" name="Picture 4">
            <a:hlinkClick r:id="rId2"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85184"/>
            <a:ext cx="9143999" cy="2199054"/>
          </a:xfrm>
          <a:prstGeom prst="rect">
            <a:avLst/>
          </a:prstGeom>
          <a:noFill/>
          <a:ln>
            <a:noFill/>
          </a:ln>
          <a:effectLst>
            <a:outerShdw dist="35921" dir="2700000" algn="ctr" rotWithShape="0">
              <a:schemeClr val="bg2"/>
            </a:outerShdw>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98773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Lietotajs\Desktop\71_damasco_43.jpg"/>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PaintBrush/>
                    </a14:imgEffect>
                    <a14:imgEffect>
                      <a14:sharpenSoften amount="-18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315416"/>
            <a:ext cx="9251504" cy="7290048"/>
          </a:xfrm>
          <a:prstGeom prst="rect">
            <a:avLst/>
          </a:prstGeom>
          <a:noFill/>
          <a:ln w="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lgDashDotDot"/>
          </a:ln>
          <a:effectLst>
            <a:glow rad="127000">
              <a:schemeClr val="bg1"/>
            </a:glow>
            <a:reflection blurRad="6350" stA="50000" endA="300" endPos="55000" dir="5400000" sy="-100000" algn="bl" rotWithShape="0"/>
          </a:effectLst>
          <a:scene3d>
            <a:camera prst="isometricRightUp"/>
            <a:lightRig rig="sunrise" dir="t">
              <a:rot lat="0" lon="0" rev="0"/>
            </a:lightRig>
          </a:scene3d>
          <a:sp3d extrusionH="107950" contourW="12700">
            <a:extrusionClr>
              <a:schemeClr val="accent3">
                <a:lumMod val="75000"/>
              </a:schemeClr>
            </a:extrusionClr>
            <a:contourClr>
              <a:schemeClr val="bg2">
                <a:lumMod val="25000"/>
              </a:schemeClr>
            </a:contourClr>
          </a:sp3d>
          <a:extLst>
            <a:ext uri="{909E8E84-426E-40DD-AFC4-6F175D3DCCD1}">
              <a14:hiddenFill xmlns:a14="http://schemas.microsoft.com/office/drawing/2010/main">
                <a:solidFill>
                  <a:srgbClr val="FFFFFF"/>
                </a:solidFill>
              </a14:hiddenFill>
            </a:ext>
          </a:extLst>
        </p:spPr>
      </p:pic>
      <p:pic>
        <p:nvPicPr>
          <p:cNvPr id="2" name="Picture 2" descr="C:\Users\Lietotajs\Desktop\kraslavo-nad-dvinoy - Copy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104" y="-6723"/>
            <a:ext cx="3203848" cy="6864723"/>
          </a:xfrm>
          <a:prstGeom prst="rect">
            <a:avLst/>
          </a:prstGeom>
          <a:noFill/>
          <a:effectLst>
            <a:outerShdw blurRad="50800" dist="50800" dir="5400000" algn="ctr" rotWithShape="0">
              <a:schemeClr val="bg1"/>
            </a:outerShdw>
            <a:softEdge rad="635000"/>
          </a:effectLst>
          <a:extLst>
            <a:ext uri="{909E8E84-426E-40DD-AFC4-6F175D3DCCD1}">
              <a14:hiddenFill xmlns:a14="http://schemas.microsoft.com/office/drawing/2010/main">
                <a:solidFill>
                  <a:srgbClr val="FFFFFF"/>
                </a:solidFill>
              </a14:hiddenFill>
            </a:ext>
          </a:extLst>
        </p:spPr>
      </p:pic>
      <p:sp>
        <p:nvSpPr>
          <p:cNvPr id="3" name="Taisnstūris ar noapaļotiem stūriem 2"/>
          <p:cNvSpPr/>
          <p:nvPr/>
        </p:nvSpPr>
        <p:spPr>
          <a:xfrm>
            <a:off x="152541" y="391276"/>
            <a:ext cx="5472608" cy="6192688"/>
          </a:xfrm>
          <a:custGeom>
            <a:avLst/>
            <a:gdLst>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560488 w 5472608"/>
              <a:gd name="connsiteY5" fmla="*/ 6192688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2608" h="6192688">
                <a:moveTo>
                  <a:pt x="0" y="912120"/>
                </a:moveTo>
                <a:cubicBezTo>
                  <a:pt x="0" y="408370"/>
                  <a:pt x="408370" y="0"/>
                  <a:pt x="912120" y="0"/>
                </a:cubicBezTo>
                <a:lnTo>
                  <a:pt x="4560488" y="0"/>
                </a:lnTo>
                <a:cubicBezTo>
                  <a:pt x="5064238" y="0"/>
                  <a:pt x="5472608" y="408370"/>
                  <a:pt x="5472608" y="912120"/>
                </a:cubicBezTo>
                <a:lnTo>
                  <a:pt x="5026294" y="4779825"/>
                </a:lnTo>
                <a:cubicBezTo>
                  <a:pt x="5026294" y="5283575"/>
                  <a:pt x="4911838" y="5474231"/>
                  <a:pt x="4408088" y="5474231"/>
                </a:cubicBezTo>
                <a:cubicBezTo>
                  <a:pt x="3191965" y="5474231"/>
                  <a:pt x="2128243" y="6192688"/>
                  <a:pt x="912120" y="6192688"/>
                </a:cubicBezTo>
                <a:cubicBezTo>
                  <a:pt x="408370" y="6192688"/>
                  <a:pt x="0" y="5784318"/>
                  <a:pt x="0" y="5280568"/>
                </a:cubicBezTo>
                <a:lnTo>
                  <a:pt x="0" y="912120"/>
                </a:lnTo>
                <a:close/>
              </a:path>
            </a:pathLst>
          </a:custGeom>
          <a:gradFill flip="none" rotWithShape="1">
            <a:gsLst>
              <a:gs pos="0">
                <a:schemeClr val="accent3"/>
              </a:gs>
              <a:gs pos="100000">
                <a:schemeClr val="accent1">
                  <a:tint val="23500"/>
                  <a:satMod val="160000"/>
                </a:schemeClr>
              </a:gs>
            </a:gsLst>
            <a:path path="circle">
              <a:fillToRect l="100000" t="100000"/>
            </a:path>
            <a:tileRect r="-100000" b="-100000"/>
          </a:gradFill>
          <a:ln w="82550" cap="rnd" cmpd="thinThick">
            <a:gradFill>
              <a:gsLst>
                <a:gs pos="0">
                  <a:srgbClr val="FFF200"/>
                </a:gs>
                <a:gs pos="45000">
                  <a:srgbClr val="FF7A00"/>
                </a:gs>
                <a:gs pos="70000">
                  <a:srgbClr val="FF0300"/>
                </a:gs>
                <a:gs pos="100000">
                  <a:srgbClr val="4D0808"/>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a:p>
            <a:pPr algn="ctr"/>
            <a:endParaRPr lang="lv-LV" sz="3200" b="1" dirty="0">
              <a:solidFill>
                <a:schemeClr val="accent2">
                  <a:lumMod val="75000"/>
                </a:schemeClr>
              </a:solidFill>
              <a:latin typeface="Arabic Typesetting" panose="03020402040406030203" pitchFamily="66" charset="-78"/>
              <a:cs typeface="Arabic Typesetting" panose="03020402040406030203" pitchFamily="66" charset="-78"/>
            </a:endParaRPr>
          </a:p>
          <a:p>
            <a:endParaRPr lang="lv-LV" sz="4000" b="1" dirty="0" smtClean="0">
              <a:solidFill>
                <a:schemeClr val="accent2">
                  <a:lumMod val="75000"/>
                </a:schemeClr>
              </a:solidFill>
              <a:latin typeface="Chiller" panose="04020404031007020602" pitchFamily="82" charset="0"/>
              <a:cs typeface="Arabic Typesetting" panose="03020402040406030203" pitchFamily="66" charset="-78"/>
            </a:endParaRPr>
          </a:p>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6" name="TextBox 5">
            <a:hlinkClick r:id="rId5" action="ppaction://hlinksldjump"/>
          </p:cNvPr>
          <p:cNvSpPr txBox="1"/>
          <p:nvPr/>
        </p:nvSpPr>
        <p:spPr>
          <a:xfrm>
            <a:off x="207810" y="2734374"/>
            <a:ext cx="5256000" cy="584775"/>
          </a:xfrm>
          <a:prstGeom prst="rect">
            <a:avLst/>
          </a:prstGeom>
          <a:noFill/>
        </p:spPr>
        <p:txBody>
          <a:bodyPr wrap="square" rtlCol="0">
            <a:spAutoFit/>
          </a:bodyPr>
          <a:lstStyle/>
          <a:p>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(1</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 </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Indricā</a:t>
            </a:r>
            <a:endParaRPr lang="lv-LV" dirty="0"/>
          </a:p>
        </p:txBody>
      </p:sp>
      <p:sp>
        <p:nvSpPr>
          <p:cNvPr id="8" name="TextBox 7">
            <a:hlinkClick r:id="rId6" action="ppaction://hlinksldjump"/>
          </p:cNvPr>
          <p:cNvSpPr txBox="1"/>
          <p:nvPr/>
        </p:nvSpPr>
        <p:spPr>
          <a:xfrm>
            <a:off x="207810" y="3310374"/>
            <a:ext cx="5256000" cy="585216"/>
          </a:xfrm>
          <a:prstGeom prst="rect">
            <a:avLst/>
          </a:prstGeom>
          <a:noFill/>
        </p:spPr>
        <p:txBody>
          <a:bodyPr wrap="square" rtlCol="0">
            <a:spAutoFit/>
          </a:bodyPr>
          <a:lstStyle/>
          <a:p>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(2</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 </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Krāslavā</a:t>
            </a:r>
          </a:p>
          <a:p>
            <a:endParaRPr lang="lv-LV" dirty="0"/>
          </a:p>
        </p:txBody>
      </p:sp>
      <p:sp>
        <p:nvSpPr>
          <p:cNvPr id="9" name="TextBox 8">
            <a:hlinkClick r:id="rId6" action="ppaction://hlinksldjump"/>
          </p:cNvPr>
          <p:cNvSpPr txBox="1"/>
          <p:nvPr/>
        </p:nvSpPr>
        <p:spPr>
          <a:xfrm>
            <a:off x="208658" y="3886374"/>
            <a:ext cx="5256000" cy="584775"/>
          </a:xfrm>
          <a:prstGeom prst="rect">
            <a:avLst/>
          </a:prstGeom>
          <a:noFill/>
        </p:spPr>
        <p:txBody>
          <a:bodyPr wrap="square" rtlCol="0">
            <a:spAutoFit/>
          </a:bodyPr>
          <a:lstStyle/>
          <a:p>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(3</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 </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Viļņā</a:t>
            </a:r>
            <a:endParaRPr lang="lv-LV" sz="32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11" name="TextBox 10"/>
          <p:cNvSpPr txBox="1"/>
          <p:nvPr/>
        </p:nvSpPr>
        <p:spPr>
          <a:xfrm>
            <a:off x="179512" y="1124744"/>
            <a:ext cx="5328592" cy="1323439"/>
          </a:xfrm>
          <a:prstGeom prst="rect">
            <a:avLst/>
          </a:prstGeom>
          <a:noFill/>
        </p:spPr>
        <p:txBody>
          <a:bodyPr wrap="square" rtlCol="0">
            <a:spAutoFit/>
          </a:bodyPr>
          <a:lstStyle/>
          <a:p>
            <a:pPr algn="ct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Kur nomira grāfs Jans Ludviks </a:t>
            </a:r>
          </a:p>
          <a:p>
            <a:pPr algn="ct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Broel Plāters?</a:t>
            </a:r>
          </a:p>
          <a:p>
            <a:endParaRPr lang="lv-LV" sz="1600" dirty="0"/>
          </a:p>
        </p:txBody>
      </p:sp>
      <p:sp>
        <p:nvSpPr>
          <p:cNvPr id="5" name="8-Point Star 4"/>
          <p:cNvSpPr/>
          <p:nvPr/>
        </p:nvSpPr>
        <p:spPr>
          <a:xfrm>
            <a:off x="2392318" y="116632"/>
            <a:ext cx="914400" cy="914400"/>
          </a:xfrm>
          <a:prstGeom prst="star8">
            <a:avLst/>
          </a:prstGeom>
          <a:blipFill>
            <a:blip r:embed="rId7" cstate="print"/>
            <a:stretch>
              <a:fillRect/>
            </a:stretch>
          </a:bli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3200" dirty="0" smtClean="0">
                <a:solidFill>
                  <a:schemeClr val="accent2">
                    <a:lumMod val="75000"/>
                  </a:schemeClr>
                </a:solidFill>
              </a:rPr>
              <a:t>14</a:t>
            </a:r>
            <a:endParaRPr lang="lv-LV" dirty="0">
              <a:solidFill>
                <a:schemeClr val="accent2">
                  <a:lumMod val="75000"/>
                </a:schemeClr>
              </a:solidFill>
            </a:endParaRPr>
          </a:p>
        </p:txBody>
      </p:sp>
    </p:spTree>
    <p:extLst>
      <p:ext uri="{BB962C8B-B14F-4D97-AF65-F5344CB8AC3E}">
        <p14:creationId xmlns:p14="http://schemas.microsoft.com/office/powerpoint/2010/main" val="36941780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Attēls 1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a:ln>
            <a:gradFill>
              <a:gsLst>
                <a:gs pos="0">
                  <a:schemeClr val="accent1">
                    <a:tint val="66000"/>
                    <a:satMod val="160000"/>
                  </a:schemeClr>
                </a:gs>
                <a:gs pos="9000">
                  <a:schemeClr val="accent6">
                    <a:lumMod val="75000"/>
                    <a:alpha val="15000"/>
                  </a:schemeClr>
                </a:gs>
                <a:gs pos="100000">
                  <a:schemeClr val="accent1">
                    <a:tint val="23500"/>
                    <a:satMod val="160000"/>
                  </a:schemeClr>
                </a:gs>
              </a:gsLst>
              <a:lin ang="5400000" scaled="0"/>
            </a:gradFill>
          </a:ln>
          <a:effectLst>
            <a:softEdge rad="635000"/>
          </a:effectLst>
        </p:spPr>
      </p:pic>
      <p:sp>
        <p:nvSpPr>
          <p:cNvPr id="18" name="Taisnstūris ar noapaļotiem stūriem 2">
            <a:hlinkClick r:id="rId2" action="ppaction://hlinksldjump"/>
          </p:cNvPr>
          <p:cNvSpPr/>
          <p:nvPr/>
        </p:nvSpPr>
        <p:spPr>
          <a:xfrm>
            <a:off x="4067944" y="555780"/>
            <a:ext cx="4721731" cy="2520000"/>
          </a:xfrm>
          <a:custGeom>
            <a:avLst/>
            <a:gdLst>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560488 w 5472608"/>
              <a:gd name="connsiteY5" fmla="*/ 6192688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596311 w 5472608"/>
              <a:gd name="connsiteY7" fmla="*/ 4909193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079529 w 5472608"/>
              <a:gd name="connsiteY5" fmla="*/ 3848392 h 6192688"/>
              <a:gd name="connsiteX6" fmla="*/ 4408088 w 5472608"/>
              <a:gd name="connsiteY6" fmla="*/ 5474231 h 6192688"/>
              <a:gd name="connsiteX7" fmla="*/ 912120 w 5472608"/>
              <a:gd name="connsiteY7" fmla="*/ 6192688 h 6192688"/>
              <a:gd name="connsiteX8" fmla="*/ 596311 w 5472608"/>
              <a:gd name="connsiteY8" fmla="*/ 4909193 h 6192688"/>
              <a:gd name="connsiteX9" fmla="*/ 0 w 5472608"/>
              <a:gd name="connsiteY9" fmla="*/ 912120 h 6192688"/>
              <a:gd name="connsiteX0" fmla="*/ 0 w 5472608"/>
              <a:gd name="connsiteY0" fmla="*/ 912120 h 5478117"/>
              <a:gd name="connsiteX1" fmla="*/ 912120 w 5472608"/>
              <a:gd name="connsiteY1" fmla="*/ 0 h 5478117"/>
              <a:gd name="connsiteX2" fmla="*/ 4560488 w 5472608"/>
              <a:gd name="connsiteY2" fmla="*/ 0 h 5478117"/>
              <a:gd name="connsiteX3" fmla="*/ 5472608 w 5472608"/>
              <a:gd name="connsiteY3" fmla="*/ 912120 h 5478117"/>
              <a:gd name="connsiteX4" fmla="*/ 5026294 w 5472608"/>
              <a:gd name="connsiteY4" fmla="*/ 4779825 h 5478117"/>
              <a:gd name="connsiteX5" fmla="*/ 4079529 w 5472608"/>
              <a:gd name="connsiteY5" fmla="*/ 3848392 h 5478117"/>
              <a:gd name="connsiteX6" fmla="*/ 4408088 w 5472608"/>
              <a:gd name="connsiteY6" fmla="*/ 5474231 h 5478117"/>
              <a:gd name="connsiteX7" fmla="*/ 1862993 w 5472608"/>
              <a:gd name="connsiteY7" fmla="*/ 4335818 h 5478117"/>
              <a:gd name="connsiteX8" fmla="*/ 596311 w 5472608"/>
              <a:gd name="connsiteY8" fmla="*/ 4909193 h 5478117"/>
              <a:gd name="connsiteX9" fmla="*/ 0 w 5472608"/>
              <a:gd name="connsiteY9" fmla="*/ 912120 h 5478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2608" h="5478117">
                <a:moveTo>
                  <a:pt x="0" y="912120"/>
                </a:moveTo>
                <a:cubicBezTo>
                  <a:pt x="0" y="408370"/>
                  <a:pt x="408370" y="0"/>
                  <a:pt x="912120" y="0"/>
                </a:cubicBezTo>
                <a:lnTo>
                  <a:pt x="4560488" y="0"/>
                </a:lnTo>
                <a:cubicBezTo>
                  <a:pt x="5064238" y="0"/>
                  <a:pt x="5472608" y="408370"/>
                  <a:pt x="5472608" y="912120"/>
                </a:cubicBezTo>
                <a:lnTo>
                  <a:pt x="5026294" y="4779825"/>
                </a:lnTo>
                <a:cubicBezTo>
                  <a:pt x="4858580" y="5542576"/>
                  <a:pt x="4182563" y="3732658"/>
                  <a:pt x="4079529" y="3848392"/>
                </a:cubicBezTo>
                <a:cubicBezTo>
                  <a:pt x="3976495" y="3964126"/>
                  <a:pt x="4777511" y="5392993"/>
                  <a:pt x="4408088" y="5474231"/>
                </a:cubicBezTo>
                <a:cubicBezTo>
                  <a:pt x="4038665" y="5555469"/>
                  <a:pt x="3079116" y="4335818"/>
                  <a:pt x="1862993" y="4335818"/>
                </a:cubicBezTo>
                <a:cubicBezTo>
                  <a:pt x="1359243" y="4335818"/>
                  <a:pt x="596311" y="5412943"/>
                  <a:pt x="596311" y="4909193"/>
                </a:cubicBezTo>
                <a:cubicBezTo>
                  <a:pt x="596311" y="3453044"/>
                  <a:pt x="0" y="2368269"/>
                  <a:pt x="0" y="912120"/>
                </a:cubicBezTo>
                <a:close/>
              </a:path>
            </a:pathLst>
          </a:custGeom>
          <a:gradFill flip="none" rotWithShape="1">
            <a:gsLst>
              <a:gs pos="0">
                <a:schemeClr val="accent2">
                  <a:lumMod val="75000"/>
                </a:schemeClr>
              </a:gs>
              <a:gs pos="13000">
                <a:srgbClr val="F8B049"/>
              </a:gs>
              <a:gs pos="32000">
                <a:srgbClr val="F8B049"/>
              </a:gs>
              <a:gs pos="63000">
                <a:srgbClr val="FEE7F2"/>
              </a:gs>
              <a:gs pos="67000">
                <a:srgbClr val="F952A0"/>
              </a:gs>
              <a:gs pos="69000">
                <a:srgbClr val="C50849"/>
              </a:gs>
              <a:gs pos="82001">
                <a:srgbClr val="B43E85"/>
              </a:gs>
              <a:gs pos="100000">
                <a:srgbClr val="F8B049"/>
              </a:gs>
            </a:gsLst>
            <a:lin ang="5400000" scaled="0"/>
            <a:tileRect r="-100000" b="-100000"/>
          </a:gradFill>
          <a:ln w="82550" cap="rnd" cmpd="thinThick">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lv-LV" sz="4400" b="1" dirty="0" smtClean="0">
                <a:solidFill>
                  <a:srgbClr val="FF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Atbilde nepareiza</a:t>
            </a:r>
          </a:p>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19" name="Taisnstūris 18">
            <a:hlinkClick r:id="rId2" action="ppaction://hlinksldjump"/>
          </p:cNvPr>
          <p:cNvSpPr/>
          <p:nvPr/>
        </p:nvSpPr>
        <p:spPr>
          <a:xfrm>
            <a:off x="1763688" y="5301208"/>
            <a:ext cx="4099199" cy="1107996"/>
          </a:xfrm>
          <a:prstGeom prst="rect">
            <a:avLst/>
          </a:prstGeom>
        </p:spPr>
        <p:txBody>
          <a:bodyPr wrap="none">
            <a:spAutoFit/>
          </a:bodyPr>
          <a:lstStyle/>
          <a:p>
            <a:r>
              <a:rPr lang="lv-LV" sz="6600" b="1" dirty="0" smtClean="0">
                <a:solidFill>
                  <a:schemeClr val="bg1">
                    <a:lumMod val="95000"/>
                  </a:schemeClr>
                </a:solidFill>
                <a:latin typeface="Gabriola" panose="04040605051002020D02" pitchFamily="82" charset="0"/>
                <a:cs typeface="Andalus" panose="02020603050405020304" pitchFamily="18" charset="-78"/>
              </a:rPr>
              <a:t>Atbildēt </a:t>
            </a:r>
            <a:r>
              <a:rPr lang="lv-LV" sz="6600" b="1" dirty="0">
                <a:solidFill>
                  <a:schemeClr val="bg1">
                    <a:lumMod val="95000"/>
                  </a:schemeClr>
                </a:solidFill>
                <a:latin typeface="Gabriola" panose="04040605051002020D02" pitchFamily="82" charset="0"/>
                <a:cs typeface="Andalus" panose="02020603050405020304" pitchFamily="18" charset="-78"/>
              </a:rPr>
              <a:t>vēlreiz</a:t>
            </a:r>
          </a:p>
        </p:txBody>
      </p:sp>
    </p:spTree>
    <p:extLst>
      <p:ext uri="{BB962C8B-B14F-4D97-AF65-F5344CB8AC3E}">
        <p14:creationId xmlns:p14="http://schemas.microsoft.com/office/powerpoint/2010/main" val="14417638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ttēls 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980553"/>
          </a:xfrm>
          <a:prstGeom prst="rect">
            <a:avLst/>
          </a:prstGeom>
          <a:ln>
            <a:gradFill>
              <a:gsLst>
                <a:gs pos="0">
                  <a:schemeClr val="accent1">
                    <a:tint val="66000"/>
                    <a:satMod val="160000"/>
                  </a:schemeClr>
                </a:gs>
                <a:gs pos="9000">
                  <a:schemeClr val="accent6">
                    <a:lumMod val="75000"/>
                    <a:alpha val="15000"/>
                  </a:schemeClr>
                </a:gs>
                <a:gs pos="100000">
                  <a:schemeClr val="accent1">
                    <a:tint val="23500"/>
                    <a:satMod val="160000"/>
                  </a:schemeClr>
                </a:gs>
              </a:gsLst>
              <a:lin ang="5400000" scaled="0"/>
            </a:gradFill>
          </a:ln>
          <a:effectLst>
            <a:softEdge rad="635000"/>
          </a:effectLst>
        </p:spPr>
      </p:pic>
      <p:sp>
        <p:nvSpPr>
          <p:cNvPr id="2" name="Taisnstūris ar noapaļotiem stūriem 2">
            <a:hlinkClick r:id="rId2" action="ppaction://hlinksldjump"/>
          </p:cNvPr>
          <p:cNvSpPr/>
          <p:nvPr/>
        </p:nvSpPr>
        <p:spPr>
          <a:xfrm>
            <a:off x="4067944" y="620688"/>
            <a:ext cx="4723200" cy="2520280"/>
          </a:xfrm>
          <a:custGeom>
            <a:avLst/>
            <a:gdLst>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560488 w 5472608"/>
              <a:gd name="connsiteY5" fmla="*/ 6192688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596311 w 5472608"/>
              <a:gd name="connsiteY7" fmla="*/ 4909193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079529 w 5472608"/>
              <a:gd name="connsiteY5" fmla="*/ 3848392 h 6192688"/>
              <a:gd name="connsiteX6" fmla="*/ 4408088 w 5472608"/>
              <a:gd name="connsiteY6" fmla="*/ 5474231 h 6192688"/>
              <a:gd name="connsiteX7" fmla="*/ 912120 w 5472608"/>
              <a:gd name="connsiteY7" fmla="*/ 6192688 h 6192688"/>
              <a:gd name="connsiteX8" fmla="*/ 596311 w 5472608"/>
              <a:gd name="connsiteY8" fmla="*/ 4909193 h 6192688"/>
              <a:gd name="connsiteX9" fmla="*/ 0 w 5472608"/>
              <a:gd name="connsiteY9" fmla="*/ 912120 h 6192688"/>
              <a:gd name="connsiteX0" fmla="*/ 0 w 5472608"/>
              <a:gd name="connsiteY0" fmla="*/ 912120 h 5478117"/>
              <a:gd name="connsiteX1" fmla="*/ 912120 w 5472608"/>
              <a:gd name="connsiteY1" fmla="*/ 0 h 5478117"/>
              <a:gd name="connsiteX2" fmla="*/ 4560488 w 5472608"/>
              <a:gd name="connsiteY2" fmla="*/ 0 h 5478117"/>
              <a:gd name="connsiteX3" fmla="*/ 5472608 w 5472608"/>
              <a:gd name="connsiteY3" fmla="*/ 912120 h 5478117"/>
              <a:gd name="connsiteX4" fmla="*/ 5026294 w 5472608"/>
              <a:gd name="connsiteY4" fmla="*/ 4779825 h 5478117"/>
              <a:gd name="connsiteX5" fmla="*/ 4079529 w 5472608"/>
              <a:gd name="connsiteY5" fmla="*/ 3848392 h 5478117"/>
              <a:gd name="connsiteX6" fmla="*/ 4408088 w 5472608"/>
              <a:gd name="connsiteY6" fmla="*/ 5474231 h 5478117"/>
              <a:gd name="connsiteX7" fmla="*/ 1862993 w 5472608"/>
              <a:gd name="connsiteY7" fmla="*/ 4335818 h 5478117"/>
              <a:gd name="connsiteX8" fmla="*/ 596311 w 5472608"/>
              <a:gd name="connsiteY8" fmla="*/ 4909193 h 5478117"/>
              <a:gd name="connsiteX9" fmla="*/ 0 w 5472608"/>
              <a:gd name="connsiteY9" fmla="*/ 912120 h 5478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2608" h="5478117">
                <a:moveTo>
                  <a:pt x="0" y="912120"/>
                </a:moveTo>
                <a:cubicBezTo>
                  <a:pt x="0" y="408370"/>
                  <a:pt x="408370" y="0"/>
                  <a:pt x="912120" y="0"/>
                </a:cubicBezTo>
                <a:lnTo>
                  <a:pt x="4560488" y="0"/>
                </a:lnTo>
                <a:cubicBezTo>
                  <a:pt x="5064238" y="0"/>
                  <a:pt x="5472608" y="408370"/>
                  <a:pt x="5472608" y="912120"/>
                </a:cubicBezTo>
                <a:lnTo>
                  <a:pt x="5026294" y="4779825"/>
                </a:lnTo>
                <a:cubicBezTo>
                  <a:pt x="4858580" y="5542576"/>
                  <a:pt x="4182563" y="3732658"/>
                  <a:pt x="4079529" y="3848392"/>
                </a:cubicBezTo>
                <a:cubicBezTo>
                  <a:pt x="3976495" y="3964126"/>
                  <a:pt x="4777511" y="5392993"/>
                  <a:pt x="4408088" y="5474231"/>
                </a:cubicBezTo>
                <a:cubicBezTo>
                  <a:pt x="4038665" y="5555469"/>
                  <a:pt x="3079116" y="4335818"/>
                  <a:pt x="1862993" y="4335818"/>
                </a:cubicBezTo>
                <a:cubicBezTo>
                  <a:pt x="1359243" y="4335818"/>
                  <a:pt x="596311" y="5412943"/>
                  <a:pt x="596311" y="4909193"/>
                </a:cubicBezTo>
                <a:cubicBezTo>
                  <a:pt x="596311" y="3453044"/>
                  <a:pt x="0" y="2368269"/>
                  <a:pt x="0" y="912120"/>
                </a:cubicBezTo>
                <a:close/>
              </a:path>
            </a:pathLst>
          </a:custGeom>
          <a:gradFill flip="none" rotWithShape="1">
            <a:gsLst>
              <a:gs pos="0">
                <a:schemeClr val="accent2">
                  <a:lumMod val="75000"/>
                </a:schemeClr>
              </a:gs>
              <a:gs pos="13000">
                <a:srgbClr val="F8B049"/>
              </a:gs>
              <a:gs pos="32000">
                <a:srgbClr val="F8B049"/>
              </a:gs>
              <a:gs pos="63000">
                <a:srgbClr val="FEE7F2"/>
              </a:gs>
              <a:gs pos="67000">
                <a:srgbClr val="F952A0"/>
              </a:gs>
              <a:gs pos="69000">
                <a:srgbClr val="C50849"/>
              </a:gs>
              <a:gs pos="82001">
                <a:srgbClr val="B43E85"/>
              </a:gs>
              <a:gs pos="100000">
                <a:srgbClr val="F8B049"/>
              </a:gs>
            </a:gsLst>
            <a:lin ang="5400000" scaled="0"/>
            <a:tileRect r="-100000" b="-100000"/>
          </a:gradFill>
          <a:ln w="82550" cap="rnd" cmpd="thinThick">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lv-LV" sz="4400" b="1" dirty="0" smtClean="0">
                <a:solidFill>
                  <a:srgbClr val="00B05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Atbilde pareiza</a:t>
            </a:r>
          </a:p>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5" name="Taisnstūris 4">
            <a:hlinkClick r:id="rId2" action="ppaction://hlinksldjump"/>
          </p:cNvPr>
          <p:cNvSpPr/>
          <p:nvPr/>
        </p:nvSpPr>
        <p:spPr>
          <a:xfrm>
            <a:off x="1621894" y="5373216"/>
            <a:ext cx="5468164" cy="1107996"/>
          </a:xfrm>
          <a:prstGeom prst="rect">
            <a:avLst/>
          </a:prstGeom>
        </p:spPr>
        <p:txBody>
          <a:bodyPr wrap="none">
            <a:spAutoFit/>
          </a:bodyPr>
          <a:lstStyle/>
          <a:p>
            <a:r>
              <a:rPr lang="lv-LV" sz="6600" b="1" dirty="0">
                <a:solidFill>
                  <a:schemeClr val="bg1">
                    <a:lumMod val="95000"/>
                  </a:schemeClr>
                </a:solidFill>
                <a:latin typeface="Gabriola" panose="04040605051002020D02" pitchFamily="82" charset="0"/>
              </a:rPr>
              <a:t>Izlasiet skaidrojumu</a:t>
            </a:r>
          </a:p>
        </p:txBody>
      </p:sp>
    </p:spTree>
    <p:extLst>
      <p:ext uri="{BB962C8B-B14F-4D97-AF65-F5344CB8AC3E}">
        <p14:creationId xmlns:p14="http://schemas.microsoft.com/office/powerpoint/2010/main" val="33708251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isnstūris ar noapaļotiem stūriem 2">
            <a:hlinkClick r:id="rId2" action="ppaction://hlinksldjump"/>
          </p:cNvPr>
          <p:cNvSpPr/>
          <p:nvPr/>
        </p:nvSpPr>
        <p:spPr>
          <a:xfrm>
            <a:off x="0" y="0"/>
            <a:ext cx="9143999" cy="6065912"/>
          </a:xfrm>
          <a:prstGeom prst="round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lv-LV" sz="3600" b="1" dirty="0" smtClean="0">
                <a:solidFill>
                  <a:schemeClr val="accent2">
                    <a:lumMod val="75000"/>
                  </a:schemeClr>
                </a:solidFill>
                <a:latin typeface="Brush Script MT" panose="03060802040406070304" pitchFamily="66" charset="0"/>
                <a:ea typeface="Calibri"/>
                <a:cs typeface="FrankRuehl" panose="020E0503060101010101" pitchFamily="34" charset="-79"/>
              </a:rPr>
              <a:t>Skaidrojums</a:t>
            </a:r>
          </a:p>
          <a:p>
            <a:pPr algn="ctr">
              <a:spcAft>
                <a:spcPts val="1000"/>
              </a:spcAft>
            </a:pPr>
            <a:endParaRPr lang="lv-LV" sz="3200" b="1" dirty="0">
              <a:solidFill>
                <a:schemeClr val="accent2">
                  <a:lumMod val="75000"/>
                </a:schemeClr>
              </a:solidFill>
              <a:latin typeface="Brush Script MT" panose="03060802040406070304" pitchFamily="66" charset="0"/>
              <a:ea typeface="Calibri"/>
              <a:cs typeface="FrankRuehl" panose="020E0503060101010101" pitchFamily="34" charset="-79"/>
            </a:endParaRPr>
          </a:p>
          <a:p>
            <a:pPr algn="ct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Jans Ludviks Broel Plāters nomira Indricā. Ir dažādi minējumi par miršanas datumu – vienviet tas ir 1736. gada 22. janvāris, </a:t>
            </a:r>
            <a:endPar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endParaRPr>
          </a:p>
          <a:p>
            <a:pPr algn="ct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citviet </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22. vai 24. novembris</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a:t>
            </a:r>
          </a:p>
          <a:p>
            <a:pPr algn="ctr"/>
            <a:endPar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endParaRPr>
          </a:p>
          <a:p>
            <a:pPr algn="ctr"/>
            <a:r>
              <a:rPr lang="lv-LV" sz="3200" b="1" i="1" dirty="0">
                <a:solidFill>
                  <a:schemeClr val="accent2">
                    <a:lumMod val="75000"/>
                  </a:schemeClr>
                </a:solidFill>
                <a:latin typeface="Arabic Typesetting" panose="03020402040406030203" pitchFamily="66" charset="-78"/>
                <a:cs typeface="Arabic Typesetting" panose="03020402040406030203" pitchFamily="66" charset="-78"/>
              </a:rPr>
              <a:t>Avots: </a:t>
            </a:r>
            <a:r>
              <a:rPr lang="pl-PL" sz="3200" b="1" i="1" dirty="0">
                <a:solidFill>
                  <a:schemeClr val="accent2">
                    <a:lumMod val="75000"/>
                  </a:schemeClr>
                </a:solidFill>
                <a:latin typeface="Arabic Typesetting" panose="03020402040406030203" pitchFamily="66" charset="-78"/>
                <a:cs typeface="Arabic Typesetting" panose="03020402040406030203" pitchFamily="66" charset="-78"/>
                <a:hlinkClick r:id="rId4"/>
              </a:rPr>
              <a:t>Szymon, Konarski. Platerowie. – Paryż,  1955.- 45.lpp. // </a:t>
            </a:r>
            <a:endParaRPr lang="lv-LV" sz="3200" b="1" i="1" dirty="0">
              <a:solidFill>
                <a:schemeClr val="accent2">
                  <a:lumMod val="75000"/>
                </a:schemeClr>
              </a:solidFill>
              <a:latin typeface="Arabic Typesetting" panose="03020402040406030203" pitchFamily="66" charset="-78"/>
              <a:cs typeface="Arabic Typesetting" panose="03020402040406030203" pitchFamily="66" charset="-78"/>
            </a:endParaRPr>
          </a:p>
          <a:p>
            <a:pPr algn="ctr"/>
            <a:endParaRPr lang="lv-LV" sz="2400" dirty="0">
              <a:solidFill>
                <a:srgbClr val="FF0000"/>
              </a:solidFill>
            </a:endParaRPr>
          </a:p>
        </p:txBody>
      </p:sp>
      <p:pic>
        <p:nvPicPr>
          <p:cNvPr id="2" name="Picture 4">
            <a:hlinkClick r:id="rId2"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85184"/>
            <a:ext cx="9143999" cy="2199054"/>
          </a:xfrm>
          <a:prstGeom prst="rect">
            <a:avLst/>
          </a:prstGeom>
          <a:noFill/>
          <a:ln>
            <a:noFill/>
          </a:ln>
          <a:effectLst>
            <a:outerShdw dist="35921" dir="2700000" algn="ctr" rotWithShape="0">
              <a:schemeClr val="bg2"/>
            </a:outerShdw>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98773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Lietotajs\Desktop\71_damasco_43.jpg"/>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PaintBrush/>
                    </a14:imgEffect>
                    <a14:imgEffect>
                      <a14:sharpenSoften amount="-18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315416"/>
            <a:ext cx="9251504" cy="7290048"/>
          </a:xfrm>
          <a:prstGeom prst="rect">
            <a:avLst/>
          </a:prstGeom>
          <a:noFill/>
          <a:ln w="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lgDashDotDot"/>
          </a:ln>
          <a:effectLst>
            <a:glow rad="127000">
              <a:schemeClr val="bg1"/>
            </a:glow>
            <a:reflection blurRad="6350" stA="50000" endA="300" endPos="55000" dir="5400000" sy="-100000" algn="bl" rotWithShape="0"/>
          </a:effectLst>
          <a:scene3d>
            <a:camera prst="isometricRightUp"/>
            <a:lightRig rig="sunrise" dir="t">
              <a:rot lat="0" lon="0" rev="0"/>
            </a:lightRig>
          </a:scene3d>
          <a:sp3d extrusionH="107950" contourW="12700">
            <a:extrusionClr>
              <a:schemeClr val="accent3">
                <a:lumMod val="75000"/>
              </a:schemeClr>
            </a:extrusionClr>
            <a:contourClr>
              <a:schemeClr val="bg2">
                <a:lumMod val="25000"/>
              </a:schemeClr>
            </a:contourClr>
          </a:sp3d>
          <a:extLst>
            <a:ext uri="{909E8E84-426E-40DD-AFC4-6F175D3DCCD1}">
              <a14:hiddenFill xmlns:a14="http://schemas.microsoft.com/office/drawing/2010/main">
                <a:solidFill>
                  <a:srgbClr val="FFFFFF"/>
                </a:solidFill>
              </a14:hiddenFill>
            </a:ext>
          </a:extLst>
        </p:spPr>
      </p:pic>
      <p:pic>
        <p:nvPicPr>
          <p:cNvPr id="2" name="Picture 2" descr="C:\Users\Lietotajs\Desktop\kraslavo-nad-dvinoy - Copy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104" y="-6723"/>
            <a:ext cx="3203848" cy="6864723"/>
          </a:xfrm>
          <a:prstGeom prst="rect">
            <a:avLst/>
          </a:prstGeom>
          <a:noFill/>
          <a:effectLst>
            <a:outerShdw blurRad="50800" dist="50800" dir="5400000" algn="ctr" rotWithShape="0">
              <a:schemeClr val="bg1"/>
            </a:outerShdw>
            <a:softEdge rad="635000"/>
          </a:effectLst>
          <a:extLst>
            <a:ext uri="{909E8E84-426E-40DD-AFC4-6F175D3DCCD1}">
              <a14:hiddenFill xmlns:a14="http://schemas.microsoft.com/office/drawing/2010/main">
                <a:solidFill>
                  <a:srgbClr val="FFFFFF"/>
                </a:solidFill>
              </a14:hiddenFill>
            </a:ext>
          </a:extLst>
        </p:spPr>
      </p:pic>
      <p:sp>
        <p:nvSpPr>
          <p:cNvPr id="3" name="Taisnstūris ar noapaļotiem stūriem 2"/>
          <p:cNvSpPr/>
          <p:nvPr/>
        </p:nvSpPr>
        <p:spPr>
          <a:xfrm>
            <a:off x="152541" y="391276"/>
            <a:ext cx="5472608" cy="6192688"/>
          </a:xfrm>
          <a:custGeom>
            <a:avLst/>
            <a:gdLst>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560488 w 5472608"/>
              <a:gd name="connsiteY5" fmla="*/ 6192688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2608" h="6192688">
                <a:moveTo>
                  <a:pt x="0" y="912120"/>
                </a:moveTo>
                <a:cubicBezTo>
                  <a:pt x="0" y="408370"/>
                  <a:pt x="408370" y="0"/>
                  <a:pt x="912120" y="0"/>
                </a:cubicBezTo>
                <a:lnTo>
                  <a:pt x="4560488" y="0"/>
                </a:lnTo>
                <a:cubicBezTo>
                  <a:pt x="5064238" y="0"/>
                  <a:pt x="5472608" y="408370"/>
                  <a:pt x="5472608" y="912120"/>
                </a:cubicBezTo>
                <a:lnTo>
                  <a:pt x="5026294" y="4779825"/>
                </a:lnTo>
                <a:cubicBezTo>
                  <a:pt x="5026294" y="5283575"/>
                  <a:pt x="4911838" y="5474231"/>
                  <a:pt x="4408088" y="5474231"/>
                </a:cubicBezTo>
                <a:cubicBezTo>
                  <a:pt x="3191965" y="5474231"/>
                  <a:pt x="2128243" y="6192688"/>
                  <a:pt x="912120" y="6192688"/>
                </a:cubicBezTo>
                <a:cubicBezTo>
                  <a:pt x="408370" y="6192688"/>
                  <a:pt x="0" y="5784318"/>
                  <a:pt x="0" y="5280568"/>
                </a:cubicBezTo>
                <a:lnTo>
                  <a:pt x="0" y="912120"/>
                </a:lnTo>
                <a:close/>
              </a:path>
            </a:pathLst>
          </a:custGeom>
          <a:gradFill flip="none" rotWithShape="1">
            <a:gsLst>
              <a:gs pos="0">
                <a:schemeClr val="accent3"/>
              </a:gs>
              <a:gs pos="100000">
                <a:schemeClr val="accent1">
                  <a:tint val="23500"/>
                  <a:satMod val="160000"/>
                </a:schemeClr>
              </a:gs>
            </a:gsLst>
            <a:path path="circle">
              <a:fillToRect l="100000" t="100000"/>
            </a:path>
            <a:tileRect r="-100000" b="-100000"/>
          </a:gradFill>
          <a:ln w="82550" cap="rnd" cmpd="thinThick">
            <a:gradFill>
              <a:gsLst>
                <a:gs pos="0">
                  <a:srgbClr val="FFF200"/>
                </a:gs>
                <a:gs pos="45000">
                  <a:srgbClr val="FF7A00"/>
                </a:gs>
                <a:gs pos="70000">
                  <a:srgbClr val="FF0300"/>
                </a:gs>
                <a:gs pos="100000">
                  <a:srgbClr val="4D0808"/>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a:p>
            <a:pPr algn="ctr"/>
            <a:endParaRPr lang="lv-LV" sz="3200" b="1" dirty="0">
              <a:solidFill>
                <a:schemeClr val="accent2">
                  <a:lumMod val="75000"/>
                </a:schemeClr>
              </a:solidFill>
              <a:latin typeface="Arabic Typesetting" panose="03020402040406030203" pitchFamily="66" charset="-78"/>
              <a:cs typeface="Arabic Typesetting" panose="03020402040406030203" pitchFamily="66" charset="-78"/>
            </a:endParaRPr>
          </a:p>
          <a:p>
            <a:endParaRPr lang="lv-LV" sz="4000" b="1" dirty="0" smtClean="0">
              <a:solidFill>
                <a:schemeClr val="accent2">
                  <a:lumMod val="75000"/>
                </a:schemeClr>
              </a:solidFill>
              <a:latin typeface="Chiller" panose="04020404031007020602" pitchFamily="82" charset="0"/>
              <a:cs typeface="Arabic Typesetting" panose="03020402040406030203" pitchFamily="66" charset="-78"/>
            </a:endParaRPr>
          </a:p>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6" name="TextBox 5">
            <a:hlinkClick r:id="rId5" action="ppaction://hlinksldjump"/>
          </p:cNvPr>
          <p:cNvSpPr txBox="1"/>
          <p:nvPr/>
        </p:nvSpPr>
        <p:spPr>
          <a:xfrm>
            <a:off x="207810" y="2734374"/>
            <a:ext cx="5256000" cy="584775"/>
          </a:xfrm>
          <a:prstGeom prst="rect">
            <a:avLst/>
          </a:prstGeom>
          <a:noFill/>
        </p:spPr>
        <p:txBody>
          <a:bodyPr wrap="square" rtlCol="0">
            <a:spAutoFit/>
          </a:bodyPr>
          <a:lstStyle/>
          <a:p>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(1</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 </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Indricā</a:t>
            </a:r>
            <a:endParaRPr lang="lv-LV" dirty="0"/>
          </a:p>
        </p:txBody>
      </p:sp>
      <p:sp>
        <p:nvSpPr>
          <p:cNvPr id="8" name="TextBox 7">
            <a:hlinkClick r:id="rId5" action="ppaction://hlinksldjump"/>
          </p:cNvPr>
          <p:cNvSpPr txBox="1"/>
          <p:nvPr/>
        </p:nvSpPr>
        <p:spPr>
          <a:xfrm>
            <a:off x="207810" y="3310374"/>
            <a:ext cx="5256000" cy="585216"/>
          </a:xfrm>
          <a:prstGeom prst="rect">
            <a:avLst/>
          </a:prstGeom>
          <a:noFill/>
        </p:spPr>
        <p:txBody>
          <a:bodyPr wrap="square" rtlCol="0">
            <a:spAutoFit/>
          </a:bodyPr>
          <a:lstStyle/>
          <a:p>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(2</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 </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Krāslavā</a:t>
            </a:r>
          </a:p>
          <a:p>
            <a:endParaRPr lang="lv-LV" dirty="0"/>
          </a:p>
        </p:txBody>
      </p:sp>
      <p:sp>
        <p:nvSpPr>
          <p:cNvPr id="9" name="TextBox 8">
            <a:hlinkClick r:id="rId6" action="ppaction://hlinksldjump"/>
          </p:cNvPr>
          <p:cNvSpPr txBox="1"/>
          <p:nvPr/>
        </p:nvSpPr>
        <p:spPr>
          <a:xfrm>
            <a:off x="208658" y="3886374"/>
            <a:ext cx="5256000" cy="584775"/>
          </a:xfrm>
          <a:prstGeom prst="rect">
            <a:avLst/>
          </a:prstGeom>
          <a:noFill/>
        </p:spPr>
        <p:txBody>
          <a:bodyPr wrap="square" rtlCol="0">
            <a:spAutoFit/>
          </a:bodyPr>
          <a:lstStyle/>
          <a:p>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(3</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 </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Viļņā</a:t>
            </a:r>
            <a:endParaRPr lang="lv-LV" sz="32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11" name="TextBox 10"/>
          <p:cNvSpPr txBox="1"/>
          <p:nvPr/>
        </p:nvSpPr>
        <p:spPr>
          <a:xfrm>
            <a:off x="179512" y="1124744"/>
            <a:ext cx="5328592" cy="1323439"/>
          </a:xfrm>
          <a:prstGeom prst="rect">
            <a:avLst/>
          </a:prstGeom>
          <a:noFill/>
        </p:spPr>
        <p:txBody>
          <a:bodyPr wrap="square" rtlCol="0">
            <a:spAutoFit/>
          </a:bodyPr>
          <a:lstStyle/>
          <a:p>
            <a:pPr algn="ct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Kur ir apbedīts Krāslavas pirmais grāfs – Jans Ludviks Broel Plāters?</a:t>
            </a:r>
          </a:p>
          <a:p>
            <a:endParaRPr lang="lv-LV" sz="1600" dirty="0"/>
          </a:p>
        </p:txBody>
      </p:sp>
      <p:sp>
        <p:nvSpPr>
          <p:cNvPr id="5" name="8-Point Star 4"/>
          <p:cNvSpPr/>
          <p:nvPr/>
        </p:nvSpPr>
        <p:spPr>
          <a:xfrm>
            <a:off x="2392318" y="116632"/>
            <a:ext cx="914400" cy="914400"/>
          </a:xfrm>
          <a:prstGeom prst="star8">
            <a:avLst/>
          </a:prstGeom>
          <a:blipFill>
            <a:blip r:embed="rId7" cstate="print"/>
            <a:stretch>
              <a:fillRect/>
            </a:stretch>
          </a:bli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3200" dirty="0" smtClean="0">
                <a:solidFill>
                  <a:schemeClr val="accent2">
                    <a:lumMod val="75000"/>
                  </a:schemeClr>
                </a:solidFill>
              </a:rPr>
              <a:t>15</a:t>
            </a:r>
            <a:endParaRPr lang="lv-LV" dirty="0">
              <a:solidFill>
                <a:schemeClr val="accent2">
                  <a:lumMod val="75000"/>
                </a:schemeClr>
              </a:solidFill>
            </a:endParaRPr>
          </a:p>
        </p:txBody>
      </p:sp>
    </p:spTree>
    <p:extLst>
      <p:ext uri="{BB962C8B-B14F-4D97-AF65-F5344CB8AC3E}">
        <p14:creationId xmlns:p14="http://schemas.microsoft.com/office/powerpoint/2010/main" val="36941780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isnstūris ar noapaļotiem stūriem 2">
            <a:hlinkClick r:id="rId2" action="ppaction://hlinksldjump"/>
          </p:cNvPr>
          <p:cNvSpPr/>
          <p:nvPr/>
        </p:nvSpPr>
        <p:spPr>
          <a:xfrm>
            <a:off x="0" y="0"/>
            <a:ext cx="9143999" cy="6065912"/>
          </a:xfrm>
          <a:prstGeom prst="round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lv-LV" sz="3600" b="1" dirty="0">
                <a:solidFill>
                  <a:schemeClr val="accent2">
                    <a:lumMod val="75000"/>
                  </a:schemeClr>
                </a:solidFill>
                <a:latin typeface="Brush Script MT" panose="03060802040406070304" pitchFamily="66" charset="0"/>
                <a:ea typeface="Calibri"/>
                <a:cs typeface="FrankRuehl" panose="020E0503060101010101" pitchFamily="34" charset="-79"/>
              </a:rPr>
              <a:t>Skaidrojums</a:t>
            </a:r>
          </a:p>
          <a:p>
            <a:pPr algn="ctr"/>
            <a:r>
              <a:rPr lang="lv-LV" sz="2400" b="1" dirty="0" smtClean="0">
                <a:solidFill>
                  <a:schemeClr val="accent2">
                    <a:lumMod val="75000"/>
                  </a:schemeClr>
                </a:solidFill>
                <a:latin typeface="Arabic Typesetting" panose="03020402040406030203" pitchFamily="66" charset="-78"/>
                <a:cs typeface="Arabic Typesetting" panose="03020402040406030203" pitchFamily="66" charset="-78"/>
              </a:rPr>
              <a:t>Hetmanis </a:t>
            </a:r>
            <a:r>
              <a:rPr lang="lv-LV" sz="2400" b="1" dirty="0">
                <a:solidFill>
                  <a:schemeClr val="accent2">
                    <a:lumMod val="75000"/>
                  </a:schemeClr>
                </a:solidFill>
                <a:latin typeface="Arabic Typesetting" panose="03020402040406030203" pitchFamily="66" charset="-78"/>
                <a:cs typeface="Arabic Typesetting" panose="03020402040406030203" pitchFamily="66" charset="-78"/>
              </a:rPr>
              <a:t>- algota karaspēka komandieris Polijā, no 16. gadsimta visa karaspēka pavēlnieks (lielhetmanis). </a:t>
            </a:r>
          </a:p>
          <a:p>
            <a:pPr algn="ctr"/>
            <a:r>
              <a:rPr lang="lv-LV" sz="2400" b="1" dirty="0" smtClean="0">
                <a:solidFill>
                  <a:schemeClr val="accent2">
                    <a:lumMod val="75000"/>
                  </a:schemeClr>
                </a:solidFill>
                <a:latin typeface="Arabic Typesetting" panose="03020402040406030203" pitchFamily="66" charset="-78"/>
                <a:cs typeface="Arabic Typesetting" panose="03020402040406030203" pitchFamily="66" charset="-78"/>
              </a:rPr>
              <a:t>Stārasts </a:t>
            </a:r>
            <a:r>
              <a:rPr lang="lv-LV" sz="2400" b="1" dirty="0">
                <a:solidFill>
                  <a:schemeClr val="accent2">
                    <a:lumMod val="75000"/>
                  </a:schemeClr>
                </a:solidFill>
                <a:latin typeface="Arabic Typesetting" panose="03020402040406030203" pitchFamily="66" charset="-78"/>
                <a:cs typeface="Arabic Typesetting" panose="03020402040406030203" pitchFamily="66" charset="-78"/>
              </a:rPr>
              <a:t>–  karaļa ierēdnis Polijā un Lietuvā 14.– 18. gadsimtā, kas veica administratīvas, tiesu un citas funkcijas vojevodistē, stārastijā, pagastā</a:t>
            </a:r>
            <a:r>
              <a:rPr lang="lv-LV" sz="2400" b="1" dirty="0" smtClean="0">
                <a:solidFill>
                  <a:schemeClr val="accent2">
                    <a:lumMod val="75000"/>
                  </a:schemeClr>
                </a:solidFill>
                <a:latin typeface="Arabic Typesetting" panose="03020402040406030203" pitchFamily="66" charset="-78"/>
                <a:cs typeface="Arabic Typesetting" panose="03020402040406030203" pitchFamily="66" charset="-78"/>
              </a:rPr>
              <a:t>.</a:t>
            </a:r>
          </a:p>
          <a:p>
            <a:pPr algn="ctr"/>
            <a:r>
              <a:rPr lang="lv-LV" sz="2400" b="1" dirty="0">
                <a:solidFill>
                  <a:schemeClr val="accent2">
                    <a:lumMod val="75000"/>
                  </a:schemeClr>
                </a:solidFill>
                <a:latin typeface="Arabic Typesetting" panose="03020402040406030203" pitchFamily="66" charset="-78"/>
                <a:cs typeface="Arabic Typesetting" panose="03020402040406030203" pitchFamily="66" charset="-78"/>
              </a:rPr>
              <a:t>Pans – vēst. </a:t>
            </a:r>
            <a:r>
              <a:rPr lang="lv-LV" sz="2400" b="1" dirty="0" smtClean="0">
                <a:solidFill>
                  <a:schemeClr val="accent2">
                    <a:lumMod val="75000"/>
                  </a:schemeClr>
                </a:solidFill>
                <a:latin typeface="Arabic Typesetting" panose="03020402040406030203" pitchFamily="66" charset="-78"/>
                <a:cs typeface="Arabic Typesetting" panose="03020402040406030203" pitchFamily="66" charset="-78"/>
              </a:rPr>
              <a:t>muižnieks </a:t>
            </a:r>
            <a:r>
              <a:rPr lang="lv-LV" sz="2400" b="1" dirty="0">
                <a:solidFill>
                  <a:schemeClr val="accent2">
                    <a:lumMod val="75000"/>
                  </a:schemeClr>
                </a:solidFill>
                <a:latin typeface="Arabic Typesetting" panose="03020402040406030203" pitchFamily="66" charset="-78"/>
                <a:cs typeface="Arabic Typesetting" panose="03020402040406030203" pitchFamily="66" charset="-78"/>
              </a:rPr>
              <a:t>Polijā, Ukrainā, Baltkrievijā.</a:t>
            </a:r>
          </a:p>
          <a:p>
            <a:pPr algn="ctr"/>
            <a:r>
              <a:rPr lang="lv-LV" sz="2400" b="1" dirty="0">
                <a:solidFill>
                  <a:schemeClr val="accent2">
                    <a:lumMod val="75000"/>
                  </a:schemeClr>
                </a:solidFill>
                <a:latin typeface="Arabic Typesetting" panose="03020402040406030203" pitchFamily="66" charset="-78"/>
                <a:cs typeface="Arabic Typesetting" panose="03020402040406030203" pitchFamily="66" charset="-78"/>
              </a:rPr>
              <a:t>1729. gadā grāfs Jans Ludviks Broel Plāters bija Daugavpils un visas Latgales stārasts. </a:t>
            </a:r>
            <a:r>
              <a:rPr lang="lv-LV" sz="2400" b="1" dirty="0" smtClean="0">
                <a:solidFill>
                  <a:schemeClr val="accent2">
                    <a:lumMod val="75000"/>
                  </a:schemeClr>
                </a:solidFill>
                <a:latin typeface="Arabic Typesetting" panose="03020402040406030203" pitchFamily="66" charset="-78"/>
                <a:cs typeface="Arabic Typesetting" panose="03020402040406030203" pitchFamily="66" charset="-78"/>
              </a:rPr>
              <a:t> </a:t>
            </a:r>
          </a:p>
          <a:p>
            <a:pPr algn="ctr"/>
            <a:r>
              <a:rPr lang="lv-LV" sz="2400" b="1" dirty="0">
                <a:solidFill>
                  <a:schemeClr val="accent2">
                    <a:lumMod val="75000"/>
                  </a:schemeClr>
                </a:solidFill>
                <a:latin typeface="Arabic Typesetting" panose="03020402040406030203" pitchFamily="66" charset="-78"/>
                <a:cs typeface="Arabic Typesetting" panose="03020402040406030203" pitchFamily="66" charset="-78"/>
              </a:rPr>
              <a:t>Varšavas seima 1677 konstitūcija noteica visai Latgalei vienu vaivadiju un piešķirot tai Inflantijas kņazistes valsts nosaukumu ar īpašu bīskapu un karaļa ieceltu vaivadu. Latgali iedalīja četrās (Ludzas, Rēzeknes, Daugavpils un Viļakas) stārastijās, ko pārvaldīja stārasti. Daugavpils stārasts bija arī visas Latgales stārasts, bet pārējie bija viņa apakšnieki.</a:t>
            </a:r>
            <a:endParaRPr lang="lv-LV" sz="2400" b="1" dirty="0" smtClean="0">
              <a:solidFill>
                <a:schemeClr val="accent2">
                  <a:lumMod val="75000"/>
                </a:schemeClr>
              </a:solidFill>
              <a:latin typeface="Arabic Typesetting" panose="03020402040406030203" pitchFamily="66" charset="-78"/>
              <a:cs typeface="Arabic Typesetting" panose="03020402040406030203" pitchFamily="66" charset="-78"/>
            </a:endParaRPr>
          </a:p>
          <a:p>
            <a:pPr algn="ctr"/>
            <a:r>
              <a:rPr lang="lv-LV" sz="2400" b="1" i="1" dirty="0">
                <a:solidFill>
                  <a:schemeClr val="accent2">
                    <a:lumMod val="75000"/>
                  </a:schemeClr>
                </a:solidFill>
                <a:latin typeface="Arabic Typesetting" panose="03020402040406030203" pitchFamily="66" charset="-78"/>
                <a:cs typeface="Arabic Typesetting" panose="03020402040406030203" pitchFamily="66" charset="-78"/>
              </a:rPr>
              <a:t>Avots: Daugavas raksti. No Koškovciem līdz Daugavpilij.- Rīga, 1996.- 71.lpp.</a:t>
            </a:r>
          </a:p>
          <a:p>
            <a:pPr algn="ctr"/>
            <a:r>
              <a:rPr lang="lv-LV" sz="2400" b="1" i="1" dirty="0">
                <a:solidFill>
                  <a:schemeClr val="accent2">
                    <a:lumMod val="75000"/>
                  </a:schemeClr>
                </a:solidFill>
                <a:latin typeface="Arabic Typesetting" panose="03020402040406030203" pitchFamily="66" charset="-78"/>
                <a:cs typeface="Arabic Typesetting" panose="03020402040406030203" pitchFamily="66" charset="-78"/>
              </a:rPr>
              <a:t>Latviešu konversācijas vārdnīca. 10.sēj.- Rīga, 2001.- 20171.-20174</a:t>
            </a:r>
            <a:r>
              <a:rPr lang="lv-LV" sz="2400" b="1" i="1" dirty="0" smtClean="0">
                <a:solidFill>
                  <a:schemeClr val="accent2">
                    <a:lumMod val="75000"/>
                  </a:schemeClr>
                </a:solidFill>
                <a:latin typeface="Arabic Typesetting" panose="03020402040406030203" pitchFamily="66" charset="-78"/>
                <a:cs typeface="Arabic Typesetting" panose="03020402040406030203" pitchFamily="66" charset="-78"/>
              </a:rPr>
              <a:t>.</a:t>
            </a:r>
            <a:r>
              <a:rPr lang="lv-LV" dirty="0" smtClean="0">
                <a:solidFill>
                  <a:srgbClr val="FF0000"/>
                </a:solidFill>
              </a:rPr>
              <a:t> </a:t>
            </a:r>
            <a:endParaRPr lang="lv-LV" dirty="0">
              <a:solidFill>
                <a:srgbClr val="FF0000"/>
              </a:solidFill>
            </a:endParaRPr>
          </a:p>
        </p:txBody>
      </p:sp>
      <p:pic>
        <p:nvPicPr>
          <p:cNvPr id="2" name="Picture 4">
            <a:hlinkClick r:id="rId2"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085184"/>
            <a:ext cx="9143999" cy="2199054"/>
          </a:xfrm>
          <a:prstGeom prst="rect">
            <a:avLst/>
          </a:prstGeom>
          <a:noFill/>
          <a:ln>
            <a:noFill/>
          </a:ln>
          <a:effectLst>
            <a:outerShdw dist="35921" dir="2700000" algn="ctr" rotWithShape="0">
              <a:schemeClr val="bg2"/>
            </a:outerShdw>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98773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Attēls 1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a:ln>
            <a:gradFill>
              <a:gsLst>
                <a:gs pos="0">
                  <a:schemeClr val="accent1">
                    <a:tint val="66000"/>
                    <a:satMod val="160000"/>
                  </a:schemeClr>
                </a:gs>
                <a:gs pos="9000">
                  <a:schemeClr val="accent6">
                    <a:lumMod val="75000"/>
                    <a:alpha val="15000"/>
                  </a:schemeClr>
                </a:gs>
                <a:gs pos="100000">
                  <a:schemeClr val="accent1">
                    <a:tint val="23500"/>
                    <a:satMod val="160000"/>
                  </a:schemeClr>
                </a:gs>
              </a:gsLst>
              <a:lin ang="5400000" scaled="0"/>
            </a:gradFill>
          </a:ln>
          <a:effectLst>
            <a:softEdge rad="635000"/>
          </a:effectLst>
        </p:spPr>
      </p:pic>
      <p:sp>
        <p:nvSpPr>
          <p:cNvPr id="18" name="Taisnstūris ar noapaļotiem stūriem 2">
            <a:hlinkClick r:id="rId2" action="ppaction://hlinksldjump"/>
          </p:cNvPr>
          <p:cNvSpPr/>
          <p:nvPr/>
        </p:nvSpPr>
        <p:spPr>
          <a:xfrm>
            <a:off x="4067944" y="555780"/>
            <a:ext cx="4721731" cy="2520000"/>
          </a:xfrm>
          <a:custGeom>
            <a:avLst/>
            <a:gdLst>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560488 w 5472608"/>
              <a:gd name="connsiteY5" fmla="*/ 6192688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596311 w 5472608"/>
              <a:gd name="connsiteY7" fmla="*/ 4909193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079529 w 5472608"/>
              <a:gd name="connsiteY5" fmla="*/ 3848392 h 6192688"/>
              <a:gd name="connsiteX6" fmla="*/ 4408088 w 5472608"/>
              <a:gd name="connsiteY6" fmla="*/ 5474231 h 6192688"/>
              <a:gd name="connsiteX7" fmla="*/ 912120 w 5472608"/>
              <a:gd name="connsiteY7" fmla="*/ 6192688 h 6192688"/>
              <a:gd name="connsiteX8" fmla="*/ 596311 w 5472608"/>
              <a:gd name="connsiteY8" fmla="*/ 4909193 h 6192688"/>
              <a:gd name="connsiteX9" fmla="*/ 0 w 5472608"/>
              <a:gd name="connsiteY9" fmla="*/ 912120 h 6192688"/>
              <a:gd name="connsiteX0" fmla="*/ 0 w 5472608"/>
              <a:gd name="connsiteY0" fmla="*/ 912120 h 5478117"/>
              <a:gd name="connsiteX1" fmla="*/ 912120 w 5472608"/>
              <a:gd name="connsiteY1" fmla="*/ 0 h 5478117"/>
              <a:gd name="connsiteX2" fmla="*/ 4560488 w 5472608"/>
              <a:gd name="connsiteY2" fmla="*/ 0 h 5478117"/>
              <a:gd name="connsiteX3" fmla="*/ 5472608 w 5472608"/>
              <a:gd name="connsiteY3" fmla="*/ 912120 h 5478117"/>
              <a:gd name="connsiteX4" fmla="*/ 5026294 w 5472608"/>
              <a:gd name="connsiteY4" fmla="*/ 4779825 h 5478117"/>
              <a:gd name="connsiteX5" fmla="*/ 4079529 w 5472608"/>
              <a:gd name="connsiteY5" fmla="*/ 3848392 h 5478117"/>
              <a:gd name="connsiteX6" fmla="*/ 4408088 w 5472608"/>
              <a:gd name="connsiteY6" fmla="*/ 5474231 h 5478117"/>
              <a:gd name="connsiteX7" fmla="*/ 1862993 w 5472608"/>
              <a:gd name="connsiteY7" fmla="*/ 4335818 h 5478117"/>
              <a:gd name="connsiteX8" fmla="*/ 596311 w 5472608"/>
              <a:gd name="connsiteY8" fmla="*/ 4909193 h 5478117"/>
              <a:gd name="connsiteX9" fmla="*/ 0 w 5472608"/>
              <a:gd name="connsiteY9" fmla="*/ 912120 h 5478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2608" h="5478117">
                <a:moveTo>
                  <a:pt x="0" y="912120"/>
                </a:moveTo>
                <a:cubicBezTo>
                  <a:pt x="0" y="408370"/>
                  <a:pt x="408370" y="0"/>
                  <a:pt x="912120" y="0"/>
                </a:cubicBezTo>
                <a:lnTo>
                  <a:pt x="4560488" y="0"/>
                </a:lnTo>
                <a:cubicBezTo>
                  <a:pt x="5064238" y="0"/>
                  <a:pt x="5472608" y="408370"/>
                  <a:pt x="5472608" y="912120"/>
                </a:cubicBezTo>
                <a:lnTo>
                  <a:pt x="5026294" y="4779825"/>
                </a:lnTo>
                <a:cubicBezTo>
                  <a:pt x="4858580" y="5542576"/>
                  <a:pt x="4182563" y="3732658"/>
                  <a:pt x="4079529" y="3848392"/>
                </a:cubicBezTo>
                <a:cubicBezTo>
                  <a:pt x="3976495" y="3964126"/>
                  <a:pt x="4777511" y="5392993"/>
                  <a:pt x="4408088" y="5474231"/>
                </a:cubicBezTo>
                <a:cubicBezTo>
                  <a:pt x="4038665" y="5555469"/>
                  <a:pt x="3079116" y="4335818"/>
                  <a:pt x="1862993" y="4335818"/>
                </a:cubicBezTo>
                <a:cubicBezTo>
                  <a:pt x="1359243" y="4335818"/>
                  <a:pt x="596311" y="5412943"/>
                  <a:pt x="596311" y="4909193"/>
                </a:cubicBezTo>
                <a:cubicBezTo>
                  <a:pt x="596311" y="3453044"/>
                  <a:pt x="0" y="2368269"/>
                  <a:pt x="0" y="912120"/>
                </a:cubicBezTo>
                <a:close/>
              </a:path>
            </a:pathLst>
          </a:custGeom>
          <a:gradFill flip="none" rotWithShape="1">
            <a:gsLst>
              <a:gs pos="0">
                <a:schemeClr val="accent2">
                  <a:lumMod val="75000"/>
                </a:schemeClr>
              </a:gs>
              <a:gs pos="13000">
                <a:srgbClr val="F8B049"/>
              </a:gs>
              <a:gs pos="32000">
                <a:srgbClr val="F8B049"/>
              </a:gs>
              <a:gs pos="63000">
                <a:srgbClr val="FEE7F2"/>
              </a:gs>
              <a:gs pos="67000">
                <a:srgbClr val="F952A0"/>
              </a:gs>
              <a:gs pos="69000">
                <a:srgbClr val="C50849"/>
              </a:gs>
              <a:gs pos="82001">
                <a:srgbClr val="B43E85"/>
              </a:gs>
              <a:gs pos="100000">
                <a:srgbClr val="F8B049"/>
              </a:gs>
            </a:gsLst>
            <a:lin ang="5400000" scaled="0"/>
            <a:tileRect r="-100000" b="-100000"/>
          </a:gradFill>
          <a:ln w="82550" cap="rnd" cmpd="thinThick">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lv-LV" sz="4400" b="1" dirty="0" smtClean="0">
                <a:solidFill>
                  <a:srgbClr val="FF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Atbilde nepareiza</a:t>
            </a:r>
          </a:p>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19" name="Taisnstūris 18">
            <a:hlinkClick r:id="rId2" action="ppaction://hlinksldjump"/>
          </p:cNvPr>
          <p:cNvSpPr/>
          <p:nvPr/>
        </p:nvSpPr>
        <p:spPr>
          <a:xfrm>
            <a:off x="1763688" y="5301208"/>
            <a:ext cx="4099199" cy="1107996"/>
          </a:xfrm>
          <a:prstGeom prst="rect">
            <a:avLst/>
          </a:prstGeom>
        </p:spPr>
        <p:txBody>
          <a:bodyPr wrap="none">
            <a:spAutoFit/>
          </a:bodyPr>
          <a:lstStyle/>
          <a:p>
            <a:r>
              <a:rPr lang="lv-LV" sz="6600" b="1" dirty="0" smtClean="0">
                <a:solidFill>
                  <a:schemeClr val="bg1">
                    <a:lumMod val="95000"/>
                  </a:schemeClr>
                </a:solidFill>
                <a:latin typeface="Gabriola" panose="04040605051002020D02" pitchFamily="82" charset="0"/>
                <a:cs typeface="Andalus" panose="02020603050405020304" pitchFamily="18" charset="-78"/>
              </a:rPr>
              <a:t>Atbildēt </a:t>
            </a:r>
            <a:r>
              <a:rPr lang="lv-LV" sz="6600" b="1" dirty="0">
                <a:solidFill>
                  <a:schemeClr val="bg1">
                    <a:lumMod val="95000"/>
                  </a:schemeClr>
                </a:solidFill>
                <a:latin typeface="Gabriola" panose="04040605051002020D02" pitchFamily="82" charset="0"/>
                <a:cs typeface="Andalus" panose="02020603050405020304" pitchFamily="18" charset="-78"/>
              </a:rPr>
              <a:t>vēlreiz</a:t>
            </a:r>
          </a:p>
        </p:txBody>
      </p:sp>
    </p:spTree>
    <p:extLst>
      <p:ext uri="{BB962C8B-B14F-4D97-AF65-F5344CB8AC3E}">
        <p14:creationId xmlns:p14="http://schemas.microsoft.com/office/powerpoint/2010/main" val="14417638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ttēls 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980553"/>
          </a:xfrm>
          <a:prstGeom prst="rect">
            <a:avLst/>
          </a:prstGeom>
          <a:ln>
            <a:gradFill>
              <a:gsLst>
                <a:gs pos="0">
                  <a:schemeClr val="accent1">
                    <a:tint val="66000"/>
                    <a:satMod val="160000"/>
                  </a:schemeClr>
                </a:gs>
                <a:gs pos="9000">
                  <a:schemeClr val="accent6">
                    <a:lumMod val="75000"/>
                    <a:alpha val="15000"/>
                  </a:schemeClr>
                </a:gs>
                <a:gs pos="100000">
                  <a:schemeClr val="accent1">
                    <a:tint val="23500"/>
                    <a:satMod val="160000"/>
                  </a:schemeClr>
                </a:gs>
              </a:gsLst>
              <a:lin ang="5400000" scaled="0"/>
            </a:gradFill>
          </a:ln>
          <a:effectLst>
            <a:softEdge rad="635000"/>
          </a:effectLst>
        </p:spPr>
      </p:pic>
      <p:sp>
        <p:nvSpPr>
          <p:cNvPr id="2" name="Taisnstūris ar noapaļotiem stūriem 2">
            <a:hlinkClick r:id="rId2" action="ppaction://hlinksldjump"/>
          </p:cNvPr>
          <p:cNvSpPr/>
          <p:nvPr/>
        </p:nvSpPr>
        <p:spPr>
          <a:xfrm>
            <a:off x="4067944" y="620688"/>
            <a:ext cx="4723200" cy="2520280"/>
          </a:xfrm>
          <a:custGeom>
            <a:avLst/>
            <a:gdLst>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560488 w 5472608"/>
              <a:gd name="connsiteY5" fmla="*/ 6192688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596311 w 5472608"/>
              <a:gd name="connsiteY7" fmla="*/ 4909193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079529 w 5472608"/>
              <a:gd name="connsiteY5" fmla="*/ 3848392 h 6192688"/>
              <a:gd name="connsiteX6" fmla="*/ 4408088 w 5472608"/>
              <a:gd name="connsiteY6" fmla="*/ 5474231 h 6192688"/>
              <a:gd name="connsiteX7" fmla="*/ 912120 w 5472608"/>
              <a:gd name="connsiteY7" fmla="*/ 6192688 h 6192688"/>
              <a:gd name="connsiteX8" fmla="*/ 596311 w 5472608"/>
              <a:gd name="connsiteY8" fmla="*/ 4909193 h 6192688"/>
              <a:gd name="connsiteX9" fmla="*/ 0 w 5472608"/>
              <a:gd name="connsiteY9" fmla="*/ 912120 h 6192688"/>
              <a:gd name="connsiteX0" fmla="*/ 0 w 5472608"/>
              <a:gd name="connsiteY0" fmla="*/ 912120 h 5478117"/>
              <a:gd name="connsiteX1" fmla="*/ 912120 w 5472608"/>
              <a:gd name="connsiteY1" fmla="*/ 0 h 5478117"/>
              <a:gd name="connsiteX2" fmla="*/ 4560488 w 5472608"/>
              <a:gd name="connsiteY2" fmla="*/ 0 h 5478117"/>
              <a:gd name="connsiteX3" fmla="*/ 5472608 w 5472608"/>
              <a:gd name="connsiteY3" fmla="*/ 912120 h 5478117"/>
              <a:gd name="connsiteX4" fmla="*/ 5026294 w 5472608"/>
              <a:gd name="connsiteY4" fmla="*/ 4779825 h 5478117"/>
              <a:gd name="connsiteX5" fmla="*/ 4079529 w 5472608"/>
              <a:gd name="connsiteY5" fmla="*/ 3848392 h 5478117"/>
              <a:gd name="connsiteX6" fmla="*/ 4408088 w 5472608"/>
              <a:gd name="connsiteY6" fmla="*/ 5474231 h 5478117"/>
              <a:gd name="connsiteX7" fmla="*/ 1862993 w 5472608"/>
              <a:gd name="connsiteY7" fmla="*/ 4335818 h 5478117"/>
              <a:gd name="connsiteX8" fmla="*/ 596311 w 5472608"/>
              <a:gd name="connsiteY8" fmla="*/ 4909193 h 5478117"/>
              <a:gd name="connsiteX9" fmla="*/ 0 w 5472608"/>
              <a:gd name="connsiteY9" fmla="*/ 912120 h 5478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2608" h="5478117">
                <a:moveTo>
                  <a:pt x="0" y="912120"/>
                </a:moveTo>
                <a:cubicBezTo>
                  <a:pt x="0" y="408370"/>
                  <a:pt x="408370" y="0"/>
                  <a:pt x="912120" y="0"/>
                </a:cubicBezTo>
                <a:lnTo>
                  <a:pt x="4560488" y="0"/>
                </a:lnTo>
                <a:cubicBezTo>
                  <a:pt x="5064238" y="0"/>
                  <a:pt x="5472608" y="408370"/>
                  <a:pt x="5472608" y="912120"/>
                </a:cubicBezTo>
                <a:lnTo>
                  <a:pt x="5026294" y="4779825"/>
                </a:lnTo>
                <a:cubicBezTo>
                  <a:pt x="4858580" y="5542576"/>
                  <a:pt x="4182563" y="3732658"/>
                  <a:pt x="4079529" y="3848392"/>
                </a:cubicBezTo>
                <a:cubicBezTo>
                  <a:pt x="3976495" y="3964126"/>
                  <a:pt x="4777511" y="5392993"/>
                  <a:pt x="4408088" y="5474231"/>
                </a:cubicBezTo>
                <a:cubicBezTo>
                  <a:pt x="4038665" y="5555469"/>
                  <a:pt x="3079116" y="4335818"/>
                  <a:pt x="1862993" y="4335818"/>
                </a:cubicBezTo>
                <a:cubicBezTo>
                  <a:pt x="1359243" y="4335818"/>
                  <a:pt x="596311" y="5412943"/>
                  <a:pt x="596311" y="4909193"/>
                </a:cubicBezTo>
                <a:cubicBezTo>
                  <a:pt x="596311" y="3453044"/>
                  <a:pt x="0" y="2368269"/>
                  <a:pt x="0" y="912120"/>
                </a:cubicBezTo>
                <a:close/>
              </a:path>
            </a:pathLst>
          </a:custGeom>
          <a:gradFill flip="none" rotWithShape="1">
            <a:gsLst>
              <a:gs pos="0">
                <a:schemeClr val="accent2">
                  <a:lumMod val="75000"/>
                </a:schemeClr>
              </a:gs>
              <a:gs pos="13000">
                <a:srgbClr val="F8B049"/>
              </a:gs>
              <a:gs pos="32000">
                <a:srgbClr val="F8B049"/>
              </a:gs>
              <a:gs pos="63000">
                <a:srgbClr val="FEE7F2"/>
              </a:gs>
              <a:gs pos="67000">
                <a:srgbClr val="F952A0"/>
              </a:gs>
              <a:gs pos="69000">
                <a:srgbClr val="C50849"/>
              </a:gs>
              <a:gs pos="82001">
                <a:srgbClr val="B43E85"/>
              </a:gs>
              <a:gs pos="100000">
                <a:srgbClr val="F8B049"/>
              </a:gs>
            </a:gsLst>
            <a:lin ang="5400000" scaled="0"/>
            <a:tileRect r="-100000" b="-100000"/>
          </a:gradFill>
          <a:ln w="82550" cap="rnd" cmpd="thinThick">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lv-LV" sz="4400" b="1" dirty="0" smtClean="0">
                <a:solidFill>
                  <a:srgbClr val="00B05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Atbilde pareiza</a:t>
            </a:r>
          </a:p>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5" name="Taisnstūris 4">
            <a:hlinkClick r:id="rId2" action="ppaction://hlinksldjump"/>
          </p:cNvPr>
          <p:cNvSpPr/>
          <p:nvPr/>
        </p:nvSpPr>
        <p:spPr>
          <a:xfrm>
            <a:off x="1621894" y="5373216"/>
            <a:ext cx="5468164" cy="1107996"/>
          </a:xfrm>
          <a:prstGeom prst="rect">
            <a:avLst/>
          </a:prstGeom>
        </p:spPr>
        <p:txBody>
          <a:bodyPr wrap="none">
            <a:spAutoFit/>
          </a:bodyPr>
          <a:lstStyle/>
          <a:p>
            <a:r>
              <a:rPr lang="lv-LV" sz="6600" b="1" dirty="0">
                <a:solidFill>
                  <a:schemeClr val="bg1">
                    <a:lumMod val="95000"/>
                  </a:schemeClr>
                </a:solidFill>
                <a:latin typeface="Gabriola" panose="04040605051002020D02" pitchFamily="82" charset="0"/>
              </a:rPr>
              <a:t>Izlasiet skaidrojumu</a:t>
            </a:r>
          </a:p>
        </p:txBody>
      </p:sp>
    </p:spTree>
    <p:extLst>
      <p:ext uri="{BB962C8B-B14F-4D97-AF65-F5344CB8AC3E}">
        <p14:creationId xmlns:p14="http://schemas.microsoft.com/office/powerpoint/2010/main" val="33708251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isnstūris ar noapaļotiem stūriem 2">
            <a:hlinkClick r:id="rId2" action="ppaction://hlinksldjump"/>
          </p:cNvPr>
          <p:cNvSpPr/>
          <p:nvPr/>
        </p:nvSpPr>
        <p:spPr>
          <a:xfrm>
            <a:off x="0" y="0"/>
            <a:ext cx="9143999" cy="6065912"/>
          </a:xfrm>
          <a:prstGeom prst="round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lv-LV" sz="3600" b="1" dirty="0">
                <a:solidFill>
                  <a:schemeClr val="accent2">
                    <a:lumMod val="75000"/>
                  </a:schemeClr>
                </a:solidFill>
                <a:latin typeface="Brush Script MT" panose="03060802040406070304" pitchFamily="66" charset="0"/>
                <a:ea typeface="Calibri"/>
                <a:cs typeface="FrankRuehl" panose="020E0503060101010101" pitchFamily="34" charset="-79"/>
              </a:rPr>
              <a:t>Skaidrojums</a:t>
            </a:r>
          </a:p>
          <a:p>
            <a:pPr algn="ctr"/>
            <a:r>
              <a:rPr lang="lv-LV" sz="2400" b="1" dirty="0">
                <a:solidFill>
                  <a:schemeClr val="accent2">
                    <a:lumMod val="75000"/>
                  </a:schemeClr>
                </a:solidFill>
                <a:latin typeface="Arabic Typesetting" panose="03020402040406030203" pitchFamily="66" charset="-78"/>
                <a:cs typeface="Arabic Typesetting" panose="03020402040406030203" pitchFamily="66" charset="-78"/>
              </a:rPr>
              <a:t>Jans Ludviks Broel Plāters tika apbedīts Viļņā, 1737. gada 14. martā, </a:t>
            </a:r>
            <a:endParaRPr lang="lv-LV" sz="2400" b="1" dirty="0" smtClean="0">
              <a:solidFill>
                <a:schemeClr val="accent2">
                  <a:lumMod val="75000"/>
                </a:schemeClr>
              </a:solidFill>
              <a:latin typeface="Arabic Typesetting" panose="03020402040406030203" pitchFamily="66" charset="-78"/>
              <a:cs typeface="Arabic Typesetting" panose="03020402040406030203" pitchFamily="66" charset="-78"/>
            </a:endParaRPr>
          </a:p>
          <a:p>
            <a:pPr algn="ctr"/>
            <a:r>
              <a:rPr lang="lv-LV" sz="2400" b="1" dirty="0" smtClean="0">
                <a:solidFill>
                  <a:schemeClr val="accent2">
                    <a:lumMod val="75000"/>
                  </a:schemeClr>
                </a:solidFill>
                <a:latin typeface="Arabic Typesetting" panose="03020402040406030203" pitchFamily="66" charset="-78"/>
                <a:cs typeface="Arabic Typesetting" panose="03020402040406030203" pitchFamily="66" charset="-78"/>
              </a:rPr>
              <a:t>Viļņas </a:t>
            </a:r>
            <a:r>
              <a:rPr lang="lv-LV" sz="2400" b="1" dirty="0">
                <a:solidFill>
                  <a:schemeClr val="accent2">
                    <a:lumMod val="75000"/>
                  </a:schemeClr>
                </a:solidFill>
                <a:latin typeface="Arabic Typesetting" panose="03020402040406030203" pitchFamily="66" charset="-78"/>
                <a:cs typeface="Arabic Typesetting" panose="03020402040406030203" pitchFamily="66" charset="-78"/>
              </a:rPr>
              <a:t>Kunga debeskāpšanas baznīcas (Viļņas misionāru baznīcas) kapličā. </a:t>
            </a:r>
          </a:p>
          <a:p>
            <a:pPr algn="ctr"/>
            <a:r>
              <a:rPr lang="lv-LV" sz="2400" b="1" dirty="0">
                <a:solidFill>
                  <a:schemeClr val="accent2">
                    <a:lumMod val="75000"/>
                  </a:schemeClr>
                </a:solidFill>
                <a:latin typeface="Arabic Typesetting" panose="03020402040406030203" pitchFamily="66" charset="-78"/>
                <a:cs typeface="Arabic Typesetting" panose="03020402040406030203" pitchFamily="66" charset="-78"/>
              </a:rPr>
              <a:t>Jana Ludvika Broel  Plātera tēvs Jans Andžejs Broel Plāters kapličas būvniecībai savulaik bija ziedojis 1000 talārus. </a:t>
            </a:r>
          </a:p>
          <a:p>
            <a:pPr algn="ctr"/>
            <a:r>
              <a:rPr lang="lv-LV" sz="2400" b="1" dirty="0">
                <a:solidFill>
                  <a:schemeClr val="accent2">
                    <a:lumMod val="75000"/>
                  </a:schemeClr>
                </a:solidFill>
                <a:latin typeface="Arabic Typesetting" panose="03020402040406030203" pitchFamily="66" charset="-78"/>
                <a:cs typeface="Arabic Typesetting" panose="03020402040406030203" pitchFamily="66" charset="-78"/>
              </a:rPr>
              <a:t>Viļņas misionāru baznīcu sāka celt 1695. gadā pēc Teofila Plātera iniciatīvas un līdzekļiem. Teofils Plāters bija Jana Andžeja Plātera brālis, Jana Ludvika Plātera tēva brālis. Baznīca un klosteris tika celti priesteriem – misionāriem. Baznīcas celtniecība tika pabeigta 1730. gadā. </a:t>
            </a:r>
          </a:p>
          <a:p>
            <a:pPr algn="ctr"/>
            <a:r>
              <a:rPr lang="lv-LV" sz="2400" b="1" dirty="0">
                <a:solidFill>
                  <a:schemeClr val="accent2">
                    <a:lumMod val="75000"/>
                  </a:schemeClr>
                </a:solidFill>
                <a:latin typeface="Arabic Typesetting" panose="03020402040406030203" pitchFamily="66" charset="-78"/>
                <a:cs typeface="Arabic Typesetting" panose="03020402040406030203" pitchFamily="66" charset="-78"/>
              </a:rPr>
              <a:t>Šī baznīcas kapliča ir grāfu Plāteru dzimtas kapa vieta, kur tika apglabāts arī grāfs Jans Ludviks Broel </a:t>
            </a:r>
            <a:r>
              <a:rPr lang="lv-LV" sz="2400" b="1" dirty="0" smtClean="0">
                <a:solidFill>
                  <a:schemeClr val="accent2">
                    <a:lumMod val="75000"/>
                  </a:schemeClr>
                </a:solidFill>
                <a:latin typeface="Arabic Typesetting" panose="03020402040406030203" pitchFamily="66" charset="-78"/>
                <a:cs typeface="Arabic Typesetting" panose="03020402040406030203" pitchFamily="66" charset="-78"/>
              </a:rPr>
              <a:t>Plāters.</a:t>
            </a:r>
          </a:p>
          <a:p>
            <a:pPr algn="ctr"/>
            <a:endParaRPr lang="lv-LV" b="1" dirty="0" smtClean="0">
              <a:solidFill>
                <a:schemeClr val="accent2">
                  <a:lumMod val="75000"/>
                </a:schemeClr>
              </a:solidFill>
              <a:latin typeface="Arabic Typesetting" panose="03020402040406030203" pitchFamily="66" charset="-78"/>
              <a:cs typeface="Arabic Typesetting" panose="03020402040406030203" pitchFamily="66" charset="-78"/>
            </a:endParaRPr>
          </a:p>
          <a:p>
            <a:pPr algn="ctr"/>
            <a:r>
              <a:rPr lang="lv-LV" sz="2400" b="1" i="1" dirty="0">
                <a:solidFill>
                  <a:schemeClr val="accent2">
                    <a:lumMod val="75000"/>
                  </a:schemeClr>
                </a:solidFill>
                <a:latin typeface="Arabic Typesetting" panose="03020402040406030203" pitchFamily="66" charset="-78"/>
                <a:cs typeface="Arabic Typesetting" panose="03020402040406030203" pitchFamily="66" charset="-78"/>
              </a:rPr>
              <a:t>Avots: </a:t>
            </a:r>
            <a:r>
              <a:rPr lang="lv-LV" sz="2400" b="1" i="1" dirty="0" smtClean="0">
                <a:solidFill>
                  <a:schemeClr val="accent2">
                    <a:lumMod val="75000"/>
                  </a:schemeClr>
                </a:solidFill>
                <a:latin typeface="Arabic Typesetting" panose="03020402040406030203" pitchFamily="66" charset="-78"/>
                <a:cs typeface="Arabic Typesetting" panose="03020402040406030203" pitchFamily="66" charset="-78"/>
              </a:rPr>
              <a:t> </a:t>
            </a:r>
            <a:r>
              <a:rPr lang="pl-PL" sz="2400" b="1" i="1" dirty="0" smtClean="0">
                <a:solidFill>
                  <a:schemeClr val="accent2">
                    <a:lumMod val="75000"/>
                  </a:schemeClr>
                </a:solidFill>
                <a:latin typeface="Arabic Typesetting" panose="03020402040406030203" pitchFamily="66" charset="-78"/>
                <a:cs typeface="Arabic Typesetting" panose="03020402040406030203" pitchFamily="66" charset="-78"/>
                <a:hlinkClick r:id="rId4"/>
              </a:rPr>
              <a:t>Szymon</a:t>
            </a:r>
            <a:r>
              <a:rPr lang="pl-PL" sz="2400" b="1" i="1" dirty="0">
                <a:solidFill>
                  <a:schemeClr val="accent2">
                    <a:lumMod val="75000"/>
                  </a:schemeClr>
                </a:solidFill>
                <a:latin typeface="Arabic Typesetting" panose="03020402040406030203" pitchFamily="66" charset="-78"/>
                <a:cs typeface="Arabic Typesetting" panose="03020402040406030203" pitchFamily="66" charset="-78"/>
                <a:hlinkClick r:id="rId4"/>
              </a:rPr>
              <a:t>, Konarski. Platerowie. – Paryż,  1955.- 35., 40.lpp. //</a:t>
            </a:r>
            <a:r>
              <a:rPr lang="pl-PL" sz="2400" b="1" i="1" dirty="0">
                <a:solidFill>
                  <a:schemeClr val="accent2">
                    <a:lumMod val="75000"/>
                  </a:schemeClr>
                </a:solidFill>
                <a:latin typeface="Arabic Typesetting" panose="03020402040406030203" pitchFamily="66" charset="-78"/>
                <a:cs typeface="Arabic Typesetting" panose="03020402040406030203" pitchFamily="66" charset="-78"/>
              </a:rPr>
              <a:t> </a:t>
            </a:r>
            <a:endParaRPr lang="lv-LV" sz="2400" b="1" i="1" dirty="0" smtClean="0">
              <a:solidFill>
                <a:schemeClr val="accent2">
                  <a:lumMod val="75000"/>
                </a:schemeClr>
              </a:solidFill>
              <a:latin typeface="Arabic Typesetting" panose="03020402040406030203" pitchFamily="66" charset="-78"/>
              <a:cs typeface="Arabic Typesetting" panose="03020402040406030203" pitchFamily="66" charset="-78"/>
            </a:endParaRPr>
          </a:p>
          <a:p>
            <a:pPr algn="ctr"/>
            <a:endParaRPr lang="lv-LV" sz="2400" b="1" i="1" dirty="0" smtClean="0">
              <a:solidFill>
                <a:schemeClr val="accent2">
                  <a:lumMod val="75000"/>
                </a:schemeClr>
              </a:solidFill>
              <a:latin typeface="Arabic Typesetting" panose="03020402040406030203" pitchFamily="66" charset="-78"/>
              <a:cs typeface="Arabic Typesetting" panose="03020402040406030203" pitchFamily="66" charset="-78"/>
            </a:endParaRPr>
          </a:p>
          <a:p>
            <a:pPr algn="ctr"/>
            <a:endParaRPr lang="lv-LV" dirty="0">
              <a:solidFill>
                <a:srgbClr val="FF0000"/>
              </a:solidFill>
            </a:endParaRPr>
          </a:p>
        </p:txBody>
      </p:sp>
      <p:pic>
        <p:nvPicPr>
          <p:cNvPr id="2" name="Picture 4">
            <a:hlinkClick r:id="rId2"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85184"/>
            <a:ext cx="9143999" cy="2199054"/>
          </a:xfrm>
          <a:prstGeom prst="rect">
            <a:avLst/>
          </a:prstGeom>
          <a:noFill/>
          <a:ln>
            <a:noFill/>
          </a:ln>
          <a:effectLst>
            <a:outerShdw dist="35921" dir="2700000" algn="ctr" rotWithShape="0">
              <a:schemeClr val="bg2"/>
            </a:outerShdw>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Attēls 4" descr="C:\Users\Lietotajs\Desktop\misionari vilna.jpg">
            <a:hlinkClick r:id="rId2" action="ppaction://hlinksldjump"/>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9990" y="3933056"/>
            <a:ext cx="1373505" cy="1758315"/>
          </a:xfrm>
          <a:prstGeom prst="ellipse">
            <a:avLst/>
          </a:prstGeom>
          <a:ln>
            <a:noFill/>
          </a:ln>
          <a:effectLst>
            <a:softEdge rad="112500"/>
          </a:effectLst>
        </p:spPr>
      </p:pic>
    </p:spTree>
    <p:extLst>
      <p:ext uri="{BB962C8B-B14F-4D97-AF65-F5344CB8AC3E}">
        <p14:creationId xmlns:p14="http://schemas.microsoft.com/office/powerpoint/2010/main" val="270987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Lietotajs\Desktop\71_damasco_43.jpg"/>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PaintBrush/>
                    </a14:imgEffect>
                    <a14:imgEffect>
                      <a14:sharpenSoften amount="-18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315416"/>
            <a:ext cx="9251504" cy="7290048"/>
          </a:xfrm>
          <a:prstGeom prst="rect">
            <a:avLst/>
          </a:prstGeom>
          <a:noFill/>
          <a:ln w="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lgDashDotDot"/>
          </a:ln>
          <a:effectLst>
            <a:glow rad="127000">
              <a:schemeClr val="bg1"/>
            </a:glow>
            <a:reflection blurRad="6350" stA="50000" endA="300" endPos="55000" dir="5400000" sy="-100000" algn="bl" rotWithShape="0"/>
          </a:effectLst>
          <a:scene3d>
            <a:camera prst="isometricRightUp"/>
            <a:lightRig rig="sunrise" dir="t">
              <a:rot lat="0" lon="0" rev="0"/>
            </a:lightRig>
          </a:scene3d>
          <a:sp3d extrusionH="107950" contourW="12700">
            <a:extrusionClr>
              <a:schemeClr val="accent3">
                <a:lumMod val="75000"/>
              </a:schemeClr>
            </a:extrusionClr>
            <a:contourClr>
              <a:schemeClr val="bg2">
                <a:lumMod val="25000"/>
              </a:schemeClr>
            </a:contourClr>
          </a:sp3d>
          <a:extLst>
            <a:ext uri="{909E8E84-426E-40DD-AFC4-6F175D3DCCD1}">
              <a14:hiddenFill xmlns:a14="http://schemas.microsoft.com/office/drawing/2010/main">
                <a:solidFill>
                  <a:srgbClr val="FFFFFF"/>
                </a:solidFill>
              </a14:hiddenFill>
            </a:ext>
          </a:extLst>
        </p:spPr>
      </p:pic>
      <p:pic>
        <p:nvPicPr>
          <p:cNvPr id="2" name="Picture 2" descr="C:\Users\Lietotajs\Desktop\kraslavo-nad-dvinoy - Copy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104" y="-6723"/>
            <a:ext cx="3203848" cy="6864723"/>
          </a:xfrm>
          <a:prstGeom prst="rect">
            <a:avLst/>
          </a:prstGeom>
          <a:noFill/>
          <a:effectLst>
            <a:outerShdw blurRad="50800" dist="50800" dir="5400000" algn="ctr" rotWithShape="0">
              <a:schemeClr val="bg1"/>
            </a:outerShdw>
            <a:softEdge rad="635000"/>
          </a:effectLst>
          <a:extLst>
            <a:ext uri="{909E8E84-426E-40DD-AFC4-6F175D3DCCD1}">
              <a14:hiddenFill xmlns:a14="http://schemas.microsoft.com/office/drawing/2010/main">
                <a:solidFill>
                  <a:srgbClr val="FFFFFF"/>
                </a:solidFill>
              </a14:hiddenFill>
            </a:ext>
          </a:extLst>
        </p:spPr>
      </p:pic>
      <p:sp>
        <p:nvSpPr>
          <p:cNvPr id="3" name="Taisnstūris ar noapaļotiem stūriem 2"/>
          <p:cNvSpPr/>
          <p:nvPr/>
        </p:nvSpPr>
        <p:spPr>
          <a:xfrm>
            <a:off x="152541" y="391276"/>
            <a:ext cx="5472608" cy="6192688"/>
          </a:xfrm>
          <a:custGeom>
            <a:avLst/>
            <a:gdLst>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560488 w 5472608"/>
              <a:gd name="connsiteY5" fmla="*/ 6192688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2608" h="6192688">
                <a:moveTo>
                  <a:pt x="0" y="912120"/>
                </a:moveTo>
                <a:cubicBezTo>
                  <a:pt x="0" y="408370"/>
                  <a:pt x="408370" y="0"/>
                  <a:pt x="912120" y="0"/>
                </a:cubicBezTo>
                <a:lnTo>
                  <a:pt x="4560488" y="0"/>
                </a:lnTo>
                <a:cubicBezTo>
                  <a:pt x="5064238" y="0"/>
                  <a:pt x="5472608" y="408370"/>
                  <a:pt x="5472608" y="912120"/>
                </a:cubicBezTo>
                <a:lnTo>
                  <a:pt x="5026294" y="4779825"/>
                </a:lnTo>
                <a:cubicBezTo>
                  <a:pt x="5026294" y="5283575"/>
                  <a:pt x="4911838" y="5474231"/>
                  <a:pt x="4408088" y="5474231"/>
                </a:cubicBezTo>
                <a:cubicBezTo>
                  <a:pt x="3191965" y="5474231"/>
                  <a:pt x="2128243" y="6192688"/>
                  <a:pt x="912120" y="6192688"/>
                </a:cubicBezTo>
                <a:cubicBezTo>
                  <a:pt x="408370" y="6192688"/>
                  <a:pt x="0" y="5784318"/>
                  <a:pt x="0" y="5280568"/>
                </a:cubicBezTo>
                <a:lnTo>
                  <a:pt x="0" y="912120"/>
                </a:lnTo>
                <a:close/>
              </a:path>
            </a:pathLst>
          </a:custGeom>
          <a:gradFill flip="none" rotWithShape="1">
            <a:gsLst>
              <a:gs pos="0">
                <a:schemeClr val="accent3"/>
              </a:gs>
              <a:gs pos="100000">
                <a:schemeClr val="accent1">
                  <a:tint val="23500"/>
                  <a:satMod val="160000"/>
                </a:schemeClr>
              </a:gs>
            </a:gsLst>
            <a:path path="circle">
              <a:fillToRect l="100000" t="100000"/>
            </a:path>
            <a:tileRect r="-100000" b="-100000"/>
          </a:gradFill>
          <a:ln w="82550" cap="rnd" cmpd="thinThick">
            <a:gradFill>
              <a:gsLst>
                <a:gs pos="0">
                  <a:srgbClr val="FFF200"/>
                </a:gs>
                <a:gs pos="45000">
                  <a:srgbClr val="FF7A00"/>
                </a:gs>
                <a:gs pos="70000">
                  <a:srgbClr val="FF0300"/>
                </a:gs>
                <a:gs pos="100000">
                  <a:srgbClr val="4D0808"/>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a:p>
            <a:pPr algn="ctr"/>
            <a:endParaRPr lang="lv-LV" sz="3200" b="1" dirty="0">
              <a:solidFill>
                <a:schemeClr val="accent2">
                  <a:lumMod val="75000"/>
                </a:schemeClr>
              </a:solidFill>
              <a:latin typeface="Arabic Typesetting" panose="03020402040406030203" pitchFamily="66" charset="-78"/>
              <a:cs typeface="Arabic Typesetting" panose="03020402040406030203" pitchFamily="66" charset="-78"/>
            </a:endParaRPr>
          </a:p>
          <a:p>
            <a:endParaRPr lang="lv-LV" sz="4000" b="1" dirty="0" smtClean="0">
              <a:solidFill>
                <a:schemeClr val="accent2">
                  <a:lumMod val="75000"/>
                </a:schemeClr>
              </a:solidFill>
              <a:latin typeface="Chiller" panose="04020404031007020602" pitchFamily="82" charset="0"/>
              <a:cs typeface="Arabic Typesetting" panose="03020402040406030203" pitchFamily="66" charset="-78"/>
            </a:endParaRPr>
          </a:p>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6" name="TextBox 5">
            <a:hlinkClick r:id="rId5" action="ppaction://hlinksldjump"/>
          </p:cNvPr>
          <p:cNvSpPr txBox="1"/>
          <p:nvPr/>
        </p:nvSpPr>
        <p:spPr>
          <a:xfrm>
            <a:off x="207810" y="2734374"/>
            <a:ext cx="5256000" cy="584775"/>
          </a:xfrm>
          <a:prstGeom prst="rect">
            <a:avLst/>
          </a:prstGeom>
          <a:noFill/>
        </p:spPr>
        <p:txBody>
          <a:bodyPr wrap="square" rtlCol="0">
            <a:spAutoFit/>
          </a:bodyPr>
          <a:lstStyle/>
          <a:p>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(1</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 </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4 gadi</a:t>
            </a:r>
            <a:endParaRPr lang="lv-LV" dirty="0"/>
          </a:p>
        </p:txBody>
      </p:sp>
      <p:sp>
        <p:nvSpPr>
          <p:cNvPr id="8" name="TextBox 7">
            <a:hlinkClick r:id="rId6" action="ppaction://hlinksldjump"/>
          </p:cNvPr>
          <p:cNvSpPr txBox="1"/>
          <p:nvPr/>
        </p:nvSpPr>
        <p:spPr>
          <a:xfrm>
            <a:off x="207810" y="3310374"/>
            <a:ext cx="5256000" cy="585216"/>
          </a:xfrm>
          <a:prstGeom prst="rect">
            <a:avLst/>
          </a:prstGeom>
          <a:noFill/>
        </p:spPr>
        <p:txBody>
          <a:bodyPr wrap="square" rtlCol="0">
            <a:spAutoFit/>
          </a:bodyPr>
          <a:lstStyle/>
          <a:p>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(2</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 </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14 gadi</a:t>
            </a:r>
          </a:p>
          <a:p>
            <a:endParaRPr lang="lv-LV" dirty="0"/>
          </a:p>
        </p:txBody>
      </p:sp>
      <p:sp>
        <p:nvSpPr>
          <p:cNvPr id="9" name="TextBox 8">
            <a:hlinkClick r:id="rId5" action="ppaction://hlinksldjump"/>
          </p:cNvPr>
          <p:cNvSpPr txBox="1"/>
          <p:nvPr/>
        </p:nvSpPr>
        <p:spPr>
          <a:xfrm>
            <a:off x="208658" y="3886374"/>
            <a:ext cx="5256000" cy="584775"/>
          </a:xfrm>
          <a:prstGeom prst="rect">
            <a:avLst/>
          </a:prstGeom>
          <a:noFill/>
        </p:spPr>
        <p:txBody>
          <a:bodyPr wrap="square" rtlCol="0">
            <a:spAutoFit/>
          </a:bodyPr>
          <a:lstStyle/>
          <a:p>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(3</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 </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24 gadi</a:t>
            </a:r>
            <a:endParaRPr lang="lv-LV" sz="32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11" name="TextBox 10"/>
          <p:cNvSpPr txBox="1"/>
          <p:nvPr/>
        </p:nvSpPr>
        <p:spPr>
          <a:xfrm>
            <a:off x="179512" y="1124744"/>
            <a:ext cx="5328592" cy="1815882"/>
          </a:xfrm>
          <a:prstGeom prst="rect">
            <a:avLst/>
          </a:prstGeom>
          <a:noFill/>
        </p:spPr>
        <p:txBody>
          <a:bodyPr wrap="square" rtlCol="0">
            <a:spAutoFit/>
          </a:bodyPr>
          <a:lstStyle/>
          <a:p>
            <a:pPr algn="ct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Cik gadu bija Konstantīnam Ludvikam Broel Plāteram, kad viņš pēc tēva nāves manto Krāslavu?</a:t>
            </a:r>
          </a:p>
          <a:p>
            <a:endParaRPr lang="lv-LV" sz="1600" dirty="0"/>
          </a:p>
        </p:txBody>
      </p:sp>
      <p:sp>
        <p:nvSpPr>
          <p:cNvPr id="5" name="8-Point Star 4"/>
          <p:cNvSpPr/>
          <p:nvPr/>
        </p:nvSpPr>
        <p:spPr>
          <a:xfrm>
            <a:off x="2392318" y="116632"/>
            <a:ext cx="914400" cy="914400"/>
          </a:xfrm>
          <a:prstGeom prst="star8">
            <a:avLst/>
          </a:prstGeom>
          <a:blipFill>
            <a:blip r:embed="rId7" cstate="print"/>
            <a:stretch>
              <a:fillRect/>
            </a:stretch>
          </a:bli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3200" dirty="0" smtClean="0">
                <a:solidFill>
                  <a:schemeClr val="accent2">
                    <a:lumMod val="75000"/>
                  </a:schemeClr>
                </a:solidFill>
              </a:rPr>
              <a:t>16</a:t>
            </a:r>
            <a:endParaRPr lang="lv-LV" dirty="0">
              <a:solidFill>
                <a:schemeClr val="accent2">
                  <a:lumMod val="75000"/>
                </a:schemeClr>
              </a:solidFill>
            </a:endParaRPr>
          </a:p>
        </p:txBody>
      </p:sp>
    </p:spTree>
    <p:extLst>
      <p:ext uri="{BB962C8B-B14F-4D97-AF65-F5344CB8AC3E}">
        <p14:creationId xmlns:p14="http://schemas.microsoft.com/office/powerpoint/2010/main" val="36941780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Attēls 1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a:ln>
            <a:gradFill>
              <a:gsLst>
                <a:gs pos="0">
                  <a:schemeClr val="accent1">
                    <a:tint val="66000"/>
                    <a:satMod val="160000"/>
                  </a:schemeClr>
                </a:gs>
                <a:gs pos="9000">
                  <a:schemeClr val="accent6">
                    <a:lumMod val="75000"/>
                    <a:alpha val="15000"/>
                  </a:schemeClr>
                </a:gs>
                <a:gs pos="100000">
                  <a:schemeClr val="accent1">
                    <a:tint val="23500"/>
                    <a:satMod val="160000"/>
                  </a:schemeClr>
                </a:gs>
              </a:gsLst>
              <a:lin ang="5400000" scaled="0"/>
            </a:gradFill>
          </a:ln>
          <a:effectLst>
            <a:softEdge rad="635000"/>
          </a:effectLst>
        </p:spPr>
      </p:pic>
      <p:sp>
        <p:nvSpPr>
          <p:cNvPr id="18" name="Taisnstūris ar noapaļotiem stūriem 2">
            <a:hlinkClick r:id="rId2" action="ppaction://hlinksldjump"/>
          </p:cNvPr>
          <p:cNvSpPr/>
          <p:nvPr/>
        </p:nvSpPr>
        <p:spPr>
          <a:xfrm>
            <a:off x="4067944" y="555780"/>
            <a:ext cx="4721731" cy="2520000"/>
          </a:xfrm>
          <a:custGeom>
            <a:avLst/>
            <a:gdLst>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560488 w 5472608"/>
              <a:gd name="connsiteY5" fmla="*/ 6192688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596311 w 5472608"/>
              <a:gd name="connsiteY7" fmla="*/ 4909193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079529 w 5472608"/>
              <a:gd name="connsiteY5" fmla="*/ 3848392 h 6192688"/>
              <a:gd name="connsiteX6" fmla="*/ 4408088 w 5472608"/>
              <a:gd name="connsiteY6" fmla="*/ 5474231 h 6192688"/>
              <a:gd name="connsiteX7" fmla="*/ 912120 w 5472608"/>
              <a:gd name="connsiteY7" fmla="*/ 6192688 h 6192688"/>
              <a:gd name="connsiteX8" fmla="*/ 596311 w 5472608"/>
              <a:gd name="connsiteY8" fmla="*/ 4909193 h 6192688"/>
              <a:gd name="connsiteX9" fmla="*/ 0 w 5472608"/>
              <a:gd name="connsiteY9" fmla="*/ 912120 h 6192688"/>
              <a:gd name="connsiteX0" fmla="*/ 0 w 5472608"/>
              <a:gd name="connsiteY0" fmla="*/ 912120 h 5478117"/>
              <a:gd name="connsiteX1" fmla="*/ 912120 w 5472608"/>
              <a:gd name="connsiteY1" fmla="*/ 0 h 5478117"/>
              <a:gd name="connsiteX2" fmla="*/ 4560488 w 5472608"/>
              <a:gd name="connsiteY2" fmla="*/ 0 h 5478117"/>
              <a:gd name="connsiteX3" fmla="*/ 5472608 w 5472608"/>
              <a:gd name="connsiteY3" fmla="*/ 912120 h 5478117"/>
              <a:gd name="connsiteX4" fmla="*/ 5026294 w 5472608"/>
              <a:gd name="connsiteY4" fmla="*/ 4779825 h 5478117"/>
              <a:gd name="connsiteX5" fmla="*/ 4079529 w 5472608"/>
              <a:gd name="connsiteY5" fmla="*/ 3848392 h 5478117"/>
              <a:gd name="connsiteX6" fmla="*/ 4408088 w 5472608"/>
              <a:gd name="connsiteY6" fmla="*/ 5474231 h 5478117"/>
              <a:gd name="connsiteX7" fmla="*/ 1862993 w 5472608"/>
              <a:gd name="connsiteY7" fmla="*/ 4335818 h 5478117"/>
              <a:gd name="connsiteX8" fmla="*/ 596311 w 5472608"/>
              <a:gd name="connsiteY8" fmla="*/ 4909193 h 5478117"/>
              <a:gd name="connsiteX9" fmla="*/ 0 w 5472608"/>
              <a:gd name="connsiteY9" fmla="*/ 912120 h 5478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2608" h="5478117">
                <a:moveTo>
                  <a:pt x="0" y="912120"/>
                </a:moveTo>
                <a:cubicBezTo>
                  <a:pt x="0" y="408370"/>
                  <a:pt x="408370" y="0"/>
                  <a:pt x="912120" y="0"/>
                </a:cubicBezTo>
                <a:lnTo>
                  <a:pt x="4560488" y="0"/>
                </a:lnTo>
                <a:cubicBezTo>
                  <a:pt x="5064238" y="0"/>
                  <a:pt x="5472608" y="408370"/>
                  <a:pt x="5472608" y="912120"/>
                </a:cubicBezTo>
                <a:lnTo>
                  <a:pt x="5026294" y="4779825"/>
                </a:lnTo>
                <a:cubicBezTo>
                  <a:pt x="4858580" y="5542576"/>
                  <a:pt x="4182563" y="3732658"/>
                  <a:pt x="4079529" y="3848392"/>
                </a:cubicBezTo>
                <a:cubicBezTo>
                  <a:pt x="3976495" y="3964126"/>
                  <a:pt x="4777511" y="5392993"/>
                  <a:pt x="4408088" y="5474231"/>
                </a:cubicBezTo>
                <a:cubicBezTo>
                  <a:pt x="4038665" y="5555469"/>
                  <a:pt x="3079116" y="4335818"/>
                  <a:pt x="1862993" y="4335818"/>
                </a:cubicBezTo>
                <a:cubicBezTo>
                  <a:pt x="1359243" y="4335818"/>
                  <a:pt x="596311" y="5412943"/>
                  <a:pt x="596311" y="4909193"/>
                </a:cubicBezTo>
                <a:cubicBezTo>
                  <a:pt x="596311" y="3453044"/>
                  <a:pt x="0" y="2368269"/>
                  <a:pt x="0" y="912120"/>
                </a:cubicBezTo>
                <a:close/>
              </a:path>
            </a:pathLst>
          </a:custGeom>
          <a:gradFill flip="none" rotWithShape="1">
            <a:gsLst>
              <a:gs pos="0">
                <a:schemeClr val="accent2">
                  <a:lumMod val="75000"/>
                </a:schemeClr>
              </a:gs>
              <a:gs pos="13000">
                <a:srgbClr val="F8B049"/>
              </a:gs>
              <a:gs pos="32000">
                <a:srgbClr val="F8B049"/>
              </a:gs>
              <a:gs pos="63000">
                <a:srgbClr val="FEE7F2"/>
              </a:gs>
              <a:gs pos="67000">
                <a:srgbClr val="F952A0"/>
              </a:gs>
              <a:gs pos="69000">
                <a:srgbClr val="C50849"/>
              </a:gs>
              <a:gs pos="82001">
                <a:srgbClr val="B43E85"/>
              </a:gs>
              <a:gs pos="100000">
                <a:srgbClr val="F8B049"/>
              </a:gs>
            </a:gsLst>
            <a:lin ang="5400000" scaled="0"/>
            <a:tileRect r="-100000" b="-100000"/>
          </a:gradFill>
          <a:ln w="82550" cap="rnd" cmpd="thinThick">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lv-LV" sz="4400" b="1" dirty="0" smtClean="0">
                <a:solidFill>
                  <a:srgbClr val="FF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Atbilde nepareiza</a:t>
            </a:r>
          </a:p>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19" name="Taisnstūris 18">
            <a:hlinkClick r:id="rId2" action="ppaction://hlinksldjump"/>
          </p:cNvPr>
          <p:cNvSpPr/>
          <p:nvPr/>
        </p:nvSpPr>
        <p:spPr>
          <a:xfrm>
            <a:off x="1763688" y="5301208"/>
            <a:ext cx="4099199" cy="1107996"/>
          </a:xfrm>
          <a:prstGeom prst="rect">
            <a:avLst/>
          </a:prstGeom>
        </p:spPr>
        <p:txBody>
          <a:bodyPr wrap="none">
            <a:spAutoFit/>
          </a:bodyPr>
          <a:lstStyle/>
          <a:p>
            <a:r>
              <a:rPr lang="lv-LV" sz="6600" b="1" dirty="0" smtClean="0">
                <a:solidFill>
                  <a:schemeClr val="bg1">
                    <a:lumMod val="95000"/>
                  </a:schemeClr>
                </a:solidFill>
                <a:latin typeface="Gabriola" panose="04040605051002020D02" pitchFamily="82" charset="0"/>
                <a:cs typeface="Andalus" panose="02020603050405020304" pitchFamily="18" charset="-78"/>
              </a:rPr>
              <a:t>Atbildēt </a:t>
            </a:r>
            <a:r>
              <a:rPr lang="lv-LV" sz="6600" b="1" dirty="0">
                <a:solidFill>
                  <a:schemeClr val="bg1">
                    <a:lumMod val="95000"/>
                  </a:schemeClr>
                </a:solidFill>
                <a:latin typeface="Gabriola" panose="04040605051002020D02" pitchFamily="82" charset="0"/>
                <a:cs typeface="Andalus" panose="02020603050405020304" pitchFamily="18" charset="-78"/>
              </a:rPr>
              <a:t>vēlreiz</a:t>
            </a:r>
          </a:p>
        </p:txBody>
      </p:sp>
    </p:spTree>
    <p:extLst>
      <p:ext uri="{BB962C8B-B14F-4D97-AF65-F5344CB8AC3E}">
        <p14:creationId xmlns:p14="http://schemas.microsoft.com/office/powerpoint/2010/main" val="14417638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ttēls 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980553"/>
          </a:xfrm>
          <a:prstGeom prst="rect">
            <a:avLst/>
          </a:prstGeom>
          <a:ln>
            <a:gradFill>
              <a:gsLst>
                <a:gs pos="0">
                  <a:schemeClr val="accent1">
                    <a:tint val="66000"/>
                    <a:satMod val="160000"/>
                  </a:schemeClr>
                </a:gs>
                <a:gs pos="9000">
                  <a:schemeClr val="accent6">
                    <a:lumMod val="75000"/>
                    <a:alpha val="15000"/>
                  </a:schemeClr>
                </a:gs>
                <a:gs pos="100000">
                  <a:schemeClr val="accent1">
                    <a:tint val="23500"/>
                    <a:satMod val="160000"/>
                  </a:schemeClr>
                </a:gs>
              </a:gsLst>
              <a:lin ang="5400000" scaled="0"/>
            </a:gradFill>
          </a:ln>
          <a:effectLst>
            <a:softEdge rad="635000"/>
          </a:effectLst>
        </p:spPr>
      </p:pic>
      <p:sp>
        <p:nvSpPr>
          <p:cNvPr id="2" name="Taisnstūris ar noapaļotiem stūriem 2">
            <a:hlinkClick r:id="rId2" action="ppaction://hlinksldjump"/>
          </p:cNvPr>
          <p:cNvSpPr/>
          <p:nvPr/>
        </p:nvSpPr>
        <p:spPr>
          <a:xfrm>
            <a:off x="4067944" y="620688"/>
            <a:ext cx="4723200" cy="2520280"/>
          </a:xfrm>
          <a:custGeom>
            <a:avLst/>
            <a:gdLst>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560488 w 5472608"/>
              <a:gd name="connsiteY5" fmla="*/ 6192688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596311 w 5472608"/>
              <a:gd name="connsiteY7" fmla="*/ 4909193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079529 w 5472608"/>
              <a:gd name="connsiteY5" fmla="*/ 3848392 h 6192688"/>
              <a:gd name="connsiteX6" fmla="*/ 4408088 w 5472608"/>
              <a:gd name="connsiteY6" fmla="*/ 5474231 h 6192688"/>
              <a:gd name="connsiteX7" fmla="*/ 912120 w 5472608"/>
              <a:gd name="connsiteY7" fmla="*/ 6192688 h 6192688"/>
              <a:gd name="connsiteX8" fmla="*/ 596311 w 5472608"/>
              <a:gd name="connsiteY8" fmla="*/ 4909193 h 6192688"/>
              <a:gd name="connsiteX9" fmla="*/ 0 w 5472608"/>
              <a:gd name="connsiteY9" fmla="*/ 912120 h 6192688"/>
              <a:gd name="connsiteX0" fmla="*/ 0 w 5472608"/>
              <a:gd name="connsiteY0" fmla="*/ 912120 h 5478117"/>
              <a:gd name="connsiteX1" fmla="*/ 912120 w 5472608"/>
              <a:gd name="connsiteY1" fmla="*/ 0 h 5478117"/>
              <a:gd name="connsiteX2" fmla="*/ 4560488 w 5472608"/>
              <a:gd name="connsiteY2" fmla="*/ 0 h 5478117"/>
              <a:gd name="connsiteX3" fmla="*/ 5472608 w 5472608"/>
              <a:gd name="connsiteY3" fmla="*/ 912120 h 5478117"/>
              <a:gd name="connsiteX4" fmla="*/ 5026294 w 5472608"/>
              <a:gd name="connsiteY4" fmla="*/ 4779825 h 5478117"/>
              <a:gd name="connsiteX5" fmla="*/ 4079529 w 5472608"/>
              <a:gd name="connsiteY5" fmla="*/ 3848392 h 5478117"/>
              <a:gd name="connsiteX6" fmla="*/ 4408088 w 5472608"/>
              <a:gd name="connsiteY6" fmla="*/ 5474231 h 5478117"/>
              <a:gd name="connsiteX7" fmla="*/ 1862993 w 5472608"/>
              <a:gd name="connsiteY7" fmla="*/ 4335818 h 5478117"/>
              <a:gd name="connsiteX8" fmla="*/ 596311 w 5472608"/>
              <a:gd name="connsiteY8" fmla="*/ 4909193 h 5478117"/>
              <a:gd name="connsiteX9" fmla="*/ 0 w 5472608"/>
              <a:gd name="connsiteY9" fmla="*/ 912120 h 5478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2608" h="5478117">
                <a:moveTo>
                  <a:pt x="0" y="912120"/>
                </a:moveTo>
                <a:cubicBezTo>
                  <a:pt x="0" y="408370"/>
                  <a:pt x="408370" y="0"/>
                  <a:pt x="912120" y="0"/>
                </a:cubicBezTo>
                <a:lnTo>
                  <a:pt x="4560488" y="0"/>
                </a:lnTo>
                <a:cubicBezTo>
                  <a:pt x="5064238" y="0"/>
                  <a:pt x="5472608" y="408370"/>
                  <a:pt x="5472608" y="912120"/>
                </a:cubicBezTo>
                <a:lnTo>
                  <a:pt x="5026294" y="4779825"/>
                </a:lnTo>
                <a:cubicBezTo>
                  <a:pt x="4858580" y="5542576"/>
                  <a:pt x="4182563" y="3732658"/>
                  <a:pt x="4079529" y="3848392"/>
                </a:cubicBezTo>
                <a:cubicBezTo>
                  <a:pt x="3976495" y="3964126"/>
                  <a:pt x="4777511" y="5392993"/>
                  <a:pt x="4408088" y="5474231"/>
                </a:cubicBezTo>
                <a:cubicBezTo>
                  <a:pt x="4038665" y="5555469"/>
                  <a:pt x="3079116" y="4335818"/>
                  <a:pt x="1862993" y="4335818"/>
                </a:cubicBezTo>
                <a:cubicBezTo>
                  <a:pt x="1359243" y="4335818"/>
                  <a:pt x="596311" y="5412943"/>
                  <a:pt x="596311" y="4909193"/>
                </a:cubicBezTo>
                <a:cubicBezTo>
                  <a:pt x="596311" y="3453044"/>
                  <a:pt x="0" y="2368269"/>
                  <a:pt x="0" y="912120"/>
                </a:cubicBezTo>
                <a:close/>
              </a:path>
            </a:pathLst>
          </a:custGeom>
          <a:gradFill flip="none" rotWithShape="1">
            <a:gsLst>
              <a:gs pos="0">
                <a:schemeClr val="accent2">
                  <a:lumMod val="75000"/>
                </a:schemeClr>
              </a:gs>
              <a:gs pos="13000">
                <a:srgbClr val="F8B049"/>
              </a:gs>
              <a:gs pos="32000">
                <a:srgbClr val="F8B049"/>
              </a:gs>
              <a:gs pos="63000">
                <a:srgbClr val="FEE7F2"/>
              </a:gs>
              <a:gs pos="67000">
                <a:srgbClr val="F952A0"/>
              </a:gs>
              <a:gs pos="69000">
                <a:srgbClr val="C50849"/>
              </a:gs>
              <a:gs pos="82001">
                <a:srgbClr val="B43E85"/>
              </a:gs>
              <a:gs pos="100000">
                <a:srgbClr val="F8B049"/>
              </a:gs>
            </a:gsLst>
            <a:lin ang="5400000" scaled="0"/>
            <a:tileRect r="-100000" b="-100000"/>
          </a:gradFill>
          <a:ln w="82550" cap="rnd" cmpd="thinThick">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lv-LV" sz="4400" b="1" dirty="0" smtClean="0">
                <a:solidFill>
                  <a:srgbClr val="00B05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Atbilde pareiza</a:t>
            </a:r>
          </a:p>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5" name="Taisnstūris 4">
            <a:hlinkClick r:id="rId2" action="ppaction://hlinksldjump"/>
          </p:cNvPr>
          <p:cNvSpPr/>
          <p:nvPr/>
        </p:nvSpPr>
        <p:spPr>
          <a:xfrm>
            <a:off x="1621894" y="5373216"/>
            <a:ext cx="5468164" cy="1107996"/>
          </a:xfrm>
          <a:prstGeom prst="rect">
            <a:avLst/>
          </a:prstGeom>
        </p:spPr>
        <p:txBody>
          <a:bodyPr wrap="none">
            <a:spAutoFit/>
          </a:bodyPr>
          <a:lstStyle/>
          <a:p>
            <a:r>
              <a:rPr lang="lv-LV" sz="6600" b="1" dirty="0">
                <a:solidFill>
                  <a:schemeClr val="bg1">
                    <a:lumMod val="95000"/>
                  </a:schemeClr>
                </a:solidFill>
                <a:latin typeface="Gabriola" panose="04040605051002020D02" pitchFamily="82" charset="0"/>
              </a:rPr>
              <a:t>Izlasiet skaidrojumu</a:t>
            </a:r>
          </a:p>
        </p:txBody>
      </p:sp>
    </p:spTree>
    <p:extLst>
      <p:ext uri="{BB962C8B-B14F-4D97-AF65-F5344CB8AC3E}">
        <p14:creationId xmlns:p14="http://schemas.microsoft.com/office/powerpoint/2010/main" val="33708251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isnstūris ar noapaļotiem stūriem 2">
            <a:hlinkClick r:id="rId2" action="ppaction://hlinksldjump"/>
          </p:cNvPr>
          <p:cNvSpPr/>
          <p:nvPr/>
        </p:nvSpPr>
        <p:spPr>
          <a:xfrm>
            <a:off x="0" y="0"/>
            <a:ext cx="9143999" cy="6065912"/>
          </a:xfrm>
          <a:prstGeom prst="round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lv-LV" sz="3600" b="1" dirty="0" smtClean="0">
                <a:solidFill>
                  <a:schemeClr val="accent2">
                    <a:lumMod val="75000"/>
                  </a:schemeClr>
                </a:solidFill>
                <a:latin typeface="Brush Script MT" panose="03060802040406070304" pitchFamily="66" charset="0"/>
                <a:ea typeface="Calibri"/>
                <a:cs typeface="FrankRuehl" panose="020E0503060101010101" pitchFamily="34" charset="-79"/>
              </a:rPr>
              <a:t>Skaidrojums</a:t>
            </a:r>
          </a:p>
          <a:p>
            <a:pPr algn="ctr">
              <a:spcAft>
                <a:spcPts val="1000"/>
              </a:spcAft>
            </a:pPr>
            <a:endParaRPr lang="lv-LV" sz="3600" b="1" dirty="0">
              <a:solidFill>
                <a:schemeClr val="accent2">
                  <a:lumMod val="75000"/>
                </a:schemeClr>
              </a:solidFill>
              <a:latin typeface="Brush Script MT" panose="03060802040406070304" pitchFamily="66" charset="0"/>
              <a:ea typeface="Calibri"/>
              <a:cs typeface="FrankRuehl" panose="020E0503060101010101" pitchFamily="34" charset="-79"/>
            </a:endParaRPr>
          </a:p>
          <a:p>
            <a:pPr algn="ct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Konstantīns Ludviks Broel Plāters bija dzimis 1722. gadā, uz tēva Jana Ludvika Broel Plātera </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miršanas </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brīdi viņam bija 14 gadi</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a:t>
            </a:r>
          </a:p>
          <a:p>
            <a:pPr algn="ctr"/>
            <a:endParaRPr lang="lv-LV" sz="2400" b="1" dirty="0">
              <a:solidFill>
                <a:schemeClr val="accent2">
                  <a:lumMod val="75000"/>
                </a:schemeClr>
              </a:solidFill>
              <a:latin typeface="Arabic Typesetting" panose="03020402040406030203" pitchFamily="66" charset="-78"/>
              <a:cs typeface="Arabic Typesetting" panose="03020402040406030203" pitchFamily="66" charset="-78"/>
            </a:endParaRPr>
          </a:p>
          <a:p>
            <a:pPr algn="ctr"/>
            <a:endParaRPr lang="lv-LV" sz="2400" b="1" dirty="0" smtClean="0">
              <a:solidFill>
                <a:schemeClr val="accent2">
                  <a:lumMod val="75000"/>
                </a:schemeClr>
              </a:solidFill>
              <a:latin typeface="Arabic Typesetting" panose="03020402040406030203" pitchFamily="66" charset="-78"/>
              <a:cs typeface="Arabic Typesetting" panose="03020402040406030203" pitchFamily="66" charset="-78"/>
            </a:endParaRPr>
          </a:p>
          <a:p>
            <a:pPr algn="ctr"/>
            <a:endParaRPr lang="lv-LV" sz="2400" b="1" dirty="0">
              <a:solidFill>
                <a:schemeClr val="accent2">
                  <a:lumMod val="75000"/>
                </a:schemeClr>
              </a:solidFill>
              <a:latin typeface="Arabic Typesetting" panose="03020402040406030203" pitchFamily="66" charset="-78"/>
              <a:cs typeface="Arabic Typesetting" panose="03020402040406030203" pitchFamily="66" charset="-78"/>
            </a:endParaRPr>
          </a:p>
          <a:p>
            <a:pPr algn="ctr"/>
            <a:endParaRPr lang="lv-LV" sz="2400" b="1" dirty="0" smtClean="0">
              <a:solidFill>
                <a:schemeClr val="accent2">
                  <a:lumMod val="75000"/>
                </a:schemeClr>
              </a:solidFill>
              <a:latin typeface="Arabic Typesetting" panose="03020402040406030203" pitchFamily="66" charset="-78"/>
              <a:cs typeface="Arabic Typesetting" panose="03020402040406030203" pitchFamily="66" charset="-78"/>
            </a:endParaRPr>
          </a:p>
          <a:p>
            <a:pPr algn="ctr"/>
            <a:endParaRPr lang="lv-LV" sz="2400" b="1" dirty="0" smtClean="0">
              <a:solidFill>
                <a:schemeClr val="accent2">
                  <a:lumMod val="75000"/>
                </a:schemeClr>
              </a:solidFill>
              <a:latin typeface="Arabic Typesetting" panose="03020402040406030203" pitchFamily="66" charset="-78"/>
              <a:cs typeface="Arabic Typesetting" panose="03020402040406030203" pitchFamily="66" charset="-78"/>
            </a:endParaRPr>
          </a:p>
        </p:txBody>
      </p:sp>
      <p:pic>
        <p:nvPicPr>
          <p:cNvPr id="2" name="Picture 4">
            <a:hlinkClick r:id="rId2"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085184"/>
            <a:ext cx="9143999" cy="2199054"/>
          </a:xfrm>
          <a:prstGeom prst="rect">
            <a:avLst/>
          </a:prstGeom>
          <a:noFill/>
          <a:ln>
            <a:noFill/>
          </a:ln>
          <a:effectLst>
            <a:outerShdw dist="35921" dir="2700000" algn="ctr" rotWithShape="0">
              <a:schemeClr val="bg2"/>
            </a:outerShdw>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98773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Lietotajs\Desktop\71_damasco_43.jpg"/>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PaintBrush/>
                    </a14:imgEffect>
                    <a14:imgEffect>
                      <a14:sharpenSoften amount="-18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315416"/>
            <a:ext cx="9251504" cy="7290048"/>
          </a:xfrm>
          <a:prstGeom prst="rect">
            <a:avLst/>
          </a:prstGeom>
          <a:noFill/>
          <a:ln w="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lgDashDotDot"/>
          </a:ln>
          <a:effectLst>
            <a:glow rad="127000">
              <a:schemeClr val="bg1"/>
            </a:glow>
            <a:reflection blurRad="6350" stA="50000" endA="300" endPos="55000" dir="5400000" sy="-100000" algn="bl" rotWithShape="0"/>
          </a:effectLst>
          <a:scene3d>
            <a:camera prst="isometricRightUp"/>
            <a:lightRig rig="sunrise" dir="t">
              <a:rot lat="0" lon="0" rev="0"/>
            </a:lightRig>
          </a:scene3d>
          <a:sp3d extrusionH="107950" contourW="12700">
            <a:extrusionClr>
              <a:schemeClr val="accent3">
                <a:lumMod val="75000"/>
              </a:schemeClr>
            </a:extrusionClr>
            <a:contourClr>
              <a:schemeClr val="bg2">
                <a:lumMod val="25000"/>
              </a:schemeClr>
            </a:contourClr>
          </a:sp3d>
          <a:extLst>
            <a:ext uri="{909E8E84-426E-40DD-AFC4-6F175D3DCCD1}">
              <a14:hiddenFill xmlns:a14="http://schemas.microsoft.com/office/drawing/2010/main">
                <a:solidFill>
                  <a:srgbClr val="FFFFFF"/>
                </a:solidFill>
              </a14:hiddenFill>
            </a:ext>
          </a:extLst>
        </p:spPr>
      </p:pic>
      <p:pic>
        <p:nvPicPr>
          <p:cNvPr id="2" name="Picture 2" descr="C:\Users\Lietotajs\Desktop\kraslavo-nad-dvinoy - Copy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104" y="-6723"/>
            <a:ext cx="3203848" cy="6864723"/>
          </a:xfrm>
          <a:prstGeom prst="rect">
            <a:avLst/>
          </a:prstGeom>
          <a:noFill/>
          <a:effectLst>
            <a:outerShdw blurRad="50800" dist="50800" dir="5400000" algn="ctr" rotWithShape="0">
              <a:schemeClr val="bg1"/>
            </a:outerShdw>
            <a:softEdge rad="635000"/>
          </a:effectLst>
          <a:extLst>
            <a:ext uri="{909E8E84-426E-40DD-AFC4-6F175D3DCCD1}">
              <a14:hiddenFill xmlns:a14="http://schemas.microsoft.com/office/drawing/2010/main">
                <a:solidFill>
                  <a:srgbClr val="FFFFFF"/>
                </a:solidFill>
              </a14:hiddenFill>
            </a:ext>
          </a:extLst>
        </p:spPr>
      </p:pic>
      <p:sp>
        <p:nvSpPr>
          <p:cNvPr id="3" name="Taisnstūris ar noapaļotiem stūriem 2"/>
          <p:cNvSpPr/>
          <p:nvPr/>
        </p:nvSpPr>
        <p:spPr>
          <a:xfrm>
            <a:off x="152541" y="391276"/>
            <a:ext cx="5472608" cy="6192688"/>
          </a:xfrm>
          <a:custGeom>
            <a:avLst/>
            <a:gdLst>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560488 w 5472608"/>
              <a:gd name="connsiteY5" fmla="*/ 6192688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2608" h="6192688">
                <a:moveTo>
                  <a:pt x="0" y="912120"/>
                </a:moveTo>
                <a:cubicBezTo>
                  <a:pt x="0" y="408370"/>
                  <a:pt x="408370" y="0"/>
                  <a:pt x="912120" y="0"/>
                </a:cubicBezTo>
                <a:lnTo>
                  <a:pt x="4560488" y="0"/>
                </a:lnTo>
                <a:cubicBezTo>
                  <a:pt x="5064238" y="0"/>
                  <a:pt x="5472608" y="408370"/>
                  <a:pt x="5472608" y="912120"/>
                </a:cubicBezTo>
                <a:lnTo>
                  <a:pt x="5026294" y="4779825"/>
                </a:lnTo>
                <a:cubicBezTo>
                  <a:pt x="5026294" y="5283575"/>
                  <a:pt x="4911838" y="5474231"/>
                  <a:pt x="4408088" y="5474231"/>
                </a:cubicBezTo>
                <a:cubicBezTo>
                  <a:pt x="3191965" y="5474231"/>
                  <a:pt x="2128243" y="6192688"/>
                  <a:pt x="912120" y="6192688"/>
                </a:cubicBezTo>
                <a:cubicBezTo>
                  <a:pt x="408370" y="6192688"/>
                  <a:pt x="0" y="5784318"/>
                  <a:pt x="0" y="5280568"/>
                </a:cubicBezTo>
                <a:lnTo>
                  <a:pt x="0" y="912120"/>
                </a:lnTo>
                <a:close/>
              </a:path>
            </a:pathLst>
          </a:custGeom>
          <a:gradFill flip="none" rotWithShape="1">
            <a:gsLst>
              <a:gs pos="0">
                <a:schemeClr val="accent3"/>
              </a:gs>
              <a:gs pos="100000">
                <a:schemeClr val="accent1">
                  <a:tint val="23500"/>
                  <a:satMod val="160000"/>
                </a:schemeClr>
              </a:gs>
            </a:gsLst>
            <a:path path="circle">
              <a:fillToRect l="100000" t="100000"/>
            </a:path>
            <a:tileRect r="-100000" b="-100000"/>
          </a:gradFill>
          <a:ln w="82550" cap="rnd" cmpd="thinThick">
            <a:gradFill>
              <a:gsLst>
                <a:gs pos="0">
                  <a:srgbClr val="FFF200"/>
                </a:gs>
                <a:gs pos="45000">
                  <a:srgbClr val="FF7A00"/>
                </a:gs>
                <a:gs pos="70000">
                  <a:srgbClr val="FF0300"/>
                </a:gs>
                <a:gs pos="100000">
                  <a:srgbClr val="4D0808"/>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a:p>
            <a:pPr algn="ctr"/>
            <a:endParaRPr lang="lv-LV" sz="3200" b="1" dirty="0">
              <a:solidFill>
                <a:schemeClr val="accent2">
                  <a:lumMod val="75000"/>
                </a:schemeClr>
              </a:solidFill>
              <a:latin typeface="Arabic Typesetting" panose="03020402040406030203" pitchFamily="66" charset="-78"/>
              <a:cs typeface="Arabic Typesetting" panose="03020402040406030203" pitchFamily="66" charset="-78"/>
            </a:endParaRPr>
          </a:p>
          <a:p>
            <a:endParaRPr lang="lv-LV" sz="4000" b="1" dirty="0" smtClean="0">
              <a:solidFill>
                <a:schemeClr val="accent2">
                  <a:lumMod val="75000"/>
                </a:schemeClr>
              </a:solidFill>
              <a:latin typeface="Chiller" panose="04020404031007020602" pitchFamily="82" charset="0"/>
              <a:cs typeface="Arabic Typesetting" panose="03020402040406030203" pitchFamily="66" charset="-78"/>
            </a:endParaRPr>
          </a:p>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6" name="TextBox 5">
            <a:hlinkClick r:id="rId5" action="ppaction://hlinksldjump"/>
          </p:cNvPr>
          <p:cNvSpPr txBox="1"/>
          <p:nvPr/>
        </p:nvSpPr>
        <p:spPr>
          <a:xfrm>
            <a:off x="179512" y="3356992"/>
            <a:ext cx="5256000" cy="584775"/>
          </a:xfrm>
          <a:prstGeom prst="rect">
            <a:avLst/>
          </a:prstGeom>
          <a:noFill/>
        </p:spPr>
        <p:txBody>
          <a:bodyPr wrap="square" rtlCol="0">
            <a:spAutoFit/>
          </a:bodyPr>
          <a:lstStyle/>
          <a:p>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(1</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 </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Garīgais seminārs, bibliotēka</a:t>
            </a:r>
            <a:endParaRPr lang="lv-LV" dirty="0"/>
          </a:p>
        </p:txBody>
      </p:sp>
      <p:sp>
        <p:nvSpPr>
          <p:cNvPr id="8" name="TextBox 7">
            <a:hlinkClick r:id="rId5" action="ppaction://hlinksldjump"/>
          </p:cNvPr>
          <p:cNvSpPr txBox="1"/>
          <p:nvPr/>
        </p:nvSpPr>
        <p:spPr>
          <a:xfrm>
            <a:off x="179512" y="3933056"/>
            <a:ext cx="5256000" cy="585216"/>
          </a:xfrm>
          <a:prstGeom prst="rect">
            <a:avLst/>
          </a:prstGeom>
          <a:noFill/>
        </p:spPr>
        <p:txBody>
          <a:bodyPr wrap="square" rtlCol="0">
            <a:spAutoFit/>
          </a:bodyPr>
          <a:lstStyle/>
          <a:p>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(2</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 </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pils, bibliotēka</a:t>
            </a:r>
          </a:p>
          <a:p>
            <a:endParaRPr lang="lv-LV" dirty="0"/>
          </a:p>
        </p:txBody>
      </p:sp>
      <p:sp>
        <p:nvSpPr>
          <p:cNvPr id="9" name="TextBox 8">
            <a:hlinkClick r:id="rId6" action="ppaction://hlinksldjump"/>
          </p:cNvPr>
          <p:cNvSpPr txBox="1"/>
          <p:nvPr/>
        </p:nvSpPr>
        <p:spPr>
          <a:xfrm>
            <a:off x="179512" y="4509120"/>
            <a:ext cx="5256000" cy="584775"/>
          </a:xfrm>
          <a:prstGeom prst="rect">
            <a:avLst/>
          </a:prstGeom>
          <a:noFill/>
        </p:spPr>
        <p:txBody>
          <a:bodyPr wrap="square" rtlCol="0">
            <a:spAutoFit/>
          </a:bodyPr>
          <a:lstStyle/>
          <a:p>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(3</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 </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neviena no iepriekš minētajām ēkām</a:t>
            </a:r>
            <a:endParaRPr lang="lv-LV" sz="32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11" name="TextBox 10"/>
          <p:cNvSpPr txBox="1"/>
          <p:nvPr/>
        </p:nvSpPr>
        <p:spPr>
          <a:xfrm>
            <a:off x="179512" y="1052736"/>
            <a:ext cx="5328592" cy="2052000"/>
          </a:xfrm>
          <a:prstGeom prst="rect">
            <a:avLst/>
          </a:prstGeom>
          <a:noFill/>
        </p:spPr>
        <p:txBody>
          <a:bodyPr wrap="square" rtlCol="0">
            <a:spAutoFit/>
          </a:bodyPr>
          <a:lstStyle/>
          <a:p>
            <a:pPr algn="ct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Grāfiene Rozālija Broel Plātere mira 1746. gadā, apglabāta Viļņā. Nosauciet ēkas Krāslavā, kuru celtniecība tika uzsākta grāfienes dzīves laikā:</a:t>
            </a:r>
          </a:p>
          <a:p>
            <a:endParaRPr lang="lv-LV" sz="1600" dirty="0"/>
          </a:p>
        </p:txBody>
      </p:sp>
      <p:sp>
        <p:nvSpPr>
          <p:cNvPr id="5" name="8-Point Star 4"/>
          <p:cNvSpPr/>
          <p:nvPr/>
        </p:nvSpPr>
        <p:spPr>
          <a:xfrm>
            <a:off x="2392318" y="116632"/>
            <a:ext cx="914400" cy="914400"/>
          </a:xfrm>
          <a:prstGeom prst="star8">
            <a:avLst/>
          </a:prstGeom>
          <a:blipFill>
            <a:blip r:embed="rId7" cstate="print"/>
            <a:stretch>
              <a:fillRect/>
            </a:stretch>
          </a:bli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3200" dirty="0" smtClean="0">
                <a:solidFill>
                  <a:schemeClr val="accent2">
                    <a:lumMod val="75000"/>
                  </a:schemeClr>
                </a:solidFill>
              </a:rPr>
              <a:t>17</a:t>
            </a:r>
            <a:endParaRPr lang="lv-LV" dirty="0">
              <a:solidFill>
                <a:schemeClr val="accent2">
                  <a:lumMod val="75000"/>
                </a:schemeClr>
              </a:solidFill>
            </a:endParaRPr>
          </a:p>
        </p:txBody>
      </p:sp>
    </p:spTree>
    <p:extLst>
      <p:ext uri="{BB962C8B-B14F-4D97-AF65-F5344CB8AC3E}">
        <p14:creationId xmlns:p14="http://schemas.microsoft.com/office/powerpoint/2010/main" val="36941780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Attēls 1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a:ln>
            <a:gradFill>
              <a:gsLst>
                <a:gs pos="0">
                  <a:schemeClr val="accent1">
                    <a:tint val="66000"/>
                    <a:satMod val="160000"/>
                  </a:schemeClr>
                </a:gs>
                <a:gs pos="9000">
                  <a:schemeClr val="accent6">
                    <a:lumMod val="75000"/>
                    <a:alpha val="15000"/>
                  </a:schemeClr>
                </a:gs>
                <a:gs pos="100000">
                  <a:schemeClr val="accent1">
                    <a:tint val="23500"/>
                    <a:satMod val="160000"/>
                  </a:schemeClr>
                </a:gs>
              </a:gsLst>
              <a:lin ang="5400000" scaled="0"/>
            </a:gradFill>
          </a:ln>
          <a:effectLst>
            <a:softEdge rad="635000"/>
          </a:effectLst>
        </p:spPr>
      </p:pic>
      <p:sp>
        <p:nvSpPr>
          <p:cNvPr id="18" name="Taisnstūris ar noapaļotiem stūriem 2">
            <a:hlinkClick r:id="rId2" action="ppaction://hlinksldjump"/>
          </p:cNvPr>
          <p:cNvSpPr/>
          <p:nvPr/>
        </p:nvSpPr>
        <p:spPr>
          <a:xfrm>
            <a:off x="4067944" y="555780"/>
            <a:ext cx="4721731" cy="2520000"/>
          </a:xfrm>
          <a:custGeom>
            <a:avLst/>
            <a:gdLst>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560488 w 5472608"/>
              <a:gd name="connsiteY5" fmla="*/ 6192688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596311 w 5472608"/>
              <a:gd name="connsiteY7" fmla="*/ 4909193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079529 w 5472608"/>
              <a:gd name="connsiteY5" fmla="*/ 3848392 h 6192688"/>
              <a:gd name="connsiteX6" fmla="*/ 4408088 w 5472608"/>
              <a:gd name="connsiteY6" fmla="*/ 5474231 h 6192688"/>
              <a:gd name="connsiteX7" fmla="*/ 912120 w 5472608"/>
              <a:gd name="connsiteY7" fmla="*/ 6192688 h 6192688"/>
              <a:gd name="connsiteX8" fmla="*/ 596311 w 5472608"/>
              <a:gd name="connsiteY8" fmla="*/ 4909193 h 6192688"/>
              <a:gd name="connsiteX9" fmla="*/ 0 w 5472608"/>
              <a:gd name="connsiteY9" fmla="*/ 912120 h 6192688"/>
              <a:gd name="connsiteX0" fmla="*/ 0 w 5472608"/>
              <a:gd name="connsiteY0" fmla="*/ 912120 h 5478117"/>
              <a:gd name="connsiteX1" fmla="*/ 912120 w 5472608"/>
              <a:gd name="connsiteY1" fmla="*/ 0 h 5478117"/>
              <a:gd name="connsiteX2" fmla="*/ 4560488 w 5472608"/>
              <a:gd name="connsiteY2" fmla="*/ 0 h 5478117"/>
              <a:gd name="connsiteX3" fmla="*/ 5472608 w 5472608"/>
              <a:gd name="connsiteY3" fmla="*/ 912120 h 5478117"/>
              <a:gd name="connsiteX4" fmla="*/ 5026294 w 5472608"/>
              <a:gd name="connsiteY4" fmla="*/ 4779825 h 5478117"/>
              <a:gd name="connsiteX5" fmla="*/ 4079529 w 5472608"/>
              <a:gd name="connsiteY5" fmla="*/ 3848392 h 5478117"/>
              <a:gd name="connsiteX6" fmla="*/ 4408088 w 5472608"/>
              <a:gd name="connsiteY6" fmla="*/ 5474231 h 5478117"/>
              <a:gd name="connsiteX7" fmla="*/ 1862993 w 5472608"/>
              <a:gd name="connsiteY7" fmla="*/ 4335818 h 5478117"/>
              <a:gd name="connsiteX8" fmla="*/ 596311 w 5472608"/>
              <a:gd name="connsiteY8" fmla="*/ 4909193 h 5478117"/>
              <a:gd name="connsiteX9" fmla="*/ 0 w 5472608"/>
              <a:gd name="connsiteY9" fmla="*/ 912120 h 5478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2608" h="5478117">
                <a:moveTo>
                  <a:pt x="0" y="912120"/>
                </a:moveTo>
                <a:cubicBezTo>
                  <a:pt x="0" y="408370"/>
                  <a:pt x="408370" y="0"/>
                  <a:pt x="912120" y="0"/>
                </a:cubicBezTo>
                <a:lnTo>
                  <a:pt x="4560488" y="0"/>
                </a:lnTo>
                <a:cubicBezTo>
                  <a:pt x="5064238" y="0"/>
                  <a:pt x="5472608" y="408370"/>
                  <a:pt x="5472608" y="912120"/>
                </a:cubicBezTo>
                <a:lnTo>
                  <a:pt x="5026294" y="4779825"/>
                </a:lnTo>
                <a:cubicBezTo>
                  <a:pt x="4858580" y="5542576"/>
                  <a:pt x="4182563" y="3732658"/>
                  <a:pt x="4079529" y="3848392"/>
                </a:cubicBezTo>
                <a:cubicBezTo>
                  <a:pt x="3976495" y="3964126"/>
                  <a:pt x="4777511" y="5392993"/>
                  <a:pt x="4408088" y="5474231"/>
                </a:cubicBezTo>
                <a:cubicBezTo>
                  <a:pt x="4038665" y="5555469"/>
                  <a:pt x="3079116" y="4335818"/>
                  <a:pt x="1862993" y="4335818"/>
                </a:cubicBezTo>
                <a:cubicBezTo>
                  <a:pt x="1359243" y="4335818"/>
                  <a:pt x="596311" y="5412943"/>
                  <a:pt x="596311" y="4909193"/>
                </a:cubicBezTo>
                <a:cubicBezTo>
                  <a:pt x="596311" y="3453044"/>
                  <a:pt x="0" y="2368269"/>
                  <a:pt x="0" y="912120"/>
                </a:cubicBezTo>
                <a:close/>
              </a:path>
            </a:pathLst>
          </a:custGeom>
          <a:gradFill flip="none" rotWithShape="1">
            <a:gsLst>
              <a:gs pos="0">
                <a:schemeClr val="accent2">
                  <a:lumMod val="75000"/>
                </a:schemeClr>
              </a:gs>
              <a:gs pos="13000">
                <a:srgbClr val="F8B049"/>
              </a:gs>
              <a:gs pos="32000">
                <a:srgbClr val="F8B049"/>
              </a:gs>
              <a:gs pos="63000">
                <a:srgbClr val="FEE7F2"/>
              </a:gs>
              <a:gs pos="67000">
                <a:srgbClr val="F952A0"/>
              </a:gs>
              <a:gs pos="69000">
                <a:srgbClr val="C50849"/>
              </a:gs>
              <a:gs pos="82001">
                <a:srgbClr val="B43E85"/>
              </a:gs>
              <a:gs pos="100000">
                <a:srgbClr val="F8B049"/>
              </a:gs>
            </a:gsLst>
            <a:lin ang="5400000" scaled="0"/>
            <a:tileRect r="-100000" b="-100000"/>
          </a:gradFill>
          <a:ln w="82550" cap="rnd" cmpd="thinThick">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lv-LV" sz="4400" b="1" dirty="0" smtClean="0">
                <a:solidFill>
                  <a:srgbClr val="FF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Atbilde nepareiza</a:t>
            </a:r>
          </a:p>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19" name="Taisnstūris 18">
            <a:hlinkClick r:id="rId2" action="ppaction://hlinksldjump"/>
          </p:cNvPr>
          <p:cNvSpPr/>
          <p:nvPr/>
        </p:nvSpPr>
        <p:spPr>
          <a:xfrm>
            <a:off x="1763688" y="5301208"/>
            <a:ext cx="4099199" cy="1107996"/>
          </a:xfrm>
          <a:prstGeom prst="rect">
            <a:avLst/>
          </a:prstGeom>
        </p:spPr>
        <p:txBody>
          <a:bodyPr wrap="none">
            <a:spAutoFit/>
          </a:bodyPr>
          <a:lstStyle/>
          <a:p>
            <a:r>
              <a:rPr lang="lv-LV" sz="6600" b="1" dirty="0" smtClean="0">
                <a:solidFill>
                  <a:schemeClr val="bg1">
                    <a:lumMod val="95000"/>
                  </a:schemeClr>
                </a:solidFill>
                <a:latin typeface="Gabriola" panose="04040605051002020D02" pitchFamily="82" charset="0"/>
                <a:cs typeface="Andalus" panose="02020603050405020304" pitchFamily="18" charset="-78"/>
              </a:rPr>
              <a:t>Atbildēt </a:t>
            </a:r>
            <a:r>
              <a:rPr lang="lv-LV" sz="6600" b="1" dirty="0">
                <a:solidFill>
                  <a:schemeClr val="bg1">
                    <a:lumMod val="95000"/>
                  </a:schemeClr>
                </a:solidFill>
                <a:latin typeface="Gabriola" panose="04040605051002020D02" pitchFamily="82" charset="0"/>
                <a:cs typeface="Andalus" panose="02020603050405020304" pitchFamily="18" charset="-78"/>
              </a:rPr>
              <a:t>vēlreiz</a:t>
            </a:r>
          </a:p>
        </p:txBody>
      </p:sp>
    </p:spTree>
    <p:extLst>
      <p:ext uri="{BB962C8B-B14F-4D97-AF65-F5344CB8AC3E}">
        <p14:creationId xmlns:p14="http://schemas.microsoft.com/office/powerpoint/2010/main" val="14417638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ttēls 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980553"/>
          </a:xfrm>
          <a:prstGeom prst="rect">
            <a:avLst/>
          </a:prstGeom>
          <a:ln>
            <a:gradFill>
              <a:gsLst>
                <a:gs pos="0">
                  <a:schemeClr val="accent1">
                    <a:tint val="66000"/>
                    <a:satMod val="160000"/>
                  </a:schemeClr>
                </a:gs>
                <a:gs pos="9000">
                  <a:schemeClr val="accent6">
                    <a:lumMod val="75000"/>
                    <a:alpha val="15000"/>
                  </a:schemeClr>
                </a:gs>
                <a:gs pos="100000">
                  <a:schemeClr val="accent1">
                    <a:tint val="23500"/>
                    <a:satMod val="160000"/>
                  </a:schemeClr>
                </a:gs>
              </a:gsLst>
              <a:lin ang="5400000" scaled="0"/>
            </a:gradFill>
          </a:ln>
          <a:effectLst>
            <a:softEdge rad="635000"/>
          </a:effectLst>
        </p:spPr>
      </p:pic>
      <p:sp>
        <p:nvSpPr>
          <p:cNvPr id="2" name="Taisnstūris ar noapaļotiem stūriem 2">
            <a:hlinkClick r:id="rId2" action="ppaction://hlinksldjump"/>
          </p:cNvPr>
          <p:cNvSpPr/>
          <p:nvPr/>
        </p:nvSpPr>
        <p:spPr>
          <a:xfrm>
            <a:off x="4067944" y="620688"/>
            <a:ext cx="4723200" cy="2520280"/>
          </a:xfrm>
          <a:custGeom>
            <a:avLst/>
            <a:gdLst>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560488 w 5472608"/>
              <a:gd name="connsiteY5" fmla="*/ 6192688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596311 w 5472608"/>
              <a:gd name="connsiteY7" fmla="*/ 4909193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079529 w 5472608"/>
              <a:gd name="connsiteY5" fmla="*/ 3848392 h 6192688"/>
              <a:gd name="connsiteX6" fmla="*/ 4408088 w 5472608"/>
              <a:gd name="connsiteY6" fmla="*/ 5474231 h 6192688"/>
              <a:gd name="connsiteX7" fmla="*/ 912120 w 5472608"/>
              <a:gd name="connsiteY7" fmla="*/ 6192688 h 6192688"/>
              <a:gd name="connsiteX8" fmla="*/ 596311 w 5472608"/>
              <a:gd name="connsiteY8" fmla="*/ 4909193 h 6192688"/>
              <a:gd name="connsiteX9" fmla="*/ 0 w 5472608"/>
              <a:gd name="connsiteY9" fmla="*/ 912120 h 6192688"/>
              <a:gd name="connsiteX0" fmla="*/ 0 w 5472608"/>
              <a:gd name="connsiteY0" fmla="*/ 912120 h 5478117"/>
              <a:gd name="connsiteX1" fmla="*/ 912120 w 5472608"/>
              <a:gd name="connsiteY1" fmla="*/ 0 h 5478117"/>
              <a:gd name="connsiteX2" fmla="*/ 4560488 w 5472608"/>
              <a:gd name="connsiteY2" fmla="*/ 0 h 5478117"/>
              <a:gd name="connsiteX3" fmla="*/ 5472608 w 5472608"/>
              <a:gd name="connsiteY3" fmla="*/ 912120 h 5478117"/>
              <a:gd name="connsiteX4" fmla="*/ 5026294 w 5472608"/>
              <a:gd name="connsiteY4" fmla="*/ 4779825 h 5478117"/>
              <a:gd name="connsiteX5" fmla="*/ 4079529 w 5472608"/>
              <a:gd name="connsiteY5" fmla="*/ 3848392 h 5478117"/>
              <a:gd name="connsiteX6" fmla="*/ 4408088 w 5472608"/>
              <a:gd name="connsiteY6" fmla="*/ 5474231 h 5478117"/>
              <a:gd name="connsiteX7" fmla="*/ 1862993 w 5472608"/>
              <a:gd name="connsiteY7" fmla="*/ 4335818 h 5478117"/>
              <a:gd name="connsiteX8" fmla="*/ 596311 w 5472608"/>
              <a:gd name="connsiteY8" fmla="*/ 4909193 h 5478117"/>
              <a:gd name="connsiteX9" fmla="*/ 0 w 5472608"/>
              <a:gd name="connsiteY9" fmla="*/ 912120 h 5478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2608" h="5478117">
                <a:moveTo>
                  <a:pt x="0" y="912120"/>
                </a:moveTo>
                <a:cubicBezTo>
                  <a:pt x="0" y="408370"/>
                  <a:pt x="408370" y="0"/>
                  <a:pt x="912120" y="0"/>
                </a:cubicBezTo>
                <a:lnTo>
                  <a:pt x="4560488" y="0"/>
                </a:lnTo>
                <a:cubicBezTo>
                  <a:pt x="5064238" y="0"/>
                  <a:pt x="5472608" y="408370"/>
                  <a:pt x="5472608" y="912120"/>
                </a:cubicBezTo>
                <a:lnTo>
                  <a:pt x="5026294" y="4779825"/>
                </a:lnTo>
                <a:cubicBezTo>
                  <a:pt x="4858580" y="5542576"/>
                  <a:pt x="4182563" y="3732658"/>
                  <a:pt x="4079529" y="3848392"/>
                </a:cubicBezTo>
                <a:cubicBezTo>
                  <a:pt x="3976495" y="3964126"/>
                  <a:pt x="4777511" y="5392993"/>
                  <a:pt x="4408088" y="5474231"/>
                </a:cubicBezTo>
                <a:cubicBezTo>
                  <a:pt x="4038665" y="5555469"/>
                  <a:pt x="3079116" y="4335818"/>
                  <a:pt x="1862993" y="4335818"/>
                </a:cubicBezTo>
                <a:cubicBezTo>
                  <a:pt x="1359243" y="4335818"/>
                  <a:pt x="596311" y="5412943"/>
                  <a:pt x="596311" y="4909193"/>
                </a:cubicBezTo>
                <a:cubicBezTo>
                  <a:pt x="596311" y="3453044"/>
                  <a:pt x="0" y="2368269"/>
                  <a:pt x="0" y="912120"/>
                </a:cubicBezTo>
                <a:close/>
              </a:path>
            </a:pathLst>
          </a:custGeom>
          <a:gradFill flip="none" rotWithShape="1">
            <a:gsLst>
              <a:gs pos="0">
                <a:schemeClr val="accent2">
                  <a:lumMod val="75000"/>
                </a:schemeClr>
              </a:gs>
              <a:gs pos="13000">
                <a:srgbClr val="F8B049"/>
              </a:gs>
              <a:gs pos="32000">
                <a:srgbClr val="F8B049"/>
              </a:gs>
              <a:gs pos="63000">
                <a:srgbClr val="FEE7F2"/>
              </a:gs>
              <a:gs pos="67000">
                <a:srgbClr val="F952A0"/>
              </a:gs>
              <a:gs pos="69000">
                <a:srgbClr val="C50849"/>
              </a:gs>
              <a:gs pos="82001">
                <a:srgbClr val="B43E85"/>
              </a:gs>
              <a:gs pos="100000">
                <a:srgbClr val="F8B049"/>
              </a:gs>
            </a:gsLst>
            <a:lin ang="5400000" scaled="0"/>
            <a:tileRect r="-100000" b="-100000"/>
          </a:gradFill>
          <a:ln w="82550" cap="rnd" cmpd="thinThick">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lv-LV" sz="4400" b="1" dirty="0" smtClean="0">
                <a:solidFill>
                  <a:srgbClr val="00B05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Atbilde pareiza</a:t>
            </a:r>
          </a:p>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5" name="Taisnstūris 4">
            <a:hlinkClick r:id="rId2" action="ppaction://hlinksldjump"/>
          </p:cNvPr>
          <p:cNvSpPr/>
          <p:nvPr/>
        </p:nvSpPr>
        <p:spPr>
          <a:xfrm>
            <a:off x="1621894" y="5373216"/>
            <a:ext cx="5468164" cy="1107996"/>
          </a:xfrm>
          <a:prstGeom prst="rect">
            <a:avLst/>
          </a:prstGeom>
        </p:spPr>
        <p:txBody>
          <a:bodyPr wrap="none">
            <a:spAutoFit/>
          </a:bodyPr>
          <a:lstStyle/>
          <a:p>
            <a:r>
              <a:rPr lang="lv-LV" sz="6600" b="1" dirty="0">
                <a:solidFill>
                  <a:schemeClr val="bg1">
                    <a:lumMod val="95000"/>
                  </a:schemeClr>
                </a:solidFill>
                <a:latin typeface="Gabriola" panose="04040605051002020D02" pitchFamily="82" charset="0"/>
              </a:rPr>
              <a:t>Izlasiet skaidrojumu</a:t>
            </a:r>
          </a:p>
        </p:txBody>
      </p:sp>
    </p:spTree>
    <p:extLst>
      <p:ext uri="{BB962C8B-B14F-4D97-AF65-F5344CB8AC3E}">
        <p14:creationId xmlns:p14="http://schemas.microsoft.com/office/powerpoint/2010/main" val="33708251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Lietotajs\Desktop\71_damasco_43.jpg"/>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PaintBrush/>
                    </a14:imgEffect>
                    <a14:imgEffect>
                      <a14:sharpenSoften amount="-18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315416"/>
            <a:ext cx="9251504" cy="7290048"/>
          </a:xfrm>
          <a:prstGeom prst="rect">
            <a:avLst/>
          </a:prstGeom>
          <a:noFill/>
          <a:ln w="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lgDashDotDot"/>
          </a:ln>
          <a:effectLst>
            <a:glow rad="127000">
              <a:schemeClr val="bg1"/>
            </a:glow>
            <a:reflection blurRad="6350" stA="50000" endA="300" endPos="55000" dir="5400000" sy="-100000" algn="bl" rotWithShape="0"/>
          </a:effectLst>
          <a:scene3d>
            <a:camera prst="isometricRightUp"/>
            <a:lightRig rig="sunrise" dir="t">
              <a:rot lat="0" lon="0" rev="0"/>
            </a:lightRig>
          </a:scene3d>
          <a:sp3d extrusionH="107950" contourW="12700">
            <a:extrusionClr>
              <a:schemeClr val="accent3">
                <a:lumMod val="75000"/>
              </a:schemeClr>
            </a:extrusionClr>
            <a:contourClr>
              <a:schemeClr val="bg2">
                <a:lumMod val="25000"/>
              </a:schemeClr>
            </a:contourClr>
          </a:sp3d>
          <a:extLst>
            <a:ext uri="{909E8E84-426E-40DD-AFC4-6F175D3DCCD1}">
              <a14:hiddenFill xmlns:a14="http://schemas.microsoft.com/office/drawing/2010/main">
                <a:solidFill>
                  <a:srgbClr val="FFFFFF"/>
                </a:solidFill>
              </a14:hiddenFill>
            </a:ext>
          </a:extLst>
        </p:spPr>
      </p:pic>
      <p:pic>
        <p:nvPicPr>
          <p:cNvPr id="2" name="Picture 2" descr="C:\Users\Lietotajs\Desktop\kraslavo-nad-dvinoy - Copy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104" y="-6723"/>
            <a:ext cx="3203848" cy="6864723"/>
          </a:xfrm>
          <a:prstGeom prst="rect">
            <a:avLst/>
          </a:prstGeom>
          <a:noFill/>
          <a:effectLst>
            <a:outerShdw blurRad="50800" dist="50800" dir="5400000" algn="ctr" rotWithShape="0">
              <a:schemeClr val="bg1"/>
            </a:outerShdw>
            <a:softEdge rad="635000"/>
          </a:effectLst>
          <a:extLst>
            <a:ext uri="{909E8E84-426E-40DD-AFC4-6F175D3DCCD1}">
              <a14:hiddenFill xmlns:a14="http://schemas.microsoft.com/office/drawing/2010/main">
                <a:solidFill>
                  <a:srgbClr val="FFFFFF"/>
                </a:solidFill>
              </a14:hiddenFill>
            </a:ext>
          </a:extLst>
        </p:spPr>
      </p:pic>
      <p:sp>
        <p:nvSpPr>
          <p:cNvPr id="3" name="Taisnstūris ar noapaļotiem stūriem 2"/>
          <p:cNvSpPr/>
          <p:nvPr/>
        </p:nvSpPr>
        <p:spPr>
          <a:xfrm>
            <a:off x="179512" y="391276"/>
            <a:ext cx="5472608" cy="6192688"/>
          </a:xfrm>
          <a:custGeom>
            <a:avLst/>
            <a:gdLst>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560488 w 5472608"/>
              <a:gd name="connsiteY5" fmla="*/ 6192688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2608" h="6192688">
                <a:moveTo>
                  <a:pt x="0" y="912120"/>
                </a:moveTo>
                <a:cubicBezTo>
                  <a:pt x="0" y="408370"/>
                  <a:pt x="408370" y="0"/>
                  <a:pt x="912120" y="0"/>
                </a:cubicBezTo>
                <a:lnTo>
                  <a:pt x="4560488" y="0"/>
                </a:lnTo>
                <a:cubicBezTo>
                  <a:pt x="5064238" y="0"/>
                  <a:pt x="5472608" y="408370"/>
                  <a:pt x="5472608" y="912120"/>
                </a:cubicBezTo>
                <a:lnTo>
                  <a:pt x="5026294" y="4779825"/>
                </a:lnTo>
                <a:cubicBezTo>
                  <a:pt x="5026294" y="5283575"/>
                  <a:pt x="4911838" y="5474231"/>
                  <a:pt x="4408088" y="5474231"/>
                </a:cubicBezTo>
                <a:cubicBezTo>
                  <a:pt x="3191965" y="5474231"/>
                  <a:pt x="2128243" y="6192688"/>
                  <a:pt x="912120" y="6192688"/>
                </a:cubicBezTo>
                <a:cubicBezTo>
                  <a:pt x="408370" y="6192688"/>
                  <a:pt x="0" y="5784318"/>
                  <a:pt x="0" y="5280568"/>
                </a:cubicBezTo>
                <a:lnTo>
                  <a:pt x="0" y="912120"/>
                </a:lnTo>
                <a:close/>
              </a:path>
            </a:pathLst>
          </a:custGeom>
          <a:gradFill flip="none" rotWithShape="1">
            <a:gsLst>
              <a:gs pos="0">
                <a:schemeClr val="accent3"/>
              </a:gs>
              <a:gs pos="100000">
                <a:schemeClr val="accent1">
                  <a:tint val="23500"/>
                  <a:satMod val="160000"/>
                </a:schemeClr>
              </a:gs>
            </a:gsLst>
            <a:path path="circle">
              <a:fillToRect l="100000" t="100000"/>
            </a:path>
            <a:tileRect r="-100000" b="-100000"/>
          </a:gradFill>
          <a:ln w="82550" cap="rnd" cmpd="thinThick">
            <a:gradFill>
              <a:gsLst>
                <a:gs pos="0">
                  <a:srgbClr val="FFF200"/>
                </a:gs>
                <a:gs pos="45000">
                  <a:srgbClr val="FF7A00"/>
                </a:gs>
                <a:gs pos="70000">
                  <a:srgbClr val="FF0300"/>
                </a:gs>
                <a:gs pos="100000">
                  <a:srgbClr val="4D0808"/>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a:p>
            <a:pPr algn="ctr"/>
            <a:endParaRPr lang="lv-LV" sz="3200" b="1" dirty="0">
              <a:solidFill>
                <a:schemeClr val="accent2">
                  <a:lumMod val="75000"/>
                </a:schemeClr>
              </a:solidFill>
              <a:latin typeface="Arabic Typesetting" panose="03020402040406030203" pitchFamily="66" charset="-78"/>
              <a:cs typeface="Arabic Typesetting" panose="03020402040406030203" pitchFamily="66" charset="-78"/>
            </a:endParaRPr>
          </a:p>
          <a:p>
            <a:endParaRPr lang="lv-LV" sz="4000" b="1" dirty="0" smtClean="0">
              <a:solidFill>
                <a:schemeClr val="accent2">
                  <a:lumMod val="75000"/>
                </a:schemeClr>
              </a:solidFill>
              <a:latin typeface="Chiller" panose="04020404031007020602" pitchFamily="82" charset="0"/>
              <a:cs typeface="Arabic Typesetting" panose="03020402040406030203" pitchFamily="66" charset="-78"/>
            </a:endParaRPr>
          </a:p>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6" name="TextBox 5">
            <a:hlinkClick r:id="rId5" action="ppaction://hlinksldjump"/>
          </p:cNvPr>
          <p:cNvSpPr txBox="1"/>
          <p:nvPr/>
        </p:nvSpPr>
        <p:spPr>
          <a:xfrm>
            <a:off x="207810" y="2734374"/>
            <a:ext cx="5257800" cy="576000"/>
          </a:xfrm>
          <a:prstGeom prst="rect">
            <a:avLst/>
          </a:prstGeom>
          <a:noFill/>
        </p:spPr>
        <p:txBody>
          <a:bodyPr wrap="square" rtlCol="0">
            <a:spAutoFit/>
          </a:bodyPr>
          <a:lstStyle/>
          <a:p>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(1) jā</a:t>
            </a:r>
            <a:endParaRPr lang="lv-LV" sz="3200" b="1" dirty="0">
              <a:solidFill>
                <a:schemeClr val="accent2">
                  <a:lumMod val="75000"/>
                </a:schemeClr>
              </a:solidFill>
              <a:latin typeface="Arabic Typesetting" panose="03020402040406030203" pitchFamily="66" charset="-78"/>
              <a:cs typeface="Arabic Typesetting" panose="03020402040406030203" pitchFamily="66" charset="-78"/>
            </a:endParaRPr>
          </a:p>
          <a:p>
            <a:endParaRPr lang="lv-LV" dirty="0"/>
          </a:p>
        </p:txBody>
      </p:sp>
      <p:sp>
        <p:nvSpPr>
          <p:cNvPr id="8" name="TextBox 7">
            <a:hlinkClick r:id="rId6" action="ppaction://hlinksldjump"/>
          </p:cNvPr>
          <p:cNvSpPr txBox="1"/>
          <p:nvPr/>
        </p:nvSpPr>
        <p:spPr>
          <a:xfrm>
            <a:off x="207810" y="3310374"/>
            <a:ext cx="5257800" cy="576000"/>
          </a:xfrm>
          <a:prstGeom prst="rect">
            <a:avLst/>
          </a:prstGeom>
          <a:noFill/>
        </p:spPr>
        <p:txBody>
          <a:bodyPr wrap="square" rtlCol="0">
            <a:spAutoFit/>
          </a:bodyPr>
          <a:lstStyle/>
          <a:p>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(2) nē, tika nopirkti arī Kombuļi</a:t>
            </a:r>
          </a:p>
          <a:p>
            <a:endParaRPr lang="lv-LV" dirty="0"/>
          </a:p>
        </p:txBody>
      </p:sp>
      <p:sp>
        <p:nvSpPr>
          <p:cNvPr id="9" name="TextBox 8">
            <a:hlinkClick r:id="rId5" action="ppaction://hlinksldjump"/>
          </p:cNvPr>
          <p:cNvSpPr txBox="1"/>
          <p:nvPr/>
        </p:nvSpPr>
        <p:spPr>
          <a:xfrm>
            <a:off x="208658" y="3886374"/>
            <a:ext cx="5257800" cy="584775"/>
          </a:xfrm>
          <a:prstGeom prst="rect">
            <a:avLst/>
          </a:prstGeom>
          <a:noFill/>
        </p:spPr>
        <p:txBody>
          <a:bodyPr wrap="square" rtlCol="0">
            <a:spAutoFit/>
          </a:bodyPr>
          <a:lstStyle/>
          <a:p>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(3) nē</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 tika nopirkti arī </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Pustiņa</a:t>
            </a:r>
            <a:endParaRPr lang="lv-LV" sz="32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11" name="TextBox 10"/>
          <p:cNvSpPr txBox="1"/>
          <p:nvPr/>
        </p:nvSpPr>
        <p:spPr>
          <a:xfrm>
            <a:off x="-3467" y="1371821"/>
            <a:ext cx="5472000" cy="1354217"/>
          </a:xfrm>
          <a:prstGeom prst="rect">
            <a:avLst/>
          </a:prstGeom>
          <a:noFill/>
        </p:spPr>
        <p:txBody>
          <a:bodyPr wrap="square" rtlCol="0">
            <a:spAutoFit/>
          </a:bodyPr>
          <a:lstStyle/>
          <a:p>
            <a:pPr algn="ct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  Vai </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tiesa, ka par </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14</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 000 dālderu </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lielu naudas summu </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tika nopirkta tikai Krāslava?</a:t>
            </a:r>
          </a:p>
          <a:p>
            <a:endParaRPr lang="lv-LV" sz="1600" dirty="0"/>
          </a:p>
        </p:txBody>
      </p:sp>
      <p:sp>
        <p:nvSpPr>
          <p:cNvPr id="13" name="8-Point Star 12"/>
          <p:cNvSpPr/>
          <p:nvPr/>
        </p:nvSpPr>
        <p:spPr>
          <a:xfrm>
            <a:off x="2392318" y="116632"/>
            <a:ext cx="720000" cy="720000"/>
          </a:xfrm>
          <a:prstGeom prst="star8">
            <a:avLst/>
          </a:prstGeom>
          <a:blipFill>
            <a:blip r:embed="rId7" cstate="print"/>
            <a:stretch>
              <a:fillRect/>
            </a:stretch>
          </a:bli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3200" dirty="0" smtClean="0">
                <a:solidFill>
                  <a:schemeClr val="accent2">
                    <a:lumMod val="75000"/>
                  </a:schemeClr>
                </a:solidFill>
              </a:rPr>
              <a:t>2</a:t>
            </a:r>
            <a:endParaRPr lang="lv-LV" dirty="0">
              <a:solidFill>
                <a:schemeClr val="accent2">
                  <a:lumMod val="75000"/>
                </a:schemeClr>
              </a:solidFill>
            </a:endParaRPr>
          </a:p>
        </p:txBody>
      </p:sp>
    </p:spTree>
    <p:extLst>
      <p:ext uri="{BB962C8B-B14F-4D97-AF65-F5344CB8AC3E}">
        <p14:creationId xmlns:p14="http://schemas.microsoft.com/office/powerpoint/2010/main" val="271240126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isnstūris ar noapaļotiem stūriem 2">
            <a:hlinkClick r:id="rId2" action="ppaction://hlinksldjump"/>
          </p:cNvPr>
          <p:cNvSpPr/>
          <p:nvPr/>
        </p:nvSpPr>
        <p:spPr>
          <a:xfrm>
            <a:off x="0" y="0"/>
            <a:ext cx="9143999" cy="6065912"/>
          </a:xfrm>
          <a:prstGeom prst="round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lv-LV" sz="3600" b="1" dirty="0" smtClean="0">
                <a:solidFill>
                  <a:schemeClr val="accent2">
                    <a:lumMod val="75000"/>
                  </a:schemeClr>
                </a:solidFill>
                <a:latin typeface="Brush Script MT" panose="03060802040406070304" pitchFamily="66" charset="0"/>
                <a:ea typeface="Calibri"/>
                <a:cs typeface="FrankRuehl" panose="020E0503060101010101" pitchFamily="34" charset="-79"/>
              </a:rPr>
              <a:t>Skaidrojums</a:t>
            </a:r>
          </a:p>
          <a:p>
            <a:pPr algn="ctr">
              <a:spcAft>
                <a:spcPts val="1000"/>
              </a:spcAft>
            </a:pPr>
            <a:endParaRPr lang="lv-LV" sz="3600" b="1" dirty="0">
              <a:solidFill>
                <a:schemeClr val="accent2">
                  <a:lumMod val="75000"/>
                </a:schemeClr>
              </a:solidFill>
              <a:latin typeface="Brush Script MT" panose="03060802040406070304" pitchFamily="66" charset="0"/>
              <a:ea typeface="Calibri"/>
              <a:cs typeface="FrankRuehl" panose="020E0503060101010101" pitchFamily="34" charset="-79"/>
            </a:endParaRPr>
          </a:p>
          <a:p>
            <a:pPr algn="ct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Grāfienei Rozālijai Broel Plāterei dzīves laikā neizdevās redzēt  uzceltu nevienu no iepriekš minētajām ēkām. Krāslavas Garīgais seminārs Krāslavā tika atvērts 1757. gadā, bibliotēka tika uzcelta 1759. gadā, </a:t>
            </a:r>
            <a:endPar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endParaRPr>
          </a:p>
          <a:p>
            <a:pPr algn="ct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pili </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sāka celt ap </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1750</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 gadu</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a:t>
            </a:r>
          </a:p>
          <a:p>
            <a:pPr algn="ctr"/>
            <a:endParaRPr lang="lv-LV" sz="3200" b="1" dirty="0">
              <a:solidFill>
                <a:schemeClr val="accent2">
                  <a:lumMod val="75000"/>
                </a:schemeClr>
              </a:solidFill>
              <a:latin typeface="Arabic Typesetting" panose="03020402040406030203" pitchFamily="66" charset="-78"/>
              <a:cs typeface="Arabic Typesetting" panose="03020402040406030203" pitchFamily="66" charset="-78"/>
            </a:endParaRPr>
          </a:p>
          <a:p>
            <a:pPr algn="ctr"/>
            <a:endPar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endParaRPr>
          </a:p>
        </p:txBody>
      </p:sp>
      <p:pic>
        <p:nvPicPr>
          <p:cNvPr id="2" name="Picture 4">
            <a:hlinkClick r:id="rId2"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085184"/>
            <a:ext cx="9143999" cy="2199054"/>
          </a:xfrm>
          <a:prstGeom prst="rect">
            <a:avLst/>
          </a:prstGeom>
          <a:noFill/>
          <a:ln>
            <a:noFill/>
          </a:ln>
          <a:effectLst>
            <a:outerShdw dist="35921" dir="2700000" algn="ctr" rotWithShape="0">
              <a:schemeClr val="bg2"/>
            </a:outerShdw>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98773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Lietotajs\Desktop\71_damasco_43.jpg"/>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PaintBrush/>
                    </a14:imgEffect>
                    <a14:imgEffect>
                      <a14:sharpenSoften amount="-18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315416"/>
            <a:ext cx="9251504" cy="7290048"/>
          </a:xfrm>
          <a:prstGeom prst="rect">
            <a:avLst/>
          </a:prstGeom>
          <a:noFill/>
          <a:ln w="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lgDashDotDot"/>
          </a:ln>
          <a:effectLst>
            <a:glow rad="127000">
              <a:schemeClr val="bg1"/>
            </a:glow>
            <a:reflection blurRad="6350" stA="50000" endA="300" endPos="55000" dir="5400000" sy="-100000" algn="bl" rotWithShape="0"/>
          </a:effectLst>
          <a:scene3d>
            <a:camera prst="isometricRightUp"/>
            <a:lightRig rig="sunrise" dir="t">
              <a:rot lat="0" lon="0" rev="0"/>
            </a:lightRig>
          </a:scene3d>
          <a:sp3d extrusionH="107950" contourW="12700">
            <a:extrusionClr>
              <a:schemeClr val="accent3">
                <a:lumMod val="75000"/>
              </a:schemeClr>
            </a:extrusionClr>
            <a:contourClr>
              <a:schemeClr val="bg2">
                <a:lumMod val="25000"/>
              </a:schemeClr>
            </a:contourClr>
          </a:sp3d>
          <a:extLst>
            <a:ext uri="{909E8E84-426E-40DD-AFC4-6F175D3DCCD1}">
              <a14:hiddenFill xmlns:a14="http://schemas.microsoft.com/office/drawing/2010/main">
                <a:solidFill>
                  <a:srgbClr val="FFFFFF"/>
                </a:solidFill>
              </a14:hiddenFill>
            </a:ext>
          </a:extLst>
        </p:spPr>
      </p:pic>
      <p:pic>
        <p:nvPicPr>
          <p:cNvPr id="2" name="Picture 2" descr="C:\Users\Lietotajs\Desktop\kraslavo-nad-dvinoy - Copy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104" y="-6723"/>
            <a:ext cx="3203848" cy="6864723"/>
          </a:xfrm>
          <a:prstGeom prst="rect">
            <a:avLst/>
          </a:prstGeom>
          <a:noFill/>
          <a:effectLst>
            <a:outerShdw blurRad="50800" dist="50800" dir="5400000" algn="ctr" rotWithShape="0">
              <a:schemeClr val="bg1"/>
            </a:outerShdw>
            <a:softEdge rad="635000"/>
          </a:effectLst>
          <a:extLst>
            <a:ext uri="{909E8E84-426E-40DD-AFC4-6F175D3DCCD1}">
              <a14:hiddenFill xmlns:a14="http://schemas.microsoft.com/office/drawing/2010/main">
                <a:solidFill>
                  <a:srgbClr val="FFFFFF"/>
                </a:solidFill>
              </a14:hiddenFill>
            </a:ext>
          </a:extLst>
        </p:spPr>
      </p:pic>
      <p:sp>
        <p:nvSpPr>
          <p:cNvPr id="3" name="Taisnstūris ar noapaļotiem stūriem 2"/>
          <p:cNvSpPr/>
          <p:nvPr/>
        </p:nvSpPr>
        <p:spPr>
          <a:xfrm>
            <a:off x="152541" y="391276"/>
            <a:ext cx="5472608" cy="6192688"/>
          </a:xfrm>
          <a:custGeom>
            <a:avLst/>
            <a:gdLst>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560488 w 5472608"/>
              <a:gd name="connsiteY5" fmla="*/ 6192688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2608" h="6192688">
                <a:moveTo>
                  <a:pt x="0" y="912120"/>
                </a:moveTo>
                <a:cubicBezTo>
                  <a:pt x="0" y="408370"/>
                  <a:pt x="408370" y="0"/>
                  <a:pt x="912120" y="0"/>
                </a:cubicBezTo>
                <a:lnTo>
                  <a:pt x="4560488" y="0"/>
                </a:lnTo>
                <a:cubicBezTo>
                  <a:pt x="5064238" y="0"/>
                  <a:pt x="5472608" y="408370"/>
                  <a:pt x="5472608" y="912120"/>
                </a:cubicBezTo>
                <a:lnTo>
                  <a:pt x="5026294" y="4779825"/>
                </a:lnTo>
                <a:cubicBezTo>
                  <a:pt x="5026294" y="5283575"/>
                  <a:pt x="4911838" y="5474231"/>
                  <a:pt x="4408088" y="5474231"/>
                </a:cubicBezTo>
                <a:cubicBezTo>
                  <a:pt x="3191965" y="5474231"/>
                  <a:pt x="2128243" y="6192688"/>
                  <a:pt x="912120" y="6192688"/>
                </a:cubicBezTo>
                <a:cubicBezTo>
                  <a:pt x="408370" y="6192688"/>
                  <a:pt x="0" y="5784318"/>
                  <a:pt x="0" y="5280568"/>
                </a:cubicBezTo>
                <a:lnTo>
                  <a:pt x="0" y="912120"/>
                </a:lnTo>
                <a:close/>
              </a:path>
            </a:pathLst>
          </a:custGeom>
          <a:gradFill flip="none" rotWithShape="1">
            <a:gsLst>
              <a:gs pos="0">
                <a:schemeClr val="accent3"/>
              </a:gs>
              <a:gs pos="100000">
                <a:schemeClr val="accent1">
                  <a:tint val="23500"/>
                  <a:satMod val="160000"/>
                </a:schemeClr>
              </a:gs>
            </a:gsLst>
            <a:path path="circle">
              <a:fillToRect l="100000" t="100000"/>
            </a:path>
            <a:tileRect r="-100000" b="-100000"/>
          </a:gradFill>
          <a:ln w="82550" cap="rnd" cmpd="thinThick">
            <a:gradFill>
              <a:gsLst>
                <a:gs pos="0">
                  <a:srgbClr val="FFF200"/>
                </a:gs>
                <a:gs pos="45000">
                  <a:srgbClr val="FF7A00"/>
                </a:gs>
                <a:gs pos="70000">
                  <a:srgbClr val="FF0300"/>
                </a:gs>
                <a:gs pos="100000">
                  <a:srgbClr val="4D0808"/>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a:p>
            <a:pPr algn="ctr"/>
            <a:endParaRPr lang="lv-LV" sz="3200" b="1" dirty="0">
              <a:solidFill>
                <a:schemeClr val="accent2">
                  <a:lumMod val="75000"/>
                </a:schemeClr>
              </a:solidFill>
              <a:latin typeface="Arabic Typesetting" panose="03020402040406030203" pitchFamily="66" charset="-78"/>
              <a:cs typeface="Arabic Typesetting" panose="03020402040406030203" pitchFamily="66" charset="-78"/>
            </a:endParaRPr>
          </a:p>
          <a:p>
            <a:endParaRPr lang="lv-LV" sz="4000" b="1" dirty="0" smtClean="0">
              <a:solidFill>
                <a:schemeClr val="accent2">
                  <a:lumMod val="75000"/>
                </a:schemeClr>
              </a:solidFill>
              <a:latin typeface="Chiller" panose="04020404031007020602" pitchFamily="82" charset="0"/>
              <a:cs typeface="Arabic Typesetting" panose="03020402040406030203" pitchFamily="66" charset="-78"/>
            </a:endParaRPr>
          </a:p>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6" name="TextBox 5">
            <a:hlinkClick r:id="rId5" action="ppaction://hlinksldjump"/>
          </p:cNvPr>
          <p:cNvSpPr txBox="1"/>
          <p:nvPr/>
        </p:nvSpPr>
        <p:spPr>
          <a:xfrm>
            <a:off x="179512" y="5085184"/>
            <a:ext cx="5256000" cy="523220"/>
          </a:xfrm>
          <a:prstGeom prst="rect">
            <a:avLst/>
          </a:prstGeom>
          <a:noFill/>
        </p:spPr>
        <p:txBody>
          <a:bodyPr wrap="square" rtlCol="0">
            <a:spAutoFit/>
          </a:bodyPr>
          <a:lstStyle/>
          <a:p>
            <a:r>
              <a:rPr lang="lv-LV" sz="2800" b="1" dirty="0" smtClean="0">
                <a:solidFill>
                  <a:schemeClr val="accent2">
                    <a:lumMod val="75000"/>
                  </a:schemeClr>
                </a:solidFill>
                <a:latin typeface="Arabic Typesetting" panose="03020402040406030203" pitchFamily="66" charset="-78"/>
                <a:cs typeface="Arabic Typesetting" panose="03020402040406030203" pitchFamily="66" charset="-78"/>
              </a:rPr>
              <a:t>     (1</a:t>
            </a:r>
            <a:r>
              <a:rPr lang="lv-LV" sz="2800" b="1" dirty="0">
                <a:solidFill>
                  <a:schemeClr val="accent2">
                    <a:lumMod val="75000"/>
                  </a:schemeClr>
                </a:solidFill>
                <a:latin typeface="Arabic Typesetting" panose="03020402040406030203" pitchFamily="66" charset="-78"/>
                <a:cs typeface="Arabic Typesetting" panose="03020402040406030203" pitchFamily="66" charset="-78"/>
              </a:rPr>
              <a:t>) </a:t>
            </a:r>
            <a:r>
              <a:rPr lang="lv-LV" sz="2800" b="1" dirty="0" smtClean="0">
                <a:solidFill>
                  <a:schemeClr val="accent2">
                    <a:lumMod val="75000"/>
                  </a:schemeClr>
                </a:solidFill>
                <a:latin typeface="Arabic Typesetting" panose="03020402040406030203" pitchFamily="66" charset="-78"/>
                <a:cs typeface="Arabic Typesetting" panose="03020402040406030203" pitchFamily="66" charset="-78"/>
              </a:rPr>
              <a:t>Damasts</a:t>
            </a:r>
            <a:endParaRPr lang="lv-LV" sz="2800" dirty="0"/>
          </a:p>
        </p:txBody>
      </p:sp>
      <p:sp>
        <p:nvSpPr>
          <p:cNvPr id="8" name="TextBox 7">
            <a:hlinkClick r:id="rId5" action="ppaction://hlinksldjump"/>
          </p:cNvPr>
          <p:cNvSpPr txBox="1"/>
          <p:nvPr/>
        </p:nvSpPr>
        <p:spPr>
          <a:xfrm>
            <a:off x="179512" y="5589240"/>
            <a:ext cx="5256000" cy="457200"/>
          </a:xfrm>
          <a:prstGeom prst="rect">
            <a:avLst/>
          </a:prstGeom>
          <a:noFill/>
        </p:spPr>
        <p:txBody>
          <a:bodyPr wrap="square" rtlCol="0">
            <a:spAutoFit/>
          </a:bodyPr>
          <a:lstStyle/>
          <a:p>
            <a:r>
              <a:rPr lang="lv-LV" sz="2800" b="1" dirty="0" smtClean="0">
                <a:solidFill>
                  <a:schemeClr val="accent2">
                    <a:lumMod val="75000"/>
                  </a:schemeClr>
                </a:solidFill>
                <a:latin typeface="Arabic Typesetting" panose="03020402040406030203" pitchFamily="66" charset="-78"/>
                <a:cs typeface="Arabic Typesetting" panose="03020402040406030203" pitchFamily="66" charset="-78"/>
              </a:rPr>
              <a:t>     (2</a:t>
            </a:r>
            <a:r>
              <a:rPr lang="lv-LV" sz="2800" b="1" dirty="0">
                <a:solidFill>
                  <a:schemeClr val="accent2">
                    <a:lumMod val="75000"/>
                  </a:schemeClr>
                </a:solidFill>
                <a:latin typeface="Arabic Typesetting" panose="03020402040406030203" pitchFamily="66" charset="-78"/>
                <a:cs typeface="Arabic Typesetting" panose="03020402040406030203" pitchFamily="66" charset="-78"/>
              </a:rPr>
              <a:t>) </a:t>
            </a:r>
            <a:r>
              <a:rPr lang="lv-LV" sz="2800" b="1" dirty="0" smtClean="0">
                <a:solidFill>
                  <a:schemeClr val="accent2">
                    <a:lumMod val="75000"/>
                  </a:schemeClr>
                </a:solidFill>
                <a:latin typeface="Arabic Typesetting" panose="03020402040406030203" pitchFamily="66" charset="-78"/>
                <a:cs typeface="Arabic Typesetting" panose="03020402040406030203" pitchFamily="66" charset="-78"/>
              </a:rPr>
              <a:t>Kalikons</a:t>
            </a:r>
          </a:p>
          <a:p>
            <a:endParaRPr lang="lv-LV" dirty="0"/>
          </a:p>
        </p:txBody>
      </p:sp>
      <p:sp>
        <p:nvSpPr>
          <p:cNvPr id="9" name="TextBox 8">
            <a:hlinkClick r:id="rId6" action="ppaction://hlinksldjump"/>
          </p:cNvPr>
          <p:cNvSpPr txBox="1"/>
          <p:nvPr/>
        </p:nvSpPr>
        <p:spPr>
          <a:xfrm>
            <a:off x="539552" y="6021288"/>
            <a:ext cx="5256000" cy="457200"/>
          </a:xfrm>
          <a:prstGeom prst="rect">
            <a:avLst/>
          </a:prstGeom>
          <a:noFill/>
        </p:spPr>
        <p:txBody>
          <a:bodyPr wrap="square" rtlCol="0">
            <a:spAutoFit/>
          </a:bodyPr>
          <a:lstStyle/>
          <a:p>
            <a:r>
              <a:rPr lang="lv-LV" sz="2800" b="1" dirty="0" smtClean="0">
                <a:solidFill>
                  <a:schemeClr val="accent2">
                    <a:lumMod val="75000"/>
                  </a:schemeClr>
                </a:solidFill>
                <a:latin typeface="Arabic Typesetting" panose="03020402040406030203" pitchFamily="66" charset="-78"/>
                <a:cs typeface="Arabic Typesetting" panose="03020402040406030203" pitchFamily="66" charset="-78"/>
              </a:rPr>
              <a:t>(3</a:t>
            </a:r>
            <a:r>
              <a:rPr lang="lv-LV" sz="2800" b="1" dirty="0">
                <a:solidFill>
                  <a:schemeClr val="accent2">
                    <a:lumMod val="75000"/>
                  </a:schemeClr>
                </a:solidFill>
                <a:latin typeface="Arabic Typesetting" panose="03020402040406030203" pitchFamily="66" charset="-78"/>
                <a:cs typeface="Arabic Typesetting" panose="03020402040406030203" pitchFamily="66" charset="-78"/>
              </a:rPr>
              <a:t>) </a:t>
            </a:r>
            <a:r>
              <a:rPr lang="lv-LV" sz="2800" b="1" dirty="0" smtClean="0">
                <a:solidFill>
                  <a:schemeClr val="accent2">
                    <a:lumMod val="75000"/>
                  </a:schemeClr>
                </a:solidFill>
                <a:latin typeface="Arabic Typesetting" panose="03020402040406030203" pitchFamily="66" charset="-78"/>
                <a:cs typeface="Arabic Typesetting" panose="03020402040406030203" pitchFamily="66" charset="-78"/>
              </a:rPr>
              <a:t>Feluka</a:t>
            </a:r>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11" name="TextBox 10"/>
          <p:cNvSpPr txBox="1"/>
          <p:nvPr/>
        </p:nvSpPr>
        <p:spPr>
          <a:xfrm>
            <a:off x="179512" y="836712"/>
            <a:ext cx="5544616" cy="4206240"/>
          </a:xfrm>
          <a:prstGeom prst="rect">
            <a:avLst/>
          </a:prstGeom>
          <a:noFill/>
        </p:spPr>
        <p:txBody>
          <a:bodyPr wrap="square" rtlCol="0">
            <a:spAutoFit/>
          </a:bodyPr>
          <a:lstStyle/>
          <a:p>
            <a:pPr algn="ctr"/>
            <a:r>
              <a:rPr lang="lv-LV" sz="2800" b="1" dirty="0" smtClean="0">
                <a:solidFill>
                  <a:schemeClr val="accent2">
                    <a:lumMod val="75000"/>
                  </a:schemeClr>
                </a:solidFill>
                <a:latin typeface="Arabic Typesetting" panose="03020402040406030203" pitchFamily="66" charset="-78"/>
                <a:cs typeface="Arabic Typesetting" panose="03020402040406030203" pitchFamily="66" charset="-78"/>
              </a:rPr>
              <a:t>Grāfa Konstantīna Ludvika Broel Plātera laikā Krāslavā rūpnieciskā ražošana bija augsti attīstīta. Amatniecības  darinājumus pārdeva uz vietas gadatirgos. Ik gadu Krāslavā notika četri lieli gadatirgi, kur saražotā prece tika labi izpirkta.  Krāslavā ražotie amatniecības produkti tika eksportēti arī uz citām  Ržečpospolitas  vojevodistēm, kā arī uz Krieviju.</a:t>
            </a:r>
          </a:p>
          <a:p>
            <a:pPr algn="ctr"/>
            <a:r>
              <a:rPr lang="lv-LV" sz="2800" b="1" dirty="0" smtClean="0">
                <a:solidFill>
                  <a:schemeClr val="accent2">
                    <a:lumMod val="75000"/>
                  </a:schemeClr>
                </a:solidFill>
                <a:latin typeface="Arabic Typesetting" panose="03020402040406030203" pitchFamily="66" charset="-78"/>
                <a:cs typeface="Arabic Typesetting" panose="03020402040406030203" pitchFamily="66" charset="-78"/>
              </a:rPr>
              <a:t>Damasts, kalikons, feluka. </a:t>
            </a:r>
          </a:p>
          <a:p>
            <a:pPr algn="ctr"/>
            <a:r>
              <a:rPr lang="lv-LV" sz="2800" b="1" dirty="0" smtClean="0">
                <a:solidFill>
                  <a:schemeClr val="accent2">
                    <a:lumMod val="75000"/>
                  </a:schemeClr>
                </a:solidFill>
                <a:latin typeface="Arabic Typesetting" panose="03020402040406030203" pitchFamily="66" charset="-78"/>
                <a:cs typeface="Arabic Typesetting" panose="03020402040406030203" pitchFamily="66" charset="-78"/>
              </a:rPr>
              <a:t>Kurš no svešvārdiem šeit neiederas?</a:t>
            </a:r>
          </a:p>
          <a:p>
            <a:endParaRPr lang="lv-LV" sz="1600" dirty="0"/>
          </a:p>
        </p:txBody>
      </p:sp>
      <p:sp>
        <p:nvSpPr>
          <p:cNvPr id="5" name="8-Point Star 4"/>
          <p:cNvSpPr/>
          <p:nvPr/>
        </p:nvSpPr>
        <p:spPr>
          <a:xfrm>
            <a:off x="2411760" y="0"/>
            <a:ext cx="914400" cy="914400"/>
          </a:xfrm>
          <a:prstGeom prst="star8">
            <a:avLst/>
          </a:prstGeom>
          <a:blipFill>
            <a:blip r:embed="rId7" cstate="print"/>
            <a:stretch>
              <a:fillRect/>
            </a:stretch>
          </a:bli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3200" dirty="0" smtClean="0">
                <a:solidFill>
                  <a:schemeClr val="accent2">
                    <a:lumMod val="75000"/>
                  </a:schemeClr>
                </a:solidFill>
              </a:rPr>
              <a:t>18</a:t>
            </a:r>
            <a:endParaRPr lang="lv-LV" dirty="0">
              <a:solidFill>
                <a:schemeClr val="accent2">
                  <a:lumMod val="75000"/>
                </a:schemeClr>
              </a:solidFill>
            </a:endParaRPr>
          </a:p>
        </p:txBody>
      </p:sp>
    </p:spTree>
    <p:extLst>
      <p:ext uri="{BB962C8B-B14F-4D97-AF65-F5344CB8AC3E}">
        <p14:creationId xmlns:p14="http://schemas.microsoft.com/office/powerpoint/2010/main" val="36941780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Attēls 1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a:ln>
            <a:gradFill>
              <a:gsLst>
                <a:gs pos="0">
                  <a:schemeClr val="accent1">
                    <a:tint val="66000"/>
                    <a:satMod val="160000"/>
                  </a:schemeClr>
                </a:gs>
                <a:gs pos="9000">
                  <a:schemeClr val="accent6">
                    <a:lumMod val="75000"/>
                    <a:alpha val="15000"/>
                  </a:schemeClr>
                </a:gs>
                <a:gs pos="100000">
                  <a:schemeClr val="accent1">
                    <a:tint val="23500"/>
                    <a:satMod val="160000"/>
                  </a:schemeClr>
                </a:gs>
              </a:gsLst>
              <a:lin ang="5400000" scaled="0"/>
            </a:gradFill>
          </a:ln>
          <a:effectLst>
            <a:softEdge rad="635000"/>
          </a:effectLst>
        </p:spPr>
      </p:pic>
      <p:sp>
        <p:nvSpPr>
          <p:cNvPr id="18" name="Taisnstūris ar noapaļotiem stūriem 2">
            <a:hlinkClick r:id="rId2" action="ppaction://hlinksldjump"/>
          </p:cNvPr>
          <p:cNvSpPr/>
          <p:nvPr/>
        </p:nvSpPr>
        <p:spPr>
          <a:xfrm>
            <a:off x="4067944" y="555780"/>
            <a:ext cx="4721731" cy="2520000"/>
          </a:xfrm>
          <a:custGeom>
            <a:avLst/>
            <a:gdLst>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560488 w 5472608"/>
              <a:gd name="connsiteY5" fmla="*/ 6192688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596311 w 5472608"/>
              <a:gd name="connsiteY7" fmla="*/ 4909193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079529 w 5472608"/>
              <a:gd name="connsiteY5" fmla="*/ 3848392 h 6192688"/>
              <a:gd name="connsiteX6" fmla="*/ 4408088 w 5472608"/>
              <a:gd name="connsiteY6" fmla="*/ 5474231 h 6192688"/>
              <a:gd name="connsiteX7" fmla="*/ 912120 w 5472608"/>
              <a:gd name="connsiteY7" fmla="*/ 6192688 h 6192688"/>
              <a:gd name="connsiteX8" fmla="*/ 596311 w 5472608"/>
              <a:gd name="connsiteY8" fmla="*/ 4909193 h 6192688"/>
              <a:gd name="connsiteX9" fmla="*/ 0 w 5472608"/>
              <a:gd name="connsiteY9" fmla="*/ 912120 h 6192688"/>
              <a:gd name="connsiteX0" fmla="*/ 0 w 5472608"/>
              <a:gd name="connsiteY0" fmla="*/ 912120 h 5478117"/>
              <a:gd name="connsiteX1" fmla="*/ 912120 w 5472608"/>
              <a:gd name="connsiteY1" fmla="*/ 0 h 5478117"/>
              <a:gd name="connsiteX2" fmla="*/ 4560488 w 5472608"/>
              <a:gd name="connsiteY2" fmla="*/ 0 h 5478117"/>
              <a:gd name="connsiteX3" fmla="*/ 5472608 w 5472608"/>
              <a:gd name="connsiteY3" fmla="*/ 912120 h 5478117"/>
              <a:gd name="connsiteX4" fmla="*/ 5026294 w 5472608"/>
              <a:gd name="connsiteY4" fmla="*/ 4779825 h 5478117"/>
              <a:gd name="connsiteX5" fmla="*/ 4079529 w 5472608"/>
              <a:gd name="connsiteY5" fmla="*/ 3848392 h 5478117"/>
              <a:gd name="connsiteX6" fmla="*/ 4408088 w 5472608"/>
              <a:gd name="connsiteY6" fmla="*/ 5474231 h 5478117"/>
              <a:gd name="connsiteX7" fmla="*/ 1862993 w 5472608"/>
              <a:gd name="connsiteY7" fmla="*/ 4335818 h 5478117"/>
              <a:gd name="connsiteX8" fmla="*/ 596311 w 5472608"/>
              <a:gd name="connsiteY8" fmla="*/ 4909193 h 5478117"/>
              <a:gd name="connsiteX9" fmla="*/ 0 w 5472608"/>
              <a:gd name="connsiteY9" fmla="*/ 912120 h 5478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2608" h="5478117">
                <a:moveTo>
                  <a:pt x="0" y="912120"/>
                </a:moveTo>
                <a:cubicBezTo>
                  <a:pt x="0" y="408370"/>
                  <a:pt x="408370" y="0"/>
                  <a:pt x="912120" y="0"/>
                </a:cubicBezTo>
                <a:lnTo>
                  <a:pt x="4560488" y="0"/>
                </a:lnTo>
                <a:cubicBezTo>
                  <a:pt x="5064238" y="0"/>
                  <a:pt x="5472608" y="408370"/>
                  <a:pt x="5472608" y="912120"/>
                </a:cubicBezTo>
                <a:lnTo>
                  <a:pt x="5026294" y="4779825"/>
                </a:lnTo>
                <a:cubicBezTo>
                  <a:pt x="4858580" y="5542576"/>
                  <a:pt x="4182563" y="3732658"/>
                  <a:pt x="4079529" y="3848392"/>
                </a:cubicBezTo>
                <a:cubicBezTo>
                  <a:pt x="3976495" y="3964126"/>
                  <a:pt x="4777511" y="5392993"/>
                  <a:pt x="4408088" y="5474231"/>
                </a:cubicBezTo>
                <a:cubicBezTo>
                  <a:pt x="4038665" y="5555469"/>
                  <a:pt x="3079116" y="4335818"/>
                  <a:pt x="1862993" y="4335818"/>
                </a:cubicBezTo>
                <a:cubicBezTo>
                  <a:pt x="1359243" y="4335818"/>
                  <a:pt x="596311" y="5412943"/>
                  <a:pt x="596311" y="4909193"/>
                </a:cubicBezTo>
                <a:cubicBezTo>
                  <a:pt x="596311" y="3453044"/>
                  <a:pt x="0" y="2368269"/>
                  <a:pt x="0" y="912120"/>
                </a:cubicBezTo>
                <a:close/>
              </a:path>
            </a:pathLst>
          </a:custGeom>
          <a:gradFill flip="none" rotWithShape="1">
            <a:gsLst>
              <a:gs pos="0">
                <a:schemeClr val="accent2">
                  <a:lumMod val="75000"/>
                </a:schemeClr>
              </a:gs>
              <a:gs pos="13000">
                <a:srgbClr val="F8B049"/>
              </a:gs>
              <a:gs pos="32000">
                <a:srgbClr val="F8B049"/>
              </a:gs>
              <a:gs pos="63000">
                <a:srgbClr val="FEE7F2"/>
              </a:gs>
              <a:gs pos="67000">
                <a:srgbClr val="F952A0"/>
              </a:gs>
              <a:gs pos="69000">
                <a:srgbClr val="C50849"/>
              </a:gs>
              <a:gs pos="82001">
                <a:srgbClr val="B43E85"/>
              </a:gs>
              <a:gs pos="100000">
                <a:srgbClr val="F8B049"/>
              </a:gs>
            </a:gsLst>
            <a:lin ang="5400000" scaled="0"/>
            <a:tileRect r="-100000" b="-100000"/>
          </a:gradFill>
          <a:ln w="82550" cap="rnd" cmpd="thinThick">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lv-LV" sz="4400" b="1" dirty="0" smtClean="0">
                <a:solidFill>
                  <a:srgbClr val="FF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Atbilde nepareiza</a:t>
            </a:r>
          </a:p>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19" name="Taisnstūris 18">
            <a:hlinkClick r:id="rId2" action="ppaction://hlinksldjump"/>
          </p:cNvPr>
          <p:cNvSpPr/>
          <p:nvPr/>
        </p:nvSpPr>
        <p:spPr>
          <a:xfrm>
            <a:off x="1763688" y="5301208"/>
            <a:ext cx="4099199" cy="1107996"/>
          </a:xfrm>
          <a:prstGeom prst="rect">
            <a:avLst/>
          </a:prstGeom>
        </p:spPr>
        <p:txBody>
          <a:bodyPr wrap="none">
            <a:spAutoFit/>
          </a:bodyPr>
          <a:lstStyle/>
          <a:p>
            <a:r>
              <a:rPr lang="lv-LV" sz="6600" b="1" dirty="0" smtClean="0">
                <a:solidFill>
                  <a:schemeClr val="bg1">
                    <a:lumMod val="95000"/>
                  </a:schemeClr>
                </a:solidFill>
                <a:latin typeface="Gabriola" panose="04040605051002020D02" pitchFamily="82" charset="0"/>
                <a:cs typeface="Andalus" panose="02020603050405020304" pitchFamily="18" charset="-78"/>
              </a:rPr>
              <a:t>Atbildēt </a:t>
            </a:r>
            <a:r>
              <a:rPr lang="lv-LV" sz="6600" b="1" dirty="0">
                <a:solidFill>
                  <a:schemeClr val="bg1">
                    <a:lumMod val="95000"/>
                  </a:schemeClr>
                </a:solidFill>
                <a:latin typeface="Gabriola" panose="04040605051002020D02" pitchFamily="82" charset="0"/>
                <a:cs typeface="Andalus" panose="02020603050405020304" pitchFamily="18" charset="-78"/>
              </a:rPr>
              <a:t>vēlreiz</a:t>
            </a:r>
          </a:p>
        </p:txBody>
      </p:sp>
    </p:spTree>
    <p:extLst>
      <p:ext uri="{BB962C8B-B14F-4D97-AF65-F5344CB8AC3E}">
        <p14:creationId xmlns:p14="http://schemas.microsoft.com/office/powerpoint/2010/main" val="14417638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ttēls 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980553"/>
          </a:xfrm>
          <a:prstGeom prst="rect">
            <a:avLst/>
          </a:prstGeom>
          <a:ln>
            <a:gradFill>
              <a:gsLst>
                <a:gs pos="0">
                  <a:schemeClr val="accent1">
                    <a:tint val="66000"/>
                    <a:satMod val="160000"/>
                  </a:schemeClr>
                </a:gs>
                <a:gs pos="9000">
                  <a:schemeClr val="accent6">
                    <a:lumMod val="75000"/>
                    <a:alpha val="15000"/>
                  </a:schemeClr>
                </a:gs>
                <a:gs pos="100000">
                  <a:schemeClr val="accent1">
                    <a:tint val="23500"/>
                    <a:satMod val="160000"/>
                  </a:schemeClr>
                </a:gs>
              </a:gsLst>
              <a:lin ang="5400000" scaled="0"/>
            </a:gradFill>
          </a:ln>
          <a:effectLst>
            <a:softEdge rad="635000"/>
          </a:effectLst>
        </p:spPr>
      </p:pic>
      <p:sp>
        <p:nvSpPr>
          <p:cNvPr id="2" name="Taisnstūris ar noapaļotiem stūriem 2">
            <a:hlinkClick r:id="rId2" action="ppaction://hlinksldjump"/>
          </p:cNvPr>
          <p:cNvSpPr/>
          <p:nvPr/>
        </p:nvSpPr>
        <p:spPr>
          <a:xfrm>
            <a:off x="4067944" y="620688"/>
            <a:ext cx="4723200" cy="2520280"/>
          </a:xfrm>
          <a:custGeom>
            <a:avLst/>
            <a:gdLst>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560488 w 5472608"/>
              <a:gd name="connsiteY5" fmla="*/ 6192688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596311 w 5472608"/>
              <a:gd name="connsiteY7" fmla="*/ 4909193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079529 w 5472608"/>
              <a:gd name="connsiteY5" fmla="*/ 3848392 h 6192688"/>
              <a:gd name="connsiteX6" fmla="*/ 4408088 w 5472608"/>
              <a:gd name="connsiteY6" fmla="*/ 5474231 h 6192688"/>
              <a:gd name="connsiteX7" fmla="*/ 912120 w 5472608"/>
              <a:gd name="connsiteY7" fmla="*/ 6192688 h 6192688"/>
              <a:gd name="connsiteX8" fmla="*/ 596311 w 5472608"/>
              <a:gd name="connsiteY8" fmla="*/ 4909193 h 6192688"/>
              <a:gd name="connsiteX9" fmla="*/ 0 w 5472608"/>
              <a:gd name="connsiteY9" fmla="*/ 912120 h 6192688"/>
              <a:gd name="connsiteX0" fmla="*/ 0 w 5472608"/>
              <a:gd name="connsiteY0" fmla="*/ 912120 h 5478117"/>
              <a:gd name="connsiteX1" fmla="*/ 912120 w 5472608"/>
              <a:gd name="connsiteY1" fmla="*/ 0 h 5478117"/>
              <a:gd name="connsiteX2" fmla="*/ 4560488 w 5472608"/>
              <a:gd name="connsiteY2" fmla="*/ 0 h 5478117"/>
              <a:gd name="connsiteX3" fmla="*/ 5472608 w 5472608"/>
              <a:gd name="connsiteY3" fmla="*/ 912120 h 5478117"/>
              <a:gd name="connsiteX4" fmla="*/ 5026294 w 5472608"/>
              <a:gd name="connsiteY4" fmla="*/ 4779825 h 5478117"/>
              <a:gd name="connsiteX5" fmla="*/ 4079529 w 5472608"/>
              <a:gd name="connsiteY5" fmla="*/ 3848392 h 5478117"/>
              <a:gd name="connsiteX6" fmla="*/ 4408088 w 5472608"/>
              <a:gd name="connsiteY6" fmla="*/ 5474231 h 5478117"/>
              <a:gd name="connsiteX7" fmla="*/ 1862993 w 5472608"/>
              <a:gd name="connsiteY7" fmla="*/ 4335818 h 5478117"/>
              <a:gd name="connsiteX8" fmla="*/ 596311 w 5472608"/>
              <a:gd name="connsiteY8" fmla="*/ 4909193 h 5478117"/>
              <a:gd name="connsiteX9" fmla="*/ 0 w 5472608"/>
              <a:gd name="connsiteY9" fmla="*/ 912120 h 5478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2608" h="5478117">
                <a:moveTo>
                  <a:pt x="0" y="912120"/>
                </a:moveTo>
                <a:cubicBezTo>
                  <a:pt x="0" y="408370"/>
                  <a:pt x="408370" y="0"/>
                  <a:pt x="912120" y="0"/>
                </a:cubicBezTo>
                <a:lnTo>
                  <a:pt x="4560488" y="0"/>
                </a:lnTo>
                <a:cubicBezTo>
                  <a:pt x="5064238" y="0"/>
                  <a:pt x="5472608" y="408370"/>
                  <a:pt x="5472608" y="912120"/>
                </a:cubicBezTo>
                <a:lnTo>
                  <a:pt x="5026294" y="4779825"/>
                </a:lnTo>
                <a:cubicBezTo>
                  <a:pt x="4858580" y="5542576"/>
                  <a:pt x="4182563" y="3732658"/>
                  <a:pt x="4079529" y="3848392"/>
                </a:cubicBezTo>
                <a:cubicBezTo>
                  <a:pt x="3976495" y="3964126"/>
                  <a:pt x="4777511" y="5392993"/>
                  <a:pt x="4408088" y="5474231"/>
                </a:cubicBezTo>
                <a:cubicBezTo>
                  <a:pt x="4038665" y="5555469"/>
                  <a:pt x="3079116" y="4335818"/>
                  <a:pt x="1862993" y="4335818"/>
                </a:cubicBezTo>
                <a:cubicBezTo>
                  <a:pt x="1359243" y="4335818"/>
                  <a:pt x="596311" y="5412943"/>
                  <a:pt x="596311" y="4909193"/>
                </a:cubicBezTo>
                <a:cubicBezTo>
                  <a:pt x="596311" y="3453044"/>
                  <a:pt x="0" y="2368269"/>
                  <a:pt x="0" y="912120"/>
                </a:cubicBezTo>
                <a:close/>
              </a:path>
            </a:pathLst>
          </a:custGeom>
          <a:gradFill flip="none" rotWithShape="1">
            <a:gsLst>
              <a:gs pos="0">
                <a:schemeClr val="accent2">
                  <a:lumMod val="75000"/>
                </a:schemeClr>
              </a:gs>
              <a:gs pos="13000">
                <a:srgbClr val="F8B049"/>
              </a:gs>
              <a:gs pos="32000">
                <a:srgbClr val="F8B049"/>
              </a:gs>
              <a:gs pos="63000">
                <a:srgbClr val="FEE7F2"/>
              </a:gs>
              <a:gs pos="67000">
                <a:srgbClr val="F952A0"/>
              </a:gs>
              <a:gs pos="69000">
                <a:srgbClr val="C50849"/>
              </a:gs>
              <a:gs pos="82001">
                <a:srgbClr val="B43E85"/>
              </a:gs>
              <a:gs pos="100000">
                <a:srgbClr val="F8B049"/>
              </a:gs>
            </a:gsLst>
            <a:lin ang="5400000" scaled="0"/>
            <a:tileRect r="-100000" b="-100000"/>
          </a:gradFill>
          <a:ln w="82550" cap="rnd" cmpd="thinThick">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lv-LV" sz="4400" b="1" dirty="0" smtClean="0">
                <a:solidFill>
                  <a:srgbClr val="00B05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Atbilde pareiza</a:t>
            </a:r>
          </a:p>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5" name="Taisnstūris 4">
            <a:hlinkClick r:id="rId2" action="ppaction://hlinksldjump"/>
          </p:cNvPr>
          <p:cNvSpPr/>
          <p:nvPr/>
        </p:nvSpPr>
        <p:spPr>
          <a:xfrm>
            <a:off x="1621894" y="5373216"/>
            <a:ext cx="5468164" cy="1107996"/>
          </a:xfrm>
          <a:prstGeom prst="rect">
            <a:avLst/>
          </a:prstGeom>
        </p:spPr>
        <p:txBody>
          <a:bodyPr wrap="none">
            <a:spAutoFit/>
          </a:bodyPr>
          <a:lstStyle/>
          <a:p>
            <a:r>
              <a:rPr lang="lv-LV" sz="6600" b="1" dirty="0">
                <a:solidFill>
                  <a:schemeClr val="bg1">
                    <a:lumMod val="95000"/>
                  </a:schemeClr>
                </a:solidFill>
                <a:latin typeface="Gabriola" panose="04040605051002020D02" pitchFamily="82" charset="0"/>
              </a:rPr>
              <a:t>Izlasiet skaidrojumu</a:t>
            </a:r>
          </a:p>
        </p:txBody>
      </p:sp>
    </p:spTree>
    <p:extLst>
      <p:ext uri="{BB962C8B-B14F-4D97-AF65-F5344CB8AC3E}">
        <p14:creationId xmlns:p14="http://schemas.microsoft.com/office/powerpoint/2010/main" val="33708251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isnstūris ar noapaļotiem stūriem 2">
            <a:hlinkClick r:id="rId2" action="ppaction://hlinksldjump"/>
          </p:cNvPr>
          <p:cNvSpPr/>
          <p:nvPr/>
        </p:nvSpPr>
        <p:spPr>
          <a:xfrm>
            <a:off x="0" y="0"/>
            <a:ext cx="9143999" cy="6065912"/>
          </a:xfrm>
          <a:prstGeom prst="round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lv-LV" sz="3600" b="1" dirty="0">
                <a:solidFill>
                  <a:schemeClr val="accent2">
                    <a:lumMod val="75000"/>
                  </a:schemeClr>
                </a:solidFill>
                <a:latin typeface="Brush Script MT" panose="03060802040406070304" pitchFamily="66" charset="0"/>
                <a:ea typeface="Calibri"/>
                <a:cs typeface="FrankRuehl" panose="020E0503060101010101" pitchFamily="34" charset="-79"/>
              </a:rPr>
              <a:t>Skaidrojums</a:t>
            </a:r>
          </a:p>
          <a:p>
            <a:pPr algn="ct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Krāslavā darināja retus paklājus, velvetu, damastu, kalikonu, velūru, poļu kartes, rotaslietas, šaujamieročus.  </a:t>
            </a:r>
            <a:endPar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endParaRPr>
          </a:p>
          <a:p>
            <a:pPr algn="ctr"/>
            <a:r>
              <a:rPr lang="lv-LV" sz="3200" b="1" i="1" dirty="0" smtClean="0">
                <a:solidFill>
                  <a:schemeClr val="accent2">
                    <a:lumMod val="75000"/>
                  </a:schemeClr>
                </a:solidFill>
                <a:latin typeface="Arabic Typesetting" panose="03020402040406030203" pitchFamily="66" charset="-78"/>
                <a:cs typeface="Arabic Typesetting" panose="03020402040406030203" pitchFamily="66" charset="-78"/>
              </a:rPr>
              <a:t>Avots</a:t>
            </a:r>
            <a:r>
              <a:rPr lang="lv-LV" sz="3200" b="1" i="1" dirty="0">
                <a:solidFill>
                  <a:schemeClr val="accent2">
                    <a:lumMod val="75000"/>
                  </a:schemeClr>
                </a:solidFill>
                <a:latin typeface="Arabic Typesetting" panose="03020402040406030203" pitchFamily="66" charset="-78"/>
                <a:cs typeface="Arabic Typesetting" panose="03020402040406030203" pitchFamily="66" charset="-78"/>
              </a:rPr>
              <a:t>: </a:t>
            </a:r>
            <a:r>
              <a:rPr lang="lv-LV" sz="3200" b="1" i="1" dirty="0" smtClean="0">
                <a:solidFill>
                  <a:schemeClr val="accent2">
                    <a:lumMod val="75000"/>
                  </a:schemeClr>
                </a:solidFill>
                <a:latin typeface="Arabic Typesetting" panose="03020402040406030203" pitchFamily="66" charset="-78"/>
                <a:cs typeface="Arabic Typesetting" panose="03020402040406030203" pitchFamily="66" charset="-78"/>
              </a:rPr>
              <a:t> </a:t>
            </a:r>
            <a:r>
              <a:rPr lang="pl-PL" sz="3200" b="1" i="1" dirty="0" smtClean="0">
                <a:solidFill>
                  <a:schemeClr val="accent2">
                    <a:lumMod val="75000"/>
                  </a:schemeClr>
                </a:solidFill>
                <a:latin typeface="Arabic Typesetting" panose="03020402040406030203" pitchFamily="66" charset="-78"/>
                <a:cs typeface="Arabic Typesetting" panose="03020402040406030203" pitchFamily="66" charset="-78"/>
                <a:hlinkClick r:id="rId4"/>
              </a:rPr>
              <a:t>Manteifel</a:t>
            </a:r>
            <a:r>
              <a:rPr lang="pl-PL" sz="3200" b="1" i="1" dirty="0">
                <a:solidFill>
                  <a:schemeClr val="accent2">
                    <a:lumMod val="75000"/>
                  </a:schemeClr>
                </a:solidFill>
                <a:latin typeface="Arabic Typesetting" panose="03020402040406030203" pitchFamily="66" charset="-78"/>
                <a:cs typeface="Arabic Typesetting" panose="03020402040406030203" pitchFamily="66" charset="-78"/>
                <a:hlinkClick r:id="rId4"/>
              </a:rPr>
              <a:t>, Gustaw. Kraslaw.-  Warszawa, 1901. - 10.lpp.  // </a:t>
            </a:r>
            <a:r>
              <a:rPr lang="lv-LV" dirty="0" smtClean="0">
                <a:solidFill>
                  <a:srgbClr val="FF0000"/>
                </a:solidFill>
                <a:latin typeface="Arabic Typesetting" panose="03020402040406030203" pitchFamily="66" charset="-78"/>
                <a:cs typeface="Arabic Typesetting" panose="03020402040406030203" pitchFamily="66" charset="-78"/>
              </a:rPr>
              <a:t> </a:t>
            </a:r>
            <a:endParaRPr lang="lv-LV" sz="1100" dirty="0" smtClean="0">
              <a:solidFill>
                <a:srgbClr val="FF0000"/>
              </a:solidFill>
              <a:latin typeface="Arabic Typesetting" panose="03020402040406030203" pitchFamily="66" charset="-78"/>
              <a:cs typeface="Arabic Typesetting" panose="03020402040406030203" pitchFamily="66" charset="-78"/>
            </a:endParaRPr>
          </a:p>
          <a:p>
            <a:pPr algn="ct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Minētajā jautājumā neiederas svešvārds “feluka”, kas ir neliels Vidusjūras burukuģis piekrastes braucieniem.</a:t>
            </a:r>
          </a:p>
          <a:p>
            <a:pPr algn="ct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Damasts ir blīvs (parasti zīda vai linu) audums ar ieaustiem ornamentiem. Kalikons ir speciāli apstrādāts kokvilnas audums, ko g.k. lieto grāmatu iesējumiem. Damastu un kalikonu ražoja Krāslavā grāfa Konstantīna Ludvika Broel Plātera </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laikā.</a:t>
            </a:r>
            <a:endParaRPr lang="lv-LV" sz="2000" b="1" dirty="0">
              <a:solidFill>
                <a:schemeClr val="accent2">
                  <a:lumMod val="75000"/>
                </a:schemeClr>
              </a:solidFill>
              <a:latin typeface="Arabic Typesetting" panose="03020402040406030203" pitchFamily="66" charset="-78"/>
              <a:cs typeface="Arabic Typesetting" panose="03020402040406030203" pitchFamily="66" charset="-78"/>
            </a:endParaRPr>
          </a:p>
          <a:p>
            <a:pPr algn="ctr"/>
            <a:endParaRPr lang="lv-LV" dirty="0">
              <a:solidFill>
                <a:srgbClr val="FF0000"/>
              </a:solidFill>
            </a:endParaRPr>
          </a:p>
        </p:txBody>
      </p:sp>
      <p:pic>
        <p:nvPicPr>
          <p:cNvPr id="2" name="Picture 4">
            <a:hlinkClick r:id="rId2"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85184"/>
            <a:ext cx="9143999" cy="2199054"/>
          </a:xfrm>
          <a:prstGeom prst="rect">
            <a:avLst/>
          </a:prstGeom>
          <a:noFill/>
          <a:ln>
            <a:noFill/>
          </a:ln>
          <a:effectLst>
            <a:outerShdw dist="35921" dir="2700000" algn="ctr" rotWithShape="0">
              <a:schemeClr val="bg2"/>
            </a:outerShdw>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98773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Lietotajs\Desktop\71_damasco_43.jpg"/>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PaintBrush/>
                    </a14:imgEffect>
                    <a14:imgEffect>
                      <a14:sharpenSoften amount="-18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315416"/>
            <a:ext cx="9251504" cy="7290048"/>
          </a:xfrm>
          <a:prstGeom prst="rect">
            <a:avLst/>
          </a:prstGeom>
          <a:noFill/>
          <a:ln w="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lgDashDotDot"/>
          </a:ln>
          <a:effectLst>
            <a:glow rad="127000">
              <a:schemeClr val="bg1"/>
            </a:glow>
            <a:reflection blurRad="6350" stA="50000" endA="300" endPos="55000" dir="5400000" sy="-100000" algn="bl" rotWithShape="0"/>
          </a:effectLst>
          <a:scene3d>
            <a:camera prst="isometricRightUp"/>
            <a:lightRig rig="sunrise" dir="t">
              <a:rot lat="0" lon="0" rev="0"/>
            </a:lightRig>
          </a:scene3d>
          <a:sp3d extrusionH="107950" contourW="12700">
            <a:extrusionClr>
              <a:schemeClr val="accent3">
                <a:lumMod val="75000"/>
              </a:schemeClr>
            </a:extrusionClr>
            <a:contourClr>
              <a:schemeClr val="bg2">
                <a:lumMod val="25000"/>
              </a:schemeClr>
            </a:contourClr>
          </a:sp3d>
          <a:extLst>
            <a:ext uri="{909E8E84-426E-40DD-AFC4-6F175D3DCCD1}">
              <a14:hiddenFill xmlns:a14="http://schemas.microsoft.com/office/drawing/2010/main">
                <a:solidFill>
                  <a:srgbClr val="FFFFFF"/>
                </a:solidFill>
              </a14:hiddenFill>
            </a:ext>
          </a:extLst>
        </p:spPr>
      </p:pic>
      <p:pic>
        <p:nvPicPr>
          <p:cNvPr id="2" name="Picture 2" descr="C:\Users\Lietotajs\Desktop\kraslavo-nad-dvinoy - Copy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104" y="-6723"/>
            <a:ext cx="3203848" cy="6864723"/>
          </a:xfrm>
          <a:prstGeom prst="rect">
            <a:avLst/>
          </a:prstGeom>
          <a:noFill/>
          <a:effectLst>
            <a:outerShdw blurRad="50800" dist="50800" dir="5400000" algn="ctr" rotWithShape="0">
              <a:schemeClr val="bg1"/>
            </a:outerShdw>
            <a:softEdge rad="635000"/>
          </a:effectLst>
          <a:extLst>
            <a:ext uri="{909E8E84-426E-40DD-AFC4-6F175D3DCCD1}">
              <a14:hiddenFill xmlns:a14="http://schemas.microsoft.com/office/drawing/2010/main">
                <a:solidFill>
                  <a:srgbClr val="FFFFFF"/>
                </a:solidFill>
              </a14:hiddenFill>
            </a:ext>
          </a:extLst>
        </p:spPr>
      </p:pic>
      <p:sp>
        <p:nvSpPr>
          <p:cNvPr id="3" name="Taisnstūris ar noapaļotiem stūriem 2"/>
          <p:cNvSpPr/>
          <p:nvPr/>
        </p:nvSpPr>
        <p:spPr>
          <a:xfrm>
            <a:off x="152541" y="391276"/>
            <a:ext cx="5472608" cy="6192688"/>
          </a:xfrm>
          <a:custGeom>
            <a:avLst/>
            <a:gdLst>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560488 w 5472608"/>
              <a:gd name="connsiteY5" fmla="*/ 6192688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2608" h="6192688">
                <a:moveTo>
                  <a:pt x="0" y="912120"/>
                </a:moveTo>
                <a:cubicBezTo>
                  <a:pt x="0" y="408370"/>
                  <a:pt x="408370" y="0"/>
                  <a:pt x="912120" y="0"/>
                </a:cubicBezTo>
                <a:lnTo>
                  <a:pt x="4560488" y="0"/>
                </a:lnTo>
                <a:cubicBezTo>
                  <a:pt x="5064238" y="0"/>
                  <a:pt x="5472608" y="408370"/>
                  <a:pt x="5472608" y="912120"/>
                </a:cubicBezTo>
                <a:lnTo>
                  <a:pt x="5026294" y="4779825"/>
                </a:lnTo>
                <a:cubicBezTo>
                  <a:pt x="5026294" y="5283575"/>
                  <a:pt x="4911838" y="5474231"/>
                  <a:pt x="4408088" y="5474231"/>
                </a:cubicBezTo>
                <a:cubicBezTo>
                  <a:pt x="3191965" y="5474231"/>
                  <a:pt x="2128243" y="6192688"/>
                  <a:pt x="912120" y="6192688"/>
                </a:cubicBezTo>
                <a:cubicBezTo>
                  <a:pt x="408370" y="6192688"/>
                  <a:pt x="0" y="5784318"/>
                  <a:pt x="0" y="5280568"/>
                </a:cubicBezTo>
                <a:lnTo>
                  <a:pt x="0" y="912120"/>
                </a:lnTo>
                <a:close/>
              </a:path>
            </a:pathLst>
          </a:custGeom>
          <a:gradFill flip="none" rotWithShape="1">
            <a:gsLst>
              <a:gs pos="0">
                <a:schemeClr val="accent3"/>
              </a:gs>
              <a:gs pos="100000">
                <a:schemeClr val="accent1">
                  <a:tint val="23500"/>
                  <a:satMod val="160000"/>
                </a:schemeClr>
              </a:gs>
            </a:gsLst>
            <a:path path="circle">
              <a:fillToRect l="100000" t="100000"/>
            </a:path>
            <a:tileRect r="-100000" b="-100000"/>
          </a:gradFill>
          <a:ln w="82550" cap="rnd" cmpd="thinThick">
            <a:gradFill>
              <a:gsLst>
                <a:gs pos="0">
                  <a:srgbClr val="FFF200"/>
                </a:gs>
                <a:gs pos="45000">
                  <a:srgbClr val="FF7A00"/>
                </a:gs>
                <a:gs pos="70000">
                  <a:srgbClr val="FF0300"/>
                </a:gs>
                <a:gs pos="100000">
                  <a:srgbClr val="4D0808"/>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a:p>
            <a:pPr algn="ctr"/>
            <a:endParaRPr lang="lv-LV" sz="3200" b="1" dirty="0">
              <a:solidFill>
                <a:schemeClr val="accent2">
                  <a:lumMod val="75000"/>
                </a:schemeClr>
              </a:solidFill>
              <a:latin typeface="Arabic Typesetting" panose="03020402040406030203" pitchFamily="66" charset="-78"/>
              <a:cs typeface="Arabic Typesetting" panose="03020402040406030203" pitchFamily="66" charset="-78"/>
            </a:endParaRPr>
          </a:p>
          <a:p>
            <a:endParaRPr lang="lv-LV" sz="4000" b="1" dirty="0" smtClean="0">
              <a:solidFill>
                <a:schemeClr val="accent2">
                  <a:lumMod val="75000"/>
                </a:schemeClr>
              </a:solidFill>
              <a:latin typeface="Chiller" panose="04020404031007020602" pitchFamily="82" charset="0"/>
              <a:cs typeface="Arabic Typesetting" panose="03020402040406030203" pitchFamily="66" charset="-78"/>
            </a:endParaRPr>
          </a:p>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6" name="TextBox 5">
            <a:hlinkClick r:id="rId5" action="ppaction://hlinksldjump"/>
          </p:cNvPr>
          <p:cNvSpPr txBox="1"/>
          <p:nvPr/>
        </p:nvSpPr>
        <p:spPr>
          <a:xfrm>
            <a:off x="207810" y="2734374"/>
            <a:ext cx="5256000" cy="584775"/>
          </a:xfrm>
          <a:prstGeom prst="rect">
            <a:avLst/>
          </a:prstGeom>
          <a:noFill/>
        </p:spPr>
        <p:txBody>
          <a:bodyPr wrap="square" rtlCol="0">
            <a:spAutoFit/>
          </a:bodyPr>
          <a:lstStyle/>
          <a:p>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(1</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 </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pili</a:t>
            </a:r>
            <a:endParaRPr lang="lv-LV" dirty="0"/>
          </a:p>
        </p:txBody>
      </p:sp>
      <p:sp>
        <p:nvSpPr>
          <p:cNvPr id="8" name="TextBox 7">
            <a:hlinkClick r:id="rId6" action="ppaction://hlinksldjump"/>
          </p:cNvPr>
          <p:cNvSpPr txBox="1"/>
          <p:nvPr/>
        </p:nvSpPr>
        <p:spPr>
          <a:xfrm>
            <a:off x="207810" y="3310374"/>
            <a:ext cx="5256000" cy="585216"/>
          </a:xfrm>
          <a:prstGeom prst="rect">
            <a:avLst/>
          </a:prstGeom>
          <a:noFill/>
        </p:spPr>
        <p:txBody>
          <a:bodyPr wrap="square" rtlCol="0">
            <a:spAutoFit/>
          </a:bodyPr>
          <a:lstStyle/>
          <a:p>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(2</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 </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katoļu baznīcu</a:t>
            </a:r>
          </a:p>
          <a:p>
            <a:endParaRPr lang="lv-LV" dirty="0"/>
          </a:p>
        </p:txBody>
      </p:sp>
      <p:sp>
        <p:nvSpPr>
          <p:cNvPr id="9" name="TextBox 8">
            <a:hlinkClick r:id="rId6" action="ppaction://hlinksldjump"/>
          </p:cNvPr>
          <p:cNvSpPr txBox="1"/>
          <p:nvPr/>
        </p:nvSpPr>
        <p:spPr>
          <a:xfrm>
            <a:off x="208658" y="3886374"/>
            <a:ext cx="5256000" cy="584775"/>
          </a:xfrm>
          <a:prstGeom prst="rect">
            <a:avLst/>
          </a:prstGeom>
          <a:noFill/>
        </p:spPr>
        <p:txBody>
          <a:bodyPr wrap="square" rtlCol="0">
            <a:spAutoFit/>
          </a:bodyPr>
          <a:lstStyle/>
          <a:p>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(3</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 </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rātsnamu</a:t>
            </a:r>
            <a:endParaRPr lang="lv-LV" sz="32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11" name="TextBox 10"/>
          <p:cNvSpPr txBox="1"/>
          <p:nvPr/>
        </p:nvSpPr>
        <p:spPr>
          <a:xfrm>
            <a:off x="179512" y="1124744"/>
            <a:ext cx="5328592" cy="1323439"/>
          </a:xfrm>
          <a:prstGeom prst="rect">
            <a:avLst/>
          </a:prstGeom>
          <a:noFill/>
        </p:spPr>
        <p:txBody>
          <a:bodyPr wrap="square" rtlCol="0">
            <a:spAutoFit/>
          </a:bodyPr>
          <a:lstStyle/>
          <a:p>
            <a:pPr algn="ct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Nosauciet celtni, ko grāfs Konstantīns Ludviks Broel Plāters sāka celt pirmo:</a:t>
            </a:r>
          </a:p>
          <a:p>
            <a:endParaRPr lang="lv-LV" sz="1600" dirty="0"/>
          </a:p>
        </p:txBody>
      </p:sp>
      <p:sp>
        <p:nvSpPr>
          <p:cNvPr id="5" name="8-Point Star 4"/>
          <p:cNvSpPr/>
          <p:nvPr/>
        </p:nvSpPr>
        <p:spPr>
          <a:xfrm>
            <a:off x="2392318" y="116632"/>
            <a:ext cx="914400" cy="914400"/>
          </a:xfrm>
          <a:prstGeom prst="star8">
            <a:avLst/>
          </a:prstGeom>
          <a:blipFill>
            <a:blip r:embed="rId7" cstate="print"/>
            <a:stretch>
              <a:fillRect/>
            </a:stretch>
          </a:bli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3200" dirty="0" smtClean="0">
                <a:solidFill>
                  <a:schemeClr val="accent2">
                    <a:lumMod val="75000"/>
                  </a:schemeClr>
                </a:solidFill>
              </a:rPr>
              <a:t>19</a:t>
            </a:r>
            <a:endParaRPr lang="lv-LV" dirty="0">
              <a:solidFill>
                <a:schemeClr val="accent2">
                  <a:lumMod val="75000"/>
                </a:schemeClr>
              </a:solidFill>
            </a:endParaRPr>
          </a:p>
        </p:txBody>
      </p:sp>
    </p:spTree>
    <p:extLst>
      <p:ext uri="{BB962C8B-B14F-4D97-AF65-F5344CB8AC3E}">
        <p14:creationId xmlns:p14="http://schemas.microsoft.com/office/powerpoint/2010/main" val="36941780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Attēls 1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a:ln>
            <a:gradFill>
              <a:gsLst>
                <a:gs pos="0">
                  <a:schemeClr val="accent1">
                    <a:tint val="66000"/>
                    <a:satMod val="160000"/>
                  </a:schemeClr>
                </a:gs>
                <a:gs pos="9000">
                  <a:schemeClr val="accent6">
                    <a:lumMod val="75000"/>
                    <a:alpha val="15000"/>
                  </a:schemeClr>
                </a:gs>
                <a:gs pos="100000">
                  <a:schemeClr val="accent1">
                    <a:tint val="23500"/>
                    <a:satMod val="160000"/>
                  </a:schemeClr>
                </a:gs>
              </a:gsLst>
              <a:lin ang="5400000" scaled="0"/>
            </a:gradFill>
          </a:ln>
          <a:effectLst>
            <a:softEdge rad="635000"/>
          </a:effectLst>
        </p:spPr>
      </p:pic>
      <p:sp>
        <p:nvSpPr>
          <p:cNvPr id="18" name="Taisnstūris ar noapaļotiem stūriem 2">
            <a:hlinkClick r:id="rId2" action="ppaction://hlinksldjump"/>
          </p:cNvPr>
          <p:cNvSpPr/>
          <p:nvPr/>
        </p:nvSpPr>
        <p:spPr>
          <a:xfrm>
            <a:off x="4067944" y="555780"/>
            <a:ext cx="4721731" cy="2520000"/>
          </a:xfrm>
          <a:custGeom>
            <a:avLst/>
            <a:gdLst>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560488 w 5472608"/>
              <a:gd name="connsiteY5" fmla="*/ 6192688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596311 w 5472608"/>
              <a:gd name="connsiteY7" fmla="*/ 4909193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079529 w 5472608"/>
              <a:gd name="connsiteY5" fmla="*/ 3848392 h 6192688"/>
              <a:gd name="connsiteX6" fmla="*/ 4408088 w 5472608"/>
              <a:gd name="connsiteY6" fmla="*/ 5474231 h 6192688"/>
              <a:gd name="connsiteX7" fmla="*/ 912120 w 5472608"/>
              <a:gd name="connsiteY7" fmla="*/ 6192688 h 6192688"/>
              <a:gd name="connsiteX8" fmla="*/ 596311 w 5472608"/>
              <a:gd name="connsiteY8" fmla="*/ 4909193 h 6192688"/>
              <a:gd name="connsiteX9" fmla="*/ 0 w 5472608"/>
              <a:gd name="connsiteY9" fmla="*/ 912120 h 6192688"/>
              <a:gd name="connsiteX0" fmla="*/ 0 w 5472608"/>
              <a:gd name="connsiteY0" fmla="*/ 912120 h 5478117"/>
              <a:gd name="connsiteX1" fmla="*/ 912120 w 5472608"/>
              <a:gd name="connsiteY1" fmla="*/ 0 h 5478117"/>
              <a:gd name="connsiteX2" fmla="*/ 4560488 w 5472608"/>
              <a:gd name="connsiteY2" fmla="*/ 0 h 5478117"/>
              <a:gd name="connsiteX3" fmla="*/ 5472608 w 5472608"/>
              <a:gd name="connsiteY3" fmla="*/ 912120 h 5478117"/>
              <a:gd name="connsiteX4" fmla="*/ 5026294 w 5472608"/>
              <a:gd name="connsiteY4" fmla="*/ 4779825 h 5478117"/>
              <a:gd name="connsiteX5" fmla="*/ 4079529 w 5472608"/>
              <a:gd name="connsiteY5" fmla="*/ 3848392 h 5478117"/>
              <a:gd name="connsiteX6" fmla="*/ 4408088 w 5472608"/>
              <a:gd name="connsiteY6" fmla="*/ 5474231 h 5478117"/>
              <a:gd name="connsiteX7" fmla="*/ 1862993 w 5472608"/>
              <a:gd name="connsiteY7" fmla="*/ 4335818 h 5478117"/>
              <a:gd name="connsiteX8" fmla="*/ 596311 w 5472608"/>
              <a:gd name="connsiteY8" fmla="*/ 4909193 h 5478117"/>
              <a:gd name="connsiteX9" fmla="*/ 0 w 5472608"/>
              <a:gd name="connsiteY9" fmla="*/ 912120 h 5478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2608" h="5478117">
                <a:moveTo>
                  <a:pt x="0" y="912120"/>
                </a:moveTo>
                <a:cubicBezTo>
                  <a:pt x="0" y="408370"/>
                  <a:pt x="408370" y="0"/>
                  <a:pt x="912120" y="0"/>
                </a:cubicBezTo>
                <a:lnTo>
                  <a:pt x="4560488" y="0"/>
                </a:lnTo>
                <a:cubicBezTo>
                  <a:pt x="5064238" y="0"/>
                  <a:pt x="5472608" y="408370"/>
                  <a:pt x="5472608" y="912120"/>
                </a:cubicBezTo>
                <a:lnTo>
                  <a:pt x="5026294" y="4779825"/>
                </a:lnTo>
                <a:cubicBezTo>
                  <a:pt x="4858580" y="5542576"/>
                  <a:pt x="4182563" y="3732658"/>
                  <a:pt x="4079529" y="3848392"/>
                </a:cubicBezTo>
                <a:cubicBezTo>
                  <a:pt x="3976495" y="3964126"/>
                  <a:pt x="4777511" y="5392993"/>
                  <a:pt x="4408088" y="5474231"/>
                </a:cubicBezTo>
                <a:cubicBezTo>
                  <a:pt x="4038665" y="5555469"/>
                  <a:pt x="3079116" y="4335818"/>
                  <a:pt x="1862993" y="4335818"/>
                </a:cubicBezTo>
                <a:cubicBezTo>
                  <a:pt x="1359243" y="4335818"/>
                  <a:pt x="596311" y="5412943"/>
                  <a:pt x="596311" y="4909193"/>
                </a:cubicBezTo>
                <a:cubicBezTo>
                  <a:pt x="596311" y="3453044"/>
                  <a:pt x="0" y="2368269"/>
                  <a:pt x="0" y="912120"/>
                </a:cubicBezTo>
                <a:close/>
              </a:path>
            </a:pathLst>
          </a:custGeom>
          <a:gradFill flip="none" rotWithShape="1">
            <a:gsLst>
              <a:gs pos="0">
                <a:schemeClr val="accent2">
                  <a:lumMod val="75000"/>
                </a:schemeClr>
              </a:gs>
              <a:gs pos="13000">
                <a:srgbClr val="F8B049"/>
              </a:gs>
              <a:gs pos="32000">
                <a:srgbClr val="F8B049"/>
              </a:gs>
              <a:gs pos="63000">
                <a:srgbClr val="FEE7F2"/>
              </a:gs>
              <a:gs pos="67000">
                <a:srgbClr val="F952A0"/>
              </a:gs>
              <a:gs pos="69000">
                <a:srgbClr val="C50849"/>
              </a:gs>
              <a:gs pos="82001">
                <a:srgbClr val="B43E85"/>
              </a:gs>
              <a:gs pos="100000">
                <a:srgbClr val="F8B049"/>
              </a:gs>
            </a:gsLst>
            <a:lin ang="5400000" scaled="0"/>
            <a:tileRect r="-100000" b="-100000"/>
          </a:gradFill>
          <a:ln w="82550" cap="rnd" cmpd="thinThick">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lv-LV" sz="4400" b="1" dirty="0" smtClean="0">
                <a:solidFill>
                  <a:srgbClr val="FF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Atbilde nepareiza</a:t>
            </a:r>
          </a:p>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19" name="Taisnstūris 18">
            <a:hlinkClick r:id="rId2" action="ppaction://hlinksldjump"/>
          </p:cNvPr>
          <p:cNvSpPr/>
          <p:nvPr/>
        </p:nvSpPr>
        <p:spPr>
          <a:xfrm>
            <a:off x="1763688" y="5301208"/>
            <a:ext cx="4099199" cy="1107996"/>
          </a:xfrm>
          <a:prstGeom prst="rect">
            <a:avLst/>
          </a:prstGeom>
        </p:spPr>
        <p:txBody>
          <a:bodyPr wrap="none">
            <a:spAutoFit/>
          </a:bodyPr>
          <a:lstStyle/>
          <a:p>
            <a:r>
              <a:rPr lang="lv-LV" sz="6600" b="1" dirty="0" smtClean="0">
                <a:solidFill>
                  <a:schemeClr val="bg1">
                    <a:lumMod val="95000"/>
                  </a:schemeClr>
                </a:solidFill>
                <a:latin typeface="Gabriola" panose="04040605051002020D02" pitchFamily="82" charset="0"/>
                <a:cs typeface="Andalus" panose="02020603050405020304" pitchFamily="18" charset="-78"/>
              </a:rPr>
              <a:t>Atbildēt </a:t>
            </a:r>
            <a:r>
              <a:rPr lang="lv-LV" sz="6600" b="1" dirty="0">
                <a:solidFill>
                  <a:schemeClr val="bg1">
                    <a:lumMod val="95000"/>
                  </a:schemeClr>
                </a:solidFill>
                <a:latin typeface="Gabriola" panose="04040605051002020D02" pitchFamily="82" charset="0"/>
                <a:cs typeface="Andalus" panose="02020603050405020304" pitchFamily="18" charset="-78"/>
              </a:rPr>
              <a:t>vēlreiz</a:t>
            </a:r>
          </a:p>
        </p:txBody>
      </p:sp>
    </p:spTree>
    <p:extLst>
      <p:ext uri="{BB962C8B-B14F-4D97-AF65-F5344CB8AC3E}">
        <p14:creationId xmlns:p14="http://schemas.microsoft.com/office/powerpoint/2010/main" val="14417638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ttēls 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980553"/>
          </a:xfrm>
          <a:prstGeom prst="rect">
            <a:avLst/>
          </a:prstGeom>
          <a:ln>
            <a:gradFill>
              <a:gsLst>
                <a:gs pos="0">
                  <a:schemeClr val="accent1">
                    <a:tint val="66000"/>
                    <a:satMod val="160000"/>
                  </a:schemeClr>
                </a:gs>
                <a:gs pos="9000">
                  <a:schemeClr val="accent6">
                    <a:lumMod val="75000"/>
                    <a:alpha val="15000"/>
                  </a:schemeClr>
                </a:gs>
                <a:gs pos="100000">
                  <a:schemeClr val="accent1">
                    <a:tint val="23500"/>
                    <a:satMod val="160000"/>
                  </a:schemeClr>
                </a:gs>
              </a:gsLst>
              <a:lin ang="5400000" scaled="0"/>
            </a:gradFill>
          </a:ln>
          <a:effectLst>
            <a:softEdge rad="635000"/>
          </a:effectLst>
        </p:spPr>
      </p:pic>
      <p:sp>
        <p:nvSpPr>
          <p:cNvPr id="2" name="Taisnstūris ar noapaļotiem stūriem 2">
            <a:hlinkClick r:id="rId2" action="ppaction://hlinksldjump"/>
          </p:cNvPr>
          <p:cNvSpPr/>
          <p:nvPr/>
        </p:nvSpPr>
        <p:spPr>
          <a:xfrm>
            <a:off x="4067944" y="620688"/>
            <a:ext cx="4723200" cy="2520280"/>
          </a:xfrm>
          <a:custGeom>
            <a:avLst/>
            <a:gdLst>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560488 w 5472608"/>
              <a:gd name="connsiteY5" fmla="*/ 6192688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596311 w 5472608"/>
              <a:gd name="connsiteY7" fmla="*/ 4909193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079529 w 5472608"/>
              <a:gd name="connsiteY5" fmla="*/ 3848392 h 6192688"/>
              <a:gd name="connsiteX6" fmla="*/ 4408088 w 5472608"/>
              <a:gd name="connsiteY6" fmla="*/ 5474231 h 6192688"/>
              <a:gd name="connsiteX7" fmla="*/ 912120 w 5472608"/>
              <a:gd name="connsiteY7" fmla="*/ 6192688 h 6192688"/>
              <a:gd name="connsiteX8" fmla="*/ 596311 w 5472608"/>
              <a:gd name="connsiteY8" fmla="*/ 4909193 h 6192688"/>
              <a:gd name="connsiteX9" fmla="*/ 0 w 5472608"/>
              <a:gd name="connsiteY9" fmla="*/ 912120 h 6192688"/>
              <a:gd name="connsiteX0" fmla="*/ 0 w 5472608"/>
              <a:gd name="connsiteY0" fmla="*/ 912120 h 5478117"/>
              <a:gd name="connsiteX1" fmla="*/ 912120 w 5472608"/>
              <a:gd name="connsiteY1" fmla="*/ 0 h 5478117"/>
              <a:gd name="connsiteX2" fmla="*/ 4560488 w 5472608"/>
              <a:gd name="connsiteY2" fmla="*/ 0 h 5478117"/>
              <a:gd name="connsiteX3" fmla="*/ 5472608 w 5472608"/>
              <a:gd name="connsiteY3" fmla="*/ 912120 h 5478117"/>
              <a:gd name="connsiteX4" fmla="*/ 5026294 w 5472608"/>
              <a:gd name="connsiteY4" fmla="*/ 4779825 h 5478117"/>
              <a:gd name="connsiteX5" fmla="*/ 4079529 w 5472608"/>
              <a:gd name="connsiteY5" fmla="*/ 3848392 h 5478117"/>
              <a:gd name="connsiteX6" fmla="*/ 4408088 w 5472608"/>
              <a:gd name="connsiteY6" fmla="*/ 5474231 h 5478117"/>
              <a:gd name="connsiteX7" fmla="*/ 1862993 w 5472608"/>
              <a:gd name="connsiteY7" fmla="*/ 4335818 h 5478117"/>
              <a:gd name="connsiteX8" fmla="*/ 596311 w 5472608"/>
              <a:gd name="connsiteY8" fmla="*/ 4909193 h 5478117"/>
              <a:gd name="connsiteX9" fmla="*/ 0 w 5472608"/>
              <a:gd name="connsiteY9" fmla="*/ 912120 h 5478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2608" h="5478117">
                <a:moveTo>
                  <a:pt x="0" y="912120"/>
                </a:moveTo>
                <a:cubicBezTo>
                  <a:pt x="0" y="408370"/>
                  <a:pt x="408370" y="0"/>
                  <a:pt x="912120" y="0"/>
                </a:cubicBezTo>
                <a:lnTo>
                  <a:pt x="4560488" y="0"/>
                </a:lnTo>
                <a:cubicBezTo>
                  <a:pt x="5064238" y="0"/>
                  <a:pt x="5472608" y="408370"/>
                  <a:pt x="5472608" y="912120"/>
                </a:cubicBezTo>
                <a:lnTo>
                  <a:pt x="5026294" y="4779825"/>
                </a:lnTo>
                <a:cubicBezTo>
                  <a:pt x="4858580" y="5542576"/>
                  <a:pt x="4182563" y="3732658"/>
                  <a:pt x="4079529" y="3848392"/>
                </a:cubicBezTo>
                <a:cubicBezTo>
                  <a:pt x="3976495" y="3964126"/>
                  <a:pt x="4777511" y="5392993"/>
                  <a:pt x="4408088" y="5474231"/>
                </a:cubicBezTo>
                <a:cubicBezTo>
                  <a:pt x="4038665" y="5555469"/>
                  <a:pt x="3079116" y="4335818"/>
                  <a:pt x="1862993" y="4335818"/>
                </a:cubicBezTo>
                <a:cubicBezTo>
                  <a:pt x="1359243" y="4335818"/>
                  <a:pt x="596311" y="5412943"/>
                  <a:pt x="596311" y="4909193"/>
                </a:cubicBezTo>
                <a:cubicBezTo>
                  <a:pt x="596311" y="3453044"/>
                  <a:pt x="0" y="2368269"/>
                  <a:pt x="0" y="912120"/>
                </a:cubicBezTo>
                <a:close/>
              </a:path>
            </a:pathLst>
          </a:custGeom>
          <a:gradFill flip="none" rotWithShape="1">
            <a:gsLst>
              <a:gs pos="0">
                <a:schemeClr val="accent2">
                  <a:lumMod val="75000"/>
                </a:schemeClr>
              </a:gs>
              <a:gs pos="13000">
                <a:srgbClr val="F8B049"/>
              </a:gs>
              <a:gs pos="32000">
                <a:srgbClr val="F8B049"/>
              </a:gs>
              <a:gs pos="63000">
                <a:srgbClr val="FEE7F2"/>
              </a:gs>
              <a:gs pos="67000">
                <a:srgbClr val="F952A0"/>
              </a:gs>
              <a:gs pos="69000">
                <a:srgbClr val="C50849"/>
              </a:gs>
              <a:gs pos="82001">
                <a:srgbClr val="B43E85"/>
              </a:gs>
              <a:gs pos="100000">
                <a:srgbClr val="F8B049"/>
              </a:gs>
            </a:gsLst>
            <a:lin ang="5400000" scaled="0"/>
            <a:tileRect r="-100000" b="-100000"/>
          </a:gradFill>
          <a:ln w="82550" cap="rnd" cmpd="thinThick">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lv-LV" sz="4400" b="1" dirty="0" smtClean="0">
                <a:solidFill>
                  <a:srgbClr val="00B05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Atbilde pareiza</a:t>
            </a:r>
          </a:p>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5" name="Taisnstūris 4">
            <a:hlinkClick r:id="rId2" action="ppaction://hlinksldjump"/>
          </p:cNvPr>
          <p:cNvSpPr/>
          <p:nvPr/>
        </p:nvSpPr>
        <p:spPr>
          <a:xfrm>
            <a:off x="1621894" y="5373216"/>
            <a:ext cx="5468164" cy="1107996"/>
          </a:xfrm>
          <a:prstGeom prst="rect">
            <a:avLst/>
          </a:prstGeom>
        </p:spPr>
        <p:txBody>
          <a:bodyPr wrap="none">
            <a:spAutoFit/>
          </a:bodyPr>
          <a:lstStyle/>
          <a:p>
            <a:r>
              <a:rPr lang="lv-LV" sz="6600" b="1" dirty="0">
                <a:solidFill>
                  <a:schemeClr val="bg1">
                    <a:lumMod val="95000"/>
                  </a:schemeClr>
                </a:solidFill>
                <a:latin typeface="Gabriola" panose="04040605051002020D02" pitchFamily="82" charset="0"/>
              </a:rPr>
              <a:t>Izlasiet skaidrojumu</a:t>
            </a:r>
          </a:p>
        </p:txBody>
      </p:sp>
    </p:spTree>
    <p:extLst>
      <p:ext uri="{BB962C8B-B14F-4D97-AF65-F5344CB8AC3E}">
        <p14:creationId xmlns:p14="http://schemas.microsoft.com/office/powerpoint/2010/main" val="33708251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isnstūris ar noapaļotiem stūriem 2">
            <a:hlinkClick r:id="rId2" action="ppaction://hlinksldjump"/>
          </p:cNvPr>
          <p:cNvSpPr/>
          <p:nvPr/>
        </p:nvSpPr>
        <p:spPr>
          <a:xfrm>
            <a:off x="0" y="0"/>
            <a:ext cx="9143999" cy="6065912"/>
          </a:xfrm>
          <a:prstGeom prst="round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lv-LV" sz="3600" b="1" dirty="0" smtClean="0">
                <a:solidFill>
                  <a:schemeClr val="accent2">
                    <a:lumMod val="75000"/>
                  </a:schemeClr>
                </a:solidFill>
                <a:latin typeface="Brush Script MT" panose="03060802040406070304" pitchFamily="66" charset="0"/>
                <a:ea typeface="Calibri"/>
                <a:cs typeface="FrankRuehl" panose="020E0503060101010101" pitchFamily="34" charset="-79"/>
              </a:rPr>
              <a:t>Skaidrojums</a:t>
            </a:r>
          </a:p>
          <a:p>
            <a:pPr algn="ctr">
              <a:spcAft>
                <a:spcPts val="1000"/>
              </a:spcAft>
            </a:pPr>
            <a:endParaRPr lang="lv-LV" sz="3200" b="1" dirty="0">
              <a:solidFill>
                <a:schemeClr val="accent2">
                  <a:lumMod val="75000"/>
                </a:schemeClr>
              </a:solidFill>
              <a:latin typeface="Brush Script MT" panose="03060802040406070304" pitchFamily="66" charset="0"/>
              <a:ea typeface="Calibri"/>
              <a:cs typeface="FrankRuehl" panose="020E0503060101010101" pitchFamily="34" charset="-79"/>
            </a:endParaRPr>
          </a:p>
          <a:p>
            <a:pPr algn="ct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Grāfs Konstantīns Ludviks Broel Plāters </a:t>
            </a:r>
            <a:endPar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endParaRPr>
          </a:p>
          <a:p>
            <a:pPr algn="ct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pirmo </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sāka celt </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pili </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 ap 1750. gadu, </a:t>
            </a:r>
            <a:endPar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endParaRPr>
          </a:p>
          <a:p>
            <a:pPr algn="ct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ap </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1752. gadu – rātsnamu, </a:t>
            </a:r>
            <a:endPar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endParaRPr>
          </a:p>
          <a:p>
            <a:pPr algn="ct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katoļu </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baznīcu – 1755. gadā</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a:t>
            </a:r>
          </a:p>
          <a:p>
            <a:pPr algn="ctr"/>
            <a:endPar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endParaRPr>
          </a:p>
          <a:p>
            <a:pPr algn="ctr"/>
            <a:r>
              <a:rPr lang="lv-LV" sz="3200" b="1" i="1" dirty="0">
                <a:solidFill>
                  <a:schemeClr val="accent2">
                    <a:lumMod val="75000"/>
                  </a:schemeClr>
                </a:solidFill>
                <a:latin typeface="Arabic Typesetting" panose="03020402040406030203" pitchFamily="66" charset="-78"/>
                <a:cs typeface="Arabic Typesetting" panose="03020402040406030203" pitchFamily="66" charset="-78"/>
              </a:rPr>
              <a:t>Avots: </a:t>
            </a:r>
            <a:r>
              <a:rPr lang="lv-LV" sz="3200" b="1" i="1" dirty="0" smtClean="0">
                <a:solidFill>
                  <a:schemeClr val="accent2">
                    <a:lumMod val="75000"/>
                  </a:schemeClr>
                </a:solidFill>
                <a:latin typeface="Arabic Typesetting" panose="03020402040406030203" pitchFamily="66" charset="-78"/>
                <a:cs typeface="Arabic Typesetting" panose="03020402040406030203" pitchFamily="66" charset="-78"/>
              </a:rPr>
              <a:t> Krāslava</a:t>
            </a:r>
            <a:r>
              <a:rPr lang="lv-LV" sz="3200" b="1" i="1" dirty="0">
                <a:solidFill>
                  <a:schemeClr val="accent2">
                    <a:lumMod val="75000"/>
                  </a:schemeClr>
                </a:solidFill>
                <a:latin typeface="Arabic Typesetting" panose="03020402040406030203" pitchFamily="66" charset="-78"/>
                <a:cs typeface="Arabic Typesetting" panose="03020402040406030203" pitchFamily="66" charset="-78"/>
              </a:rPr>
              <a:t>. Gadi. Cilvēki. Notikumi – Krāslavas novada dome, 2003.- 13., 14., </a:t>
            </a:r>
            <a:r>
              <a:rPr lang="lv-LV" sz="3200" b="1" i="1" dirty="0" smtClean="0">
                <a:solidFill>
                  <a:schemeClr val="accent2">
                    <a:lumMod val="75000"/>
                  </a:schemeClr>
                </a:solidFill>
                <a:latin typeface="Arabic Typesetting" panose="03020402040406030203" pitchFamily="66" charset="-78"/>
                <a:cs typeface="Arabic Typesetting" panose="03020402040406030203" pitchFamily="66" charset="-78"/>
              </a:rPr>
              <a:t>22.lpp</a:t>
            </a:r>
            <a:r>
              <a:rPr lang="lv-LV" sz="3200" b="1" i="1" dirty="0">
                <a:solidFill>
                  <a:schemeClr val="accent2">
                    <a:lumMod val="75000"/>
                  </a:schemeClr>
                </a:solidFill>
                <a:latin typeface="Arabic Typesetting" panose="03020402040406030203" pitchFamily="66" charset="-78"/>
                <a:cs typeface="Arabic Typesetting" panose="03020402040406030203" pitchFamily="66" charset="-78"/>
              </a:rPr>
              <a:t>.</a:t>
            </a:r>
            <a:r>
              <a:rPr lang="lv-LV" dirty="0" smtClean="0">
                <a:solidFill>
                  <a:srgbClr val="FF0000"/>
                </a:solidFill>
              </a:rPr>
              <a:t> </a:t>
            </a:r>
          </a:p>
          <a:p>
            <a:pPr algn="ctr"/>
            <a:endParaRPr lang="lv-LV" dirty="0">
              <a:solidFill>
                <a:srgbClr val="FF0000"/>
              </a:solidFill>
            </a:endParaRPr>
          </a:p>
          <a:p>
            <a:pPr algn="ctr"/>
            <a:endParaRPr lang="lv-LV" dirty="0">
              <a:solidFill>
                <a:srgbClr val="FF0000"/>
              </a:solidFill>
            </a:endParaRPr>
          </a:p>
        </p:txBody>
      </p:sp>
      <p:pic>
        <p:nvPicPr>
          <p:cNvPr id="2" name="Picture 4">
            <a:hlinkClick r:id="rId2"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085184"/>
            <a:ext cx="9143999" cy="2199054"/>
          </a:xfrm>
          <a:prstGeom prst="rect">
            <a:avLst/>
          </a:prstGeom>
          <a:noFill/>
          <a:ln>
            <a:noFill/>
          </a:ln>
          <a:effectLst>
            <a:outerShdw dist="35921" dir="2700000" algn="ctr" rotWithShape="0">
              <a:schemeClr val="bg2"/>
            </a:outerShdw>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98773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Lietotajs\Desktop\71_damasco_43.jpg"/>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PaintBrush/>
                    </a14:imgEffect>
                    <a14:imgEffect>
                      <a14:sharpenSoften amount="-18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315416"/>
            <a:ext cx="9251504" cy="7290048"/>
          </a:xfrm>
          <a:prstGeom prst="rect">
            <a:avLst/>
          </a:prstGeom>
          <a:noFill/>
          <a:ln w="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lgDashDotDot"/>
          </a:ln>
          <a:effectLst>
            <a:glow rad="127000">
              <a:schemeClr val="bg1"/>
            </a:glow>
            <a:reflection blurRad="6350" stA="50000" endA="300" endPos="55000" dir="5400000" sy="-100000" algn="bl" rotWithShape="0"/>
          </a:effectLst>
          <a:scene3d>
            <a:camera prst="isometricRightUp"/>
            <a:lightRig rig="sunrise" dir="t">
              <a:rot lat="0" lon="0" rev="0"/>
            </a:lightRig>
          </a:scene3d>
          <a:sp3d extrusionH="107950" contourW="12700">
            <a:extrusionClr>
              <a:schemeClr val="accent3">
                <a:lumMod val="75000"/>
              </a:schemeClr>
            </a:extrusionClr>
            <a:contourClr>
              <a:schemeClr val="bg2">
                <a:lumMod val="25000"/>
              </a:schemeClr>
            </a:contourClr>
          </a:sp3d>
          <a:extLst>
            <a:ext uri="{909E8E84-426E-40DD-AFC4-6F175D3DCCD1}">
              <a14:hiddenFill xmlns:a14="http://schemas.microsoft.com/office/drawing/2010/main">
                <a:solidFill>
                  <a:srgbClr val="FFFFFF"/>
                </a:solidFill>
              </a14:hiddenFill>
            </a:ext>
          </a:extLst>
        </p:spPr>
      </p:pic>
      <p:pic>
        <p:nvPicPr>
          <p:cNvPr id="2" name="Picture 2" descr="C:\Users\Lietotajs\Desktop\kraslavo-nad-dvinoy - Copy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104" y="-6723"/>
            <a:ext cx="3203848" cy="6864723"/>
          </a:xfrm>
          <a:prstGeom prst="rect">
            <a:avLst/>
          </a:prstGeom>
          <a:noFill/>
          <a:effectLst>
            <a:outerShdw blurRad="50800" dist="50800" dir="5400000" algn="ctr" rotWithShape="0">
              <a:schemeClr val="bg1"/>
            </a:outerShdw>
            <a:softEdge rad="635000"/>
          </a:effectLst>
          <a:extLst>
            <a:ext uri="{909E8E84-426E-40DD-AFC4-6F175D3DCCD1}">
              <a14:hiddenFill xmlns:a14="http://schemas.microsoft.com/office/drawing/2010/main">
                <a:solidFill>
                  <a:srgbClr val="FFFFFF"/>
                </a:solidFill>
              </a14:hiddenFill>
            </a:ext>
          </a:extLst>
        </p:spPr>
      </p:pic>
      <p:sp>
        <p:nvSpPr>
          <p:cNvPr id="3" name="Taisnstūris ar noapaļotiem stūriem 2"/>
          <p:cNvSpPr/>
          <p:nvPr/>
        </p:nvSpPr>
        <p:spPr>
          <a:xfrm>
            <a:off x="152541" y="391276"/>
            <a:ext cx="5472608" cy="6192688"/>
          </a:xfrm>
          <a:custGeom>
            <a:avLst/>
            <a:gdLst>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560488 w 5472608"/>
              <a:gd name="connsiteY5" fmla="*/ 6192688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2608" h="6192688">
                <a:moveTo>
                  <a:pt x="0" y="912120"/>
                </a:moveTo>
                <a:cubicBezTo>
                  <a:pt x="0" y="408370"/>
                  <a:pt x="408370" y="0"/>
                  <a:pt x="912120" y="0"/>
                </a:cubicBezTo>
                <a:lnTo>
                  <a:pt x="4560488" y="0"/>
                </a:lnTo>
                <a:cubicBezTo>
                  <a:pt x="5064238" y="0"/>
                  <a:pt x="5472608" y="408370"/>
                  <a:pt x="5472608" y="912120"/>
                </a:cubicBezTo>
                <a:lnTo>
                  <a:pt x="5026294" y="4779825"/>
                </a:lnTo>
                <a:cubicBezTo>
                  <a:pt x="5026294" y="5283575"/>
                  <a:pt x="4911838" y="5474231"/>
                  <a:pt x="4408088" y="5474231"/>
                </a:cubicBezTo>
                <a:cubicBezTo>
                  <a:pt x="3191965" y="5474231"/>
                  <a:pt x="2128243" y="6192688"/>
                  <a:pt x="912120" y="6192688"/>
                </a:cubicBezTo>
                <a:cubicBezTo>
                  <a:pt x="408370" y="6192688"/>
                  <a:pt x="0" y="5784318"/>
                  <a:pt x="0" y="5280568"/>
                </a:cubicBezTo>
                <a:lnTo>
                  <a:pt x="0" y="912120"/>
                </a:lnTo>
                <a:close/>
              </a:path>
            </a:pathLst>
          </a:custGeom>
          <a:gradFill flip="none" rotWithShape="1">
            <a:gsLst>
              <a:gs pos="0">
                <a:schemeClr val="accent3"/>
              </a:gs>
              <a:gs pos="100000">
                <a:schemeClr val="accent1">
                  <a:tint val="23500"/>
                  <a:satMod val="160000"/>
                </a:schemeClr>
              </a:gs>
            </a:gsLst>
            <a:path path="circle">
              <a:fillToRect l="100000" t="100000"/>
            </a:path>
            <a:tileRect r="-100000" b="-100000"/>
          </a:gradFill>
          <a:ln w="82550" cap="rnd" cmpd="thinThick">
            <a:gradFill>
              <a:gsLst>
                <a:gs pos="0">
                  <a:srgbClr val="FFF200"/>
                </a:gs>
                <a:gs pos="45000">
                  <a:srgbClr val="FF7A00"/>
                </a:gs>
                <a:gs pos="70000">
                  <a:srgbClr val="FF0300"/>
                </a:gs>
                <a:gs pos="100000">
                  <a:srgbClr val="4D0808"/>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a:p>
            <a:pPr algn="ctr"/>
            <a:endParaRPr lang="lv-LV" sz="3200" b="1" dirty="0">
              <a:solidFill>
                <a:schemeClr val="accent2">
                  <a:lumMod val="75000"/>
                </a:schemeClr>
              </a:solidFill>
              <a:latin typeface="Arabic Typesetting" panose="03020402040406030203" pitchFamily="66" charset="-78"/>
              <a:cs typeface="Arabic Typesetting" panose="03020402040406030203" pitchFamily="66" charset="-78"/>
            </a:endParaRPr>
          </a:p>
          <a:p>
            <a:endParaRPr lang="lv-LV" sz="4000" b="1" dirty="0" smtClean="0">
              <a:solidFill>
                <a:schemeClr val="accent2">
                  <a:lumMod val="75000"/>
                </a:schemeClr>
              </a:solidFill>
              <a:latin typeface="Chiller" panose="04020404031007020602" pitchFamily="82" charset="0"/>
              <a:cs typeface="Arabic Typesetting" panose="03020402040406030203" pitchFamily="66" charset="-78"/>
            </a:endParaRPr>
          </a:p>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6" name="TextBox 5">
            <a:hlinkClick r:id="rId5" action="ppaction://hlinksldjump"/>
          </p:cNvPr>
          <p:cNvSpPr txBox="1"/>
          <p:nvPr/>
        </p:nvSpPr>
        <p:spPr>
          <a:xfrm>
            <a:off x="207810" y="2734374"/>
            <a:ext cx="5256000" cy="584775"/>
          </a:xfrm>
          <a:prstGeom prst="rect">
            <a:avLst/>
          </a:prstGeom>
          <a:noFill/>
        </p:spPr>
        <p:txBody>
          <a:bodyPr wrap="square" rtlCol="0">
            <a:spAutoFit/>
          </a:bodyPr>
          <a:lstStyle/>
          <a:p>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(1</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 </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uzreiz,  līdz ar pils celtniecību</a:t>
            </a:r>
            <a:endParaRPr lang="lv-LV" dirty="0"/>
          </a:p>
        </p:txBody>
      </p:sp>
      <p:sp>
        <p:nvSpPr>
          <p:cNvPr id="8" name="TextBox 7">
            <a:hlinkClick r:id="rId5" action="ppaction://hlinksldjump"/>
          </p:cNvPr>
          <p:cNvSpPr txBox="1"/>
          <p:nvPr/>
        </p:nvSpPr>
        <p:spPr>
          <a:xfrm>
            <a:off x="179512" y="3329608"/>
            <a:ext cx="5256000" cy="936000"/>
          </a:xfrm>
          <a:prstGeom prst="rect">
            <a:avLst/>
          </a:prstGeom>
          <a:noFill/>
        </p:spPr>
        <p:txBody>
          <a:bodyPr wrap="square" rtlCol="0">
            <a:spAutoFit/>
          </a:bodyPr>
          <a:lstStyle/>
          <a:p>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(2</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 </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laikā, kad pils tika būvēta jau četrus gadus</a:t>
            </a:r>
          </a:p>
          <a:p>
            <a:endParaRPr lang="lv-LV" dirty="0"/>
          </a:p>
        </p:txBody>
      </p:sp>
      <p:sp>
        <p:nvSpPr>
          <p:cNvPr id="9" name="TextBox 8">
            <a:hlinkClick r:id="rId6" action="ppaction://hlinksldjump"/>
          </p:cNvPr>
          <p:cNvSpPr txBox="1"/>
          <p:nvPr/>
        </p:nvSpPr>
        <p:spPr>
          <a:xfrm>
            <a:off x="179512" y="4365104"/>
            <a:ext cx="5256000" cy="936000"/>
          </a:xfrm>
          <a:prstGeom prst="rect">
            <a:avLst/>
          </a:prstGeom>
          <a:noFill/>
        </p:spPr>
        <p:txBody>
          <a:bodyPr wrap="square" rtlCol="0">
            <a:spAutoFit/>
          </a:bodyPr>
          <a:lstStyle/>
          <a:p>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(3</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 </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laikā, kad pils tika būvēta jau desmit gadus</a:t>
            </a:r>
            <a:endParaRPr lang="lv-LV" sz="32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11" name="TextBox 10"/>
          <p:cNvSpPr txBox="1"/>
          <p:nvPr/>
        </p:nvSpPr>
        <p:spPr>
          <a:xfrm>
            <a:off x="179512" y="1124744"/>
            <a:ext cx="5328592" cy="1512000"/>
          </a:xfrm>
          <a:prstGeom prst="rect">
            <a:avLst/>
          </a:prstGeom>
          <a:noFill/>
        </p:spPr>
        <p:txBody>
          <a:bodyPr wrap="square" rtlCol="0">
            <a:spAutoFit/>
          </a:bodyPr>
          <a:lstStyle/>
          <a:p>
            <a:pPr algn="ct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Paralēli pils celtniecībai, tika iekopts  aptuveni 22 ha liels dendroloģiskais parks. Kad tika sākta parka ierīkošana</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a:t>
            </a:r>
            <a:endPar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endParaRPr>
          </a:p>
          <a:p>
            <a:endParaRPr lang="lv-LV" sz="1600" dirty="0"/>
          </a:p>
        </p:txBody>
      </p:sp>
      <p:sp>
        <p:nvSpPr>
          <p:cNvPr id="5" name="8-Point Star 4"/>
          <p:cNvSpPr/>
          <p:nvPr/>
        </p:nvSpPr>
        <p:spPr>
          <a:xfrm>
            <a:off x="2392318" y="116632"/>
            <a:ext cx="914400" cy="914400"/>
          </a:xfrm>
          <a:prstGeom prst="star8">
            <a:avLst/>
          </a:prstGeom>
          <a:blipFill>
            <a:blip r:embed="rId7" cstate="print"/>
            <a:stretch>
              <a:fillRect/>
            </a:stretch>
          </a:bli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3200" dirty="0" smtClean="0">
                <a:solidFill>
                  <a:schemeClr val="accent2">
                    <a:lumMod val="75000"/>
                  </a:schemeClr>
                </a:solidFill>
              </a:rPr>
              <a:t>20</a:t>
            </a:r>
            <a:endParaRPr lang="lv-LV" dirty="0">
              <a:solidFill>
                <a:schemeClr val="accent2">
                  <a:lumMod val="75000"/>
                </a:schemeClr>
              </a:solidFill>
            </a:endParaRPr>
          </a:p>
        </p:txBody>
      </p:sp>
    </p:spTree>
    <p:extLst>
      <p:ext uri="{BB962C8B-B14F-4D97-AF65-F5344CB8AC3E}">
        <p14:creationId xmlns:p14="http://schemas.microsoft.com/office/powerpoint/2010/main" val="36941780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Attēls 1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a:ln>
            <a:gradFill>
              <a:gsLst>
                <a:gs pos="0">
                  <a:schemeClr val="accent1">
                    <a:tint val="66000"/>
                    <a:satMod val="160000"/>
                  </a:schemeClr>
                </a:gs>
                <a:gs pos="9000">
                  <a:schemeClr val="accent6">
                    <a:lumMod val="75000"/>
                    <a:alpha val="15000"/>
                  </a:schemeClr>
                </a:gs>
                <a:gs pos="100000">
                  <a:schemeClr val="accent1">
                    <a:tint val="23500"/>
                    <a:satMod val="160000"/>
                  </a:schemeClr>
                </a:gs>
              </a:gsLst>
              <a:lin ang="5400000" scaled="0"/>
            </a:gradFill>
          </a:ln>
          <a:effectLst>
            <a:softEdge rad="635000"/>
          </a:effectLst>
        </p:spPr>
      </p:pic>
      <p:sp>
        <p:nvSpPr>
          <p:cNvPr id="18" name="Taisnstūris ar noapaļotiem stūriem 2">
            <a:hlinkClick r:id="rId2" action="ppaction://hlinksldjump"/>
          </p:cNvPr>
          <p:cNvSpPr/>
          <p:nvPr/>
        </p:nvSpPr>
        <p:spPr>
          <a:xfrm>
            <a:off x="4067944" y="555780"/>
            <a:ext cx="4721731" cy="2520000"/>
          </a:xfrm>
          <a:custGeom>
            <a:avLst/>
            <a:gdLst>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560488 w 5472608"/>
              <a:gd name="connsiteY5" fmla="*/ 6192688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596311 w 5472608"/>
              <a:gd name="connsiteY7" fmla="*/ 4909193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079529 w 5472608"/>
              <a:gd name="connsiteY5" fmla="*/ 3848392 h 6192688"/>
              <a:gd name="connsiteX6" fmla="*/ 4408088 w 5472608"/>
              <a:gd name="connsiteY6" fmla="*/ 5474231 h 6192688"/>
              <a:gd name="connsiteX7" fmla="*/ 912120 w 5472608"/>
              <a:gd name="connsiteY7" fmla="*/ 6192688 h 6192688"/>
              <a:gd name="connsiteX8" fmla="*/ 596311 w 5472608"/>
              <a:gd name="connsiteY8" fmla="*/ 4909193 h 6192688"/>
              <a:gd name="connsiteX9" fmla="*/ 0 w 5472608"/>
              <a:gd name="connsiteY9" fmla="*/ 912120 h 6192688"/>
              <a:gd name="connsiteX0" fmla="*/ 0 w 5472608"/>
              <a:gd name="connsiteY0" fmla="*/ 912120 h 5478117"/>
              <a:gd name="connsiteX1" fmla="*/ 912120 w 5472608"/>
              <a:gd name="connsiteY1" fmla="*/ 0 h 5478117"/>
              <a:gd name="connsiteX2" fmla="*/ 4560488 w 5472608"/>
              <a:gd name="connsiteY2" fmla="*/ 0 h 5478117"/>
              <a:gd name="connsiteX3" fmla="*/ 5472608 w 5472608"/>
              <a:gd name="connsiteY3" fmla="*/ 912120 h 5478117"/>
              <a:gd name="connsiteX4" fmla="*/ 5026294 w 5472608"/>
              <a:gd name="connsiteY4" fmla="*/ 4779825 h 5478117"/>
              <a:gd name="connsiteX5" fmla="*/ 4079529 w 5472608"/>
              <a:gd name="connsiteY5" fmla="*/ 3848392 h 5478117"/>
              <a:gd name="connsiteX6" fmla="*/ 4408088 w 5472608"/>
              <a:gd name="connsiteY6" fmla="*/ 5474231 h 5478117"/>
              <a:gd name="connsiteX7" fmla="*/ 1862993 w 5472608"/>
              <a:gd name="connsiteY7" fmla="*/ 4335818 h 5478117"/>
              <a:gd name="connsiteX8" fmla="*/ 596311 w 5472608"/>
              <a:gd name="connsiteY8" fmla="*/ 4909193 h 5478117"/>
              <a:gd name="connsiteX9" fmla="*/ 0 w 5472608"/>
              <a:gd name="connsiteY9" fmla="*/ 912120 h 5478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2608" h="5478117">
                <a:moveTo>
                  <a:pt x="0" y="912120"/>
                </a:moveTo>
                <a:cubicBezTo>
                  <a:pt x="0" y="408370"/>
                  <a:pt x="408370" y="0"/>
                  <a:pt x="912120" y="0"/>
                </a:cubicBezTo>
                <a:lnTo>
                  <a:pt x="4560488" y="0"/>
                </a:lnTo>
                <a:cubicBezTo>
                  <a:pt x="5064238" y="0"/>
                  <a:pt x="5472608" y="408370"/>
                  <a:pt x="5472608" y="912120"/>
                </a:cubicBezTo>
                <a:lnTo>
                  <a:pt x="5026294" y="4779825"/>
                </a:lnTo>
                <a:cubicBezTo>
                  <a:pt x="4858580" y="5542576"/>
                  <a:pt x="4182563" y="3732658"/>
                  <a:pt x="4079529" y="3848392"/>
                </a:cubicBezTo>
                <a:cubicBezTo>
                  <a:pt x="3976495" y="3964126"/>
                  <a:pt x="4777511" y="5392993"/>
                  <a:pt x="4408088" y="5474231"/>
                </a:cubicBezTo>
                <a:cubicBezTo>
                  <a:pt x="4038665" y="5555469"/>
                  <a:pt x="3079116" y="4335818"/>
                  <a:pt x="1862993" y="4335818"/>
                </a:cubicBezTo>
                <a:cubicBezTo>
                  <a:pt x="1359243" y="4335818"/>
                  <a:pt x="596311" y="5412943"/>
                  <a:pt x="596311" y="4909193"/>
                </a:cubicBezTo>
                <a:cubicBezTo>
                  <a:pt x="596311" y="3453044"/>
                  <a:pt x="0" y="2368269"/>
                  <a:pt x="0" y="912120"/>
                </a:cubicBezTo>
                <a:close/>
              </a:path>
            </a:pathLst>
          </a:custGeom>
          <a:gradFill flip="none" rotWithShape="1">
            <a:gsLst>
              <a:gs pos="0">
                <a:schemeClr val="accent2">
                  <a:lumMod val="75000"/>
                </a:schemeClr>
              </a:gs>
              <a:gs pos="13000">
                <a:srgbClr val="F8B049"/>
              </a:gs>
              <a:gs pos="32000">
                <a:srgbClr val="F8B049"/>
              </a:gs>
              <a:gs pos="63000">
                <a:srgbClr val="FEE7F2"/>
              </a:gs>
              <a:gs pos="67000">
                <a:srgbClr val="F952A0"/>
              </a:gs>
              <a:gs pos="69000">
                <a:srgbClr val="C50849"/>
              </a:gs>
              <a:gs pos="82001">
                <a:srgbClr val="B43E85"/>
              </a:gs>
              <a:gs pos="100000">
                <a:srgbClr val="F8B049"/>
              </a:gs>
            </a:gsLst>
            <a:lin ang="5400000" scaled="0"/>
            <a:tileRect r="-100000" b="-100000"/>
          </a:gradFill>
          <a:ln w="82550" cap="rnd" cmpd="thinThick">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lv-LV" sz="4400" b="1" dirty="0" smtClean="0">
                <a:solidFill>
                  <a:srgbClr val="FF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Atbilde nepareiza</a:t>
            </a:r>
          </a:p>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19" name="Taisnstūris 18">
            <a:hlinkClick r:id="rId2" action="ppaction://hlinksldjump"/>
          </p:cNvPr>
          <p:cNvSpPr/>
          <p:nvPr/>
        </p:nvSpPr>
        <p:spPr>
          <a:xfrm>
            <a:off x="1763688" y="5301208"/>
            <a:ext cx="4099199" cy="1107996"/>
          </a:xfrm>
          <a:prstGeom prst="rect">
            <a:avLst/>
          </a:prstGeom>
        </p:spPr>
        <p:txBody>
          <a:bodyPr wrap="none">
            <a:spAutoFit/>
          </a:bodyPr>
          <a:lstStyle/>
          <a:p>
            <a:r>
              <a:rPr lang="lv-LV" sz="6600" b="1" dirty="0" smtClean="0">
                <a:solidFill>
                  <a:schemeClr val="bg1">
                    <a:lumMod val="95000"/>
                  </a:schemeClr>
                </a:solidFill>
                <a:latin typeface="Gabriola" panose="04040605051002020D02" pitchFamily="82" charset="0"/>
                <a:cs typeface="Andalus" panose="02020603050405020304" pitchFamily="18" charset="-78"/>
              </a:rPr>
              <a:t>Atbildēt </a:t>
            </a:r>
            <a:r>
              <a:rPr lang="lv-LV" sz="6600" b="1" dirty="0">
                <a:solidFill>
                  <a:schemeClr val="bg1">
                    <a:lumMod val="95000"/>
                  </a:schemeClr>
                </a:solidFill>
                <a:latin typeface="Gabriola" panose="04040605051002020D02" pitchFamily="82" charset="0"/>
                <a:cs typeface="Andalus" panose="02020603050405020304" pitchFamily="18" charset="-78"/>
              </a:rPr>
              <a:t>vēlreiz</a:t>
            </a:r>
          </a:p>
        </p:txBody>
      </p:sp>
    </p:spTree>
    <p:extLst>
      <p:ext uri="{BB962C8B-B14F-4D97-AF65-F5344CB8AC3E}">
        <p14:creationId xmlns:p14="http://schemas.microsoft.com/office/powerpoint/2010/main" val="14417638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Attēls 1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a:ln>
            <a:gradFill>
              <a:gsLst>
                <a:gs pos="0">
                  <a:schemeClr val="accent1">
                    <a:tint val="66000"/>
                    <a:satMod val="160000"/>
                  </a:schemeClr>
                </a:gs>
                <a:gs pos="9000">
                  <a:schemeClr val="accent6">
                    <a:lumMod val="75000"/>
                    <a:alpha val="15000"/>
                  </a:schemeClr>
                </a:gs>
                <a:gs pos="100000">
                  <a:schemeClr val="accent1">
                    <a:tint val="23500"/>
                    <a:satMod val="160000"/>
                  </a:schemeClr>
                </a:gs>
              </a:gsLst>
              <a:lin ang="5400000" scaled="0"/>
            </a:gradFill>
          </a:ln>
          <a:effectLst>
            <a:softEdge rad="635000"/>
          </a:effectLst>
        </p:spPr>
      </p:pic>
      <p:sp>
        <p:nvSpPr>
          <p:cNvPr id="18" name="Taisnstūris ar noapaļotiem stūriem 2">
            <a:hlinkClick r:id="rId2" action="ppaction://hlinksldjump"/>
          </p:cNvPr>
          <p:cNvSpPr/>
          <p:nvPr/>
        </p:nvSpPr>
        <p:spPr>
          <a:xfrm>
            <a:off x="4067944" y="555780"/>
            <a:ext cx="4721731" cy="2520000"/>
          </a:xfrm>
          <a:custGeom>
            <a:avLst/>
            <a:gdLst>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560488 w 5472608"/>
              <a:gd name="connsiteY5" fmla="*/ 6192688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596311 w 5472608"/>
              <a:gd name="connsiteY7" fmla="*/ 4909193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079529 w 5472608"/>
              <a:gd name="connsiteY5" fmla="*/ 3848392 h 6192688"/>
              <a:gd name="connsiteX6" fmla="*/ 4408088 w 5472608"/>
              <a:gd name="connsiteY6" fmla="*/ 5474231 h 6192688"/>
              <a:gd name="connsiteX7" fmla="*/ 912120 w 5472608"/>
              <a:gd name="connsiteY7" fmla="*/ 6192688 h 6192688"/>
              <a:gd name="connsiteX8" fmla="*/ 596311 w 5472608"/>
              <a:gd name="connsiteY8" fmla="*/ 4909193 h 6192688"/>
              <a:gd name="connsiteX9" fmla="*/ 0 w 5472608"/>
              <a:gd name="connsiteY9" fmla="*/ 912120 h 6192688"/>
              <a:gd name="connsiteX0" fmla="*/ 0 w 5472608"/>
              <a:gd name="connsiteY0" fmla="*/ 912120 h 5478117"/>
              <a:gd name="connsiteX1" fmla="*/ 912120 w 5472608"/>
              <a:gd name="connsiteY1" fmla="*/ 0 h 5478117"/>
              <a:gd name="connsiteX2" fmla="*/ 4560488 w 5472608"/>
              <a:gd name="connsiteY2" fmla="*/ 0 h 5478117"/>
              <a:gd name="connsiteX3" fmla="*/ 5472608 w 5472608"/>
              <a:gd name="connsiteY3" fmla="*/ 912120 h 5478117"/>
              <a:gd name="connsiteX4" fmla="*/ 5026294 w 5472608"/>
              <a:gd name="connsiteY4" fmla="*/ 4779825 h 5478117"/>
              <a:gd name="connsiteX5" fmla="*/ 4079529 w 5472608"/>
              <a:gd name="connsiteY5" fmla="*/ 3848392 h 5478117"/>
              <a:gd name="connsiteX6" fmla="*/ 4408088 w 5472608"/>
              <a:gd name="connsiteY6" fmla="*/ 5474231 h 5478117"/>
              <a:gd name="connsiteX7" fmla="*/ 1862993 w 5472608"/>
              <a:gd name="connsiteY7" fmla="*/ 4335818 h 5478117"/>
              <a:gd name="connsiteX8" fmla="*/ 596311 w 5472608"/>
              <a:gd name="connsiteY8" fmla="*/ 4909193 h 5478117"/>
              <a:gd name="connsiteX9" fmla="*/ 0 w 5472608"/>
              <a:gd name="connsiteY9" fmla="*/ 912120 h 5478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2608" h="5478117">
                <a:moveTo>
                  <a:pt x="0" y="912120"/>
                </a:moveTo>
                <a:cubicBezTo>
                  <a:pt x="0" y="408370"/>
                  <a:pt x="408370" y="0"/>
                  <a:pt x="912120" y="0"/>
                </a:cubicBezTo>
                <a:lnTo>
                  <a:pt x="4560488" y="0"/>
                </a:lnTo>
                <a:cubicBezTo>
                  <a:pt x="5064238" y="0"/>
                  <a:pt x="5472608" y="408370"/>
                  <a:pt x="5472608" y="912120"/>
                </a:cubicBezTo>
                <a:lnTo>
                  <a:pt x="5026294" y="4779825"/>
                </a:lnTo>
                <a:cubicBezTo>
                  <a:pt x="4858580" y="5542576"/>
                  <a:pt x="4182563" y="3732658"/>
                  <a:pt x="4079529" y="3848392"/>
                </a:cubicBezTo>
                <a:cubicBezTo>
                  <a:pt x="3976495" y="3964126"/>
                  <a:pt x="4777511" y="5392993"/>
                  <a:pt x="4408088" y="5474231"/>
                </a:cubicBezTo>
                <a:cubicBezTo>
                  <a:pt x="4038665" y="5555469"/>
                  <a:pt x="3079116" y="4335818"/>
                  <a:pt x="1862993" y="4335818"/>
                </a:cubicBezTo>
                <a:cubicBezTo>
                  <a:pt x="1359243" y="4335818"/>
                  <a:pt x="596311" y="5412943"/>
                  <a:pt x="596311" y="4909193"/>
                </a:cubicBezTo>
                <a:cubicBezTo>
                  <a:pt x="596311" y="3453044"/>
                  <a:pt x="0" y="2368269"/>
                  <a:pt x="0" y="912120"/>
                </a:cubicBezTo>
                <a:close/>
              </a:path>
            </a:pathLst>
          </a:custGeom>
          <a:gradFill flip="none" rotWithShape="1">
            <a:gsLst>
              <a:gs pos="0">
                <a:schemeClr val="accent2">
                  <a:lumMod val="75000"/>
                </a:schemeClr>
              </a:gs>
              <a:gs pos="13000">
                <a:srgbClr val="F8B049"/>
              </a:gs>
              <a:gs pos="32000">
                <a:srgbClr val="F8B049"/>
              </a:gs>
              <a:gs pos="63000">
                <a:srgbClr val="FEE7F2"/>
              </a:gs>
              <a:gs pos="67000">
                <a:srgbClr val="F952A0"/>
              </a:gs>
              <a:gs pos="69000">
                <a:srgbClr val="C50849"/>
              </a:gs>
              <a:gs pos="82001">
                <a:srgbClr val="B43E85"/>
              </a:gs>
              <a:gs pos="100000">
                <a:srgbClr val="F8B049"/>
              </a:gs>
            </a:gsLst>
            <a:lin ang="5400000" scaled="0"/>
            <a:tileRect r="-100000" b="-100000"/>
          </a:gradFill>
          <a:ln w="82550" cap="rnd" cmpd="thinThick">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lv-LV" sz="4400" b="1" dirty="0" smtClean="0">
                <a:solidFill>
                  <a:srgbClr val="FF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Atbilde nepareiza</a:t>
            </a:r>
          </a:p>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19" name="Taisnstūris 18">
            <a:hlinkClick r:id="rId2" action="ppaction://hlinksldjump"/>
          </p:cNvPr>
          <p:cNvSpPr/>
          <p:nvPr/>
        </p:nvSpPr>
        <p:spPr>
          <a:xfrm>
            <a:off x="1763688" y="5301208"/>
            <a:ext cx="4099199" cy="1107996"/>
          </a:xfrm>
          <a:prstGeom prst="rect">
            <a:avLst/>
          </a:prstGeom>
        </p:spPr>
        <p:txBody>
          <a:bodyPr wrap="none">
            <a:spAutoFit/>
          </a:bodyPr>
          <a:lstStyle/>
          <a:p>
            <a:r>
              <a:rPr lang="lv-LV" sz="6600" b="1" dirty="0" smtClean="0">
                <a:solidFill>
                  <a:schemeClr val="bg1">
                    <a:lumMod val="95000"/>
                  </a:schemeClr>
                </a:solidFill>
                <a:latin typeface="Gabriola" panose="04040605051002020D02" pitchFamily="82" charset="0"/>
                <a:cs typeface="Andalus" panose="02020603050405020304" pitchFamily="18" charset="-78"/>
              </a:rPr>
              <a:t>Atbildēt </a:t>
            </a:r>
            <a:r>
              <a:rPr lang="lv-LV" sz="6600" b="1" dirty="0">
                <a:solidFill>
                  <a:schemeClr val="bg1">
                    <a:lumMod val="95000"/>
                  </a:schemeClr>
                </a:solidFill>
                <a:latin typeface="Gabriola" panose="04040605051002020D02" pitchFamily="82" charset="0"/>
                <a:cs typeface="Andalus" panose="02020603050405020304" pitchFamily="18" charset="-78"/>
              </a:rPr>
              <a:t>vēlreiz</a:t>
            </a:r>
          </a:p>
        </p:txBody>
      </p:sp>
    </p:spTree>
    <p:extLst>
      <p:ext uri="{BB962C8B-B14F-4D97-AF65-F5344CB8AC3E}">
        <p14:creationId xmlns:p14="http://schemas.microsoft.com/office/powerpoint/2010/main" val="14417638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ttēls 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980553"/>
          </a:xfrm>
          <a:prstGeom prst="rect">
            <a:avLst/>
          </a:prstGeom>
          <a:ln>
            <a:gradFill>
              <a:gsLst>
                <a:gs pos="0">
                  <a:schemeClr val="accent1">
                    <a:tint val="66000"/>
                    <a:satMod val="160000"/>
                  </a:schemeClr>
                </a:gs>
                <a:gs pos="9000">
                  <a:schemeClr val="accent6">
                    <a:lumMod val="75000"/>
                    <a:alpha val="15000"/>
                  </a:schemeClr>
                </a:gs>
                <a:gs pos="100000">
                  <a:schemeClr val="accent1">
                    <a:tint val="23500"/>
                    <a:satMod val="160000"/>
                  </a:schemeClr>
                </a:gs>
              </a:gsLst>
              <a:lin ang="5400000" scaled="0"/>
            </a:gradFill>
          </a:ln>
          <a:effectLst>
            <a:softEdge rad="635000"/>
          </a:effectLst>
        </p:spPr>
      </p:pic>
      <p:sp>
        <p:nvSpPr>
          <p:cNvPr id="2" name="Taisnstūris ar noapaļotiem stūriem 2">
            <a:hlinkClick r:id="rId2" action="ppaction://hlinksldjump"/>
          </p:cNvPr>
          <p:cNvSpPr/>
          <p:nvPr/>
        </p:nvSpPr>
        <p:spPr>
          <a:xfrm>
            <a:off x="4067944" y="620688"/>
            <a:ext cx="4723200" cy="2520280"/>
          </a:xfrm>
          <a:custGeom>
            <a:avLst/>
            <a:gdLst>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560488 w 5472608"/>
              <a:gd name="connsiteY5" fmla="*/ 6192688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596311 w 5472608"/>
              <a:gd name="connsiteY7" fmla="*/ 4909193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079529 w 5472608"/>
              <a:gd name="connsiteY5" fmla="*/ 3848392 h 6192688"/>
              <a:gd name="connsiteX6" fmla="*/ 4408088 w 5472608"/>
              <a:gd name="connsiteY6" fmla="*/ 5474231 h 6192688"/>
              <a:gd name="connsiteX7" fmla="*/ 912120 w 5472608"/>
              <a:gd name="connsiteY7" fmla="*/ 6192688 h 6192688"/>
              <a:gd name="connsiteX8" fmla="*/ 596311 w 5472608"/>
              <a:gd name="connsiteY8" fmla="*/ 4909193 h 6192688"/>
              <a:gd name="connsiteX9" fmla="*/ 0 w 5472608"/>
              <a:gd name="connsiteY9" fmla="*/ 912120 h 6192688"/>
              <a:gd name="connsiteX0" fmla="*/ 0 w 5472608"/>
              <a:gd name="connsiteY0" fmla="*/ 912120 h 5478117"/>
              <a:gd name="connsiteX1" fmla="*/ 912120 w 5472608"/>
              <a:gd name="connsiteY1" fmla="*/ 0 h 5478117"/>
              <a:gd name="connsiteX2" fmla="*/ 4560488 w 5472608"/>
              <a:gd name="connsiteY2" fmla="*/ 0 h 5478117"/>
              <a:gd name="connsiteX3" fmla="*/ 5472608 w 5472608"/>
              <a:gd name="connsiteY3" fmla="*/ 912120 h 5478117"/>
              <a:gd name="connsiteX4" fmla="*/ 5026294 w 5472608"/>
              <a:gd name="connsiteY4" fmla="*/ 4779825 h 5478117"/>
              <a:gd name="connsiteX5" fmla="*/ 4079529 w 5472608"/>
              <a:gd name="connsiteY5" fmla="*/ 3848392 h 5478117"/>
              <a:gd name="connsiteX6" fmla="*/ 4408088 w 5472608"/>
              <a:gd name="connsiteY6" fmla="*/ 5474231 h 5478117"/>
              <a:gd name="connsiteX7" fmla="*/ 1862993 w 5472608"/>
              <a:gd name="connsiteY7" fmla="*/ 4335818 h 5478117"/>
              <a:gd name="connsiteX8" fmla="*/ 596311 w 5472608"/>
              <a:gd name="connsiteY8" fmla="*/ 4909193 h 5478117"/>
              <a:gd name="connsiteX9" fmla="*/ 0 w 5472608"/>
              <a:gd name="connsiteY9" fmla="*/ 912120 h 5478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2608" h="5478117">
                <a:moveTo>
                  <a:pt x="0" y="912120"/>
                </a:moveTo>
                <a:cubicBezTo>
                  <a:pt x="0" y="408370"/>
                  <a:pt x="408370" y="0"/>
                  <a:pt x="912120" y="0"/>
                </a:cubicBezTo>
                <a:lnTo>
                  <a:pt x="4560488" y="0"/>
                </a:lnTo>
                <a:cubicBezTo>
                  <a:pt x="5064238" y="0"/>
                  <a:pt x="5472608" y="408370"/>
                  <a:pt x="5472608" y="912120"/>
                </a:cubicBezTo>
                <a:lnTo>
                  <a:pt x="5026294" y="4779825"/>
                </a:lnTo>
                <a:cubicBezTo>
                  <a:pt x="4858580" y="5542576"/>
                  <a:pt x="4182563" y="3732658"/>
                  <a:pt x="4079529" y="3848392"/>
                </a:cubicBezTo>
                <a:cubicBezTo>
                  <a:pt x="3976495" y="3964126"/>
                  <a:pt x="4777511" y="5392993"/>
                  <a:pt x="4408088" y="5474231"/>
                </a:cubicBezTo>
                <a:cubicBezTo>
                  <a:pt x="4038665" y="5555469"/>
                  <a:pt x="3079116" y="4335818"/>
                  <a:pt x="1862993" y="4335818"/>
                </a:cubicBezTo>
                <a:cubicBezTo>
                  <a:pt x="1359243" y="4335818"/>
                  <a:pt x="596311" y="5412943"/>
                  <a:pt x="596311" y="4909193"/>
                </a:cubicBezTo>
                <a:cubicBezTo>
                  <a:pt x="596311" y="3453044"/>
                  <a:pt x="0" y="2368269"/>
                  <a:pt x="0" y="912120"/>
                </a:cubicBezTo>
                <a:close/>
              </a:path>
            </a:pathLst>
          </a:custGeom>
          <a:gradFill flip="none" rotWithShape="1">
            <a:gsLst>
              <a:gs pos="0">
                <a:schemeClr val="accent2">
                  <a:lumMod val="75000"/>
                </a:schemeClr>
              </a:gs>
              <a:gs pos="13000">
                <a:srgbClr val="F8B049"/>
              </a:gs>
              <a:gs pos="32000">
                <a:srgbClr val="F8B049"/>
              </a:gs>
              <a:gs pos="63000">
                <a:srgbClr val="FEE7F2"/>
              </a:gs>
              <a:gs pos="67000">
                <a:srgbClr val="F952A0"/>
              </a:gs>
              <a:gs pos="69000">
                <a:srgbClr val="C50849"/>
              </a:gs>
              <a:gs pos="82001">
                <a:srgbClr val="B43E85"/>
              </a:gs>
              <a:gs pos="100000">
                <a:srgbClr val="F8B049"/>
              </a:gs>
            </a:gsLst>
            <a:lin ang="5400000" scaled="0"/>
            <a:tileRect r="-100000" b="-100000"/>
          </a:gradFill>
          <a:ln w="82550" cap="rnd" cmpd="thinThick">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lv-LV" sz="4400" b="1" dirty="0" smtClean="0">
                <a:solidFill>
                  <a:srgbClr val="00B05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Atbilde pareiza</a:t>
            </a:r>
          </a:p>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5" name="Taisnstūris 4">
            <a:hlinkClick r:id="rId2" action="ppaction://hlinksldjump"/>
          </p:cNvPr>
          <p:cNvSpPr/>
          <p:nvPr/>
        </p:nvSpPr>
        <p:spPr>
          <a:xfrm>
            <a:off x="1621894" y="5373216"/>
            <a:ext cx="5468164" cy="1107996"/>
          </a:xfrm>
          <a:prstGeom prst="rect">
            <a:avLst/>
          </a:prstGeom>
        </p:spPr>
        <p:txBody>
          <a:bodyPr wrap="none">
            <a:spAutoFit/>
          </a:bodyPr>
          <a:lstStyle/>
          <a:p>
            <a:r>
              <a:rPr lang="lv-LV" sz="6600" b="1" dirty="0">
                <a:solidFill>
                  <a:schemeClr val="bg1">
                    <a:lumMod val="95000"/>
                  </a:schemeClr>
                </a:solidFill>
                <a:latin typeface="Gabriola" panose="04040605051002020D02" pitchFamily="82" charset="0"/>
              </a:rPr>
              <a:t>Izlasiet skaidrojumu</a:t>
            </a:r>
          </a:p>
        </p:txBody>
      </p:sp>
    </p:spTree>
    <p:extLst>
      <p:ext uri="{BB962C8B-B14F-4D97-AF65-F5344CB8AC3E}">
        <p14:creationId xmlns:p14="http://schemas.microsoft.com/office/powerpoint/2010/main" val="33708251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isnstūris ar noapaļotiem stūriem 2">
            <a:hlinkClick r:id="rId2" action="ppaction://hlinksldjump"/>
          </p:cNvPr>
          <p:cNvSpPr/>
          <p:nvPr/>
        </p:nvSpPr>
        <p:spPr>
          <a:xfrm>
            <a:off x="0" y="0"/>
            <a:ext cx="9143999" cy="6065912"/>
          </a:xfrm>
          <a:prstGeom prst="round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lv-LV" sz="3600" b="1" dirty="0" smtClean="0">
                <a:solidFill>
                  <a:schemeClr val="accent2">
                    <a:lumMod val="75000"/>
                  </a:schemeClr>
                </a:solidFill>
                <a:latin typeface="Brush Script MT" panose="03060802040406070304" pitchFamily="66" charset="0"/>
                <a:ea typeface="Calibri"/>
                <a:cs typeface="FrankRuehl" panose="020E0503060101010101" pitchFamily="34" charset="-79"/>
              </a:rPr>
              <a:t>Skaidrojums</a:t>
            </a:r>
          </a:p>
          <a:p>
            <a:pPr algn="ctr">
              <a:spcAft>
                <a:spcPts val="1000"/>
              </a:spcAft>
            </a:pPr>
            <a:endParaRPr lang="lv-LV" sz="2800" b="1" dirty="0">
              <a:solidFill>
                <a:schemeClr val="accent2">
                  <a:lumMod val="75000"/>
                </a:schemeClr>
              </a:solidFill>
              <a:latin typeface="Brush Script MT" panose="03060802040406070304" pitchFamily="66" charset="0"/>
              <a:ea typeface="Calibri"/>
              <a:cs typeface="FrankRuehl" panose="020E0503060101010101" pitchFamily="34" charset="-79"/>
            </a:endParaRPr>
          </a:p>
          <a:p>
            <a:pPr algn="ct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Ceļot pili, grāfi Broel Plāteri pārdomāja arī  pils teritorijas labiekārtošanu. Pils celtniecības otrajā desmitgadē, 1760. gadā,  tika stādīts dendroloģiskais parks 22 ha platībā ar piecdesmit retu sugu kokiem</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a:t>
            </a:r>
          </a:p>
          <a:p>
            <a:pPr algn="ctr"/>
            <a:endParaRPr lang="lv-LV" sz="2800" b="1" dirty="0" smtClean="0">
              <a:solidFill>
                <a:schemeClr val="accent2">
                  <a:lumMod val="75000"/>
                </a:schemeClr>
              </a:solidFill>
              <a:latin typeface="Arabic Typesetting" panose="03020402040406030203" pitchFamily="66" charset="-78"/>
              <a:cs typeface="Arabic Typesetting" panose="03020402040406030203" pitchFamily="66" charset="-78"/>
            </a:endParaRPr>
          </a:p>
          <a:p>
            <a:pPr algn="ctr"/>
            <a:r>
              <a:rPr lang="lv-LV" sz="3200" b="1" i="1" dirty="0">
                <a:solidFill>
                  <a:schemeClr val="accent2">
                    <a:lumMod val="75000"/>
                  </a:schemeClr>
                </a:solidFill>
                <a:latin typeface="Arabic Typesetting" panose="03020402040406030203" pitchFamily="66" charset="-78"/>
                <a:cs typeface="Arabic Typesetting" panose="03020402040406030203" pitchFamily="66" charset="-78"/>
              </a:rPr>
              <a:t>Avots: </a:t>
            </a:r>
            <a:r>
              <a:rPr lang="lv-LV" sz="3200" b="1" i="1" dirty="0">
                <a:solidFill>
                  <a:schemeClr val="accent2">
                    <a:lumMod val="75000"/>
                  </a:schemeClr>
                </a:solidFill>
                <a:latin typeface="Arabic Typesetting" panose="03020402040406030203" pitchFamily="66" charset="-78"/>
                <a:cs typeface="Arabic Typesetting" panose="03020402040406030203" pitchFamily="66" charset="-78"/>
                <a:hlinkClick r:id="rId4"/>
              </a:rPr>
              <a:t>Šķirmants, J. Latgolas piļsātas.- Minhene, 1978.- 70.lpp.</a:t>
            </a:r>
            <a:r>
              <a:rPr lang="lv-LV" sz="2400" b="1" i="1" dirty="0">
                <a:solidFill>
                  <a:schemeClr val="accent2">
                    <a:lumMod val="75000"/>
                  </a:schemeClr>
                </a:solidFill>
                <a:latin typeface="Arabic Typesetting" panose="03020402040406030203" pitchFamily="66" charset="-78"/>
                <a:cs typeface="Arabic Typesetting" panose="03020402040406030203" pitchFamily="66" charset="-78"/>
              </a:rPr>
              <a:t>  </a:t>
            </a:r>
            <a:endParaRPr lang="lv-LV" sz="2400" b="1" i="1" dirty="0" smtClean="0">
              <a:solidFill>
                <a:schemeClr val="accent2">
                  <a:lumMod val="75000"/>
                </a:schemeClr>
              </a:solidFill>
              <a:latin typeface="Arabic Typesetting" panose="03020402040406030203" pitchFamily="66" charset="-78"/>
              <a:cs typeface="Arabic Typesetting" panose="03020402040406030203" pitchFamily="66" charset="-78"/>
            </a:endParaRPr>
          </a:p>
          <a:p>
            <a:pPr algn="ctr"/>
            <a:endParaRPr lang="lv-LV" sz="2400" b="1" i="1" dirty="0">
              <a:solidFill>
                <a:schemeClr val="accent2">
                  <a:lumMod val="75000"/>
                </a:schemeClr>
              </a:solidFill>
              <a:latin typeface="Arabic Typesetting" panose="03020402040406030203" pitchFamily="66" charset="-78"/>
              <a:cs typeface="Arabic Typesetting" panose="03020402040406030203" pitchFamily="66" charset="-78"/>
            </a:endParaRPr>
          </a:p>
          <a:p>
            <a:pPr algn="ctr"/>
            <a:endParaRPr lang="lv-LV" sz="2400" b="1" i="1" dirty="0" smtClean="0">
              <a:solidFill>
                <a:schemeClr val="accent2">
                  <a:lumMod val="75000"/>
                </a:schemeClr>
              </a:solidFill>
              <a:latin typeface="Arabic Typesetting" panose="03020402040406030203" pitchFamily="66" charset="-78"/>
              <a:cs typeface="Arabic Typesetting" panose="03020402040406030203" pitchFamily="66" charset="-78"/>
            </a:endParaRPr>
          </a:p>
          <a:p>
            <a:pPr algn="ctr"/>
            <a:endParaRPr lang="lv-LV" dirty="0" smtClean="0">
              <a:solidFill>
                <a:srgbClr val="FF0000"/>
              </a:solidFill>
            </a:endParaRPr>
          </a:p>
          <a:p>
            <a:pPr algn="ctr"/>
            <a:endParaRPr lang="lv-LV" dirty="0">
              <a:solidFill>
                <a:srgbClr val="FF0000"/>
              </a:solidFill>
            </a:endParaRPr>
          </a:p>
        </p:txBody>
      </p:sp>
      <p:pic>
        <p:nvPicPr>
          <p:cNvPr id="2" name="Picture 4">
            <a:hlinkClick r:id="rId2"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85184"/>
            <a:ext cx="9143999" cy="2199054"/>
          </a:xfrm>
          <a:prstGeom prst="rect">
            <a:avLst/>
          </a:prstGeom>
          <a:noFill/>
          <a:ln>
            <a:noFill/>
          </a:ln>
          <a:effectLst>
            <a:outerShdw dist="35921" dir="2700000" algn="ctr" rotWithShape="0">
              <a:schemeClr val="bg2"/>
            </a:outerShdw>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98773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Lietotajs\Desktop\71_damasco_43.jpg"/>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PaintBrush/>
                    </a14:imgEffect>
                    <a14:imgEffect>
                      <a14:sharpenSoften amount="-18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315416"/>
            <a:ext cx="9251504" cy="7290048"/>
          </a:xfrm>
          <a:prstGeom prst="rect">
            <a:avLst/>
          </a:prstGeom>
          <a:noFill/>
          <a:ln w="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lgDashDotDot"/>
          </a:ln>
          <a:effectLst>
            <a:glow rad="127000">
              <a:schemeClr val="bg1"/>
            </a:glow>
            <a:reflection blurRad="6350" stA="50000" endA="300" endPos="55000" dir="5400000" sy="-100000" algn="bl" rotWithShape="0"/>
          </a:effectLst>
          <a:scene3d>
            <a:camera prst="isometricRightUp"/>
            <a:lightRig rig="sunrise" dir="t">
              <a:rot lat="0" lon="0" rev="0"/>
            </a:lightRig>
          </a:scene3d>
          <a:sp3d extrusionH="107950" contourW="12700">
            <a:extrusionClr>
              <a:schemeClr val="accent3">
                <a:lumMod val="75000"/>
              </a:schemeClr>
            </a:extrusionClr>
            <a:contourClr>
              <a:schemeClr val="bg2">
                <a:lumMod val="25000"/>
              </a:schemeClr>
            </a:contourClr>
          </a:sp3d>
          <a:extLst>
            <a:ext uri="{909E8E84-426E-40DD-AFC4-6F175D3DCCD1}">
              <a14:hiddenFill xmlns:a14="http://schemas.microsoft.com/office/drawing/2010/main">
                <a:solidFill>
                  <a:srgbClr val="FFFFFF"/>
                </a:solidFill>
              </a14:hiddenFill>
            </a:ext>
          </a:extLst>
        </p:spPr>
      </p:pic>
      <p:pic>
        <p:nvPicPr>
          <p:cNvPr id="2" name="Picture 2" descr="C:\Users\Lietotajs\Desktop\kraslavo-nad-dvinoy - Copy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104" y="-6723"/>
            <a:ext cx="3203848" cy="6864723"/>
          </a:xfrm>
          <a:prstGeom prst="rect">
            <a:avLst/>
          </a:prstGeom>
          <a:noFill/>
          <a:effectLst>
            <a:outerShdw blurRad="50800" dist="50800" dir="5400000" algn="ctr" rotWithShape="0">
              <a:schemeClr val="bg1"/>
            </a:outerShdw>
            <a:softEdge rad="635000"/>
          </a:effectLst>
          <a:extLst>
            <a:ext uri="{909E8E84-426E-40DD-AFC4-6F175D3DCCD1}">
              <a14:hiddenFill xmlns:a14="http://schemas.microsoft.com/office/drawing/2010/main">
                <a:solidFill>
                  <a:srgbClr val="FFFFFF"/>
                </a:solidFill>
              </a14:hiddenFill>
            </a:ext>
          </a:extLst>
        </p:spPr>
      </p:pic>
      <p:sp>
        <p:nvSpPr>
          <p:cNvPr id="3" name="Taisnstūris ar noapaļotiem stūriem 2"/>
          <p:cNvSpPr/>
          <p:nvPr/>
        </p:nvSpPr>
        <p:spPr>
          <a:xfrm>
            <a:off x="152541" y="391276"/>
            <a:ext cx="5472608" cy="6192688"/>
          </a:xfrm>
          <a:custGeom>
            <a:avLst/>
            <a:gdLst>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560488 w 5472608"/>
              <a:gd name="connsiteY5" fmla="*/ 6192688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2608" h="6192688">
                <a:moveTo>
                  <a:pt x="0" y="912120"/>
                </a:moveTo>
                <a:cubicBezTo>
                  <a:pt x="0" y="408370"/>
                  <a:pt x="408370" y="0"/>
                  <a:pt x="912120" y="0"/>
                </a:cubicBezTo>
                <a:lnTo>
                  <a:pt x="4560488" y="0"/>
                </a:lnTo>
                <a:cubicBezTo>
                  <a:pt x="5064238" y="0"/>
                  <a:pt x="5472608" y="408370"/>
                  <a:pt x="5472608" y="912120"/>
                </a:cubicBezTo>
                <a:lnTo>
                  <a:pt x="5026294" y="4779825"/>
                </a:lnTo>
                <a:cubicBezTo>
                  <a:pt x="5026294" y="5283575"/>
                  <a:pt x="4911838" y="5474231"/>
                  <a:pt x="4408088" y="5474231"/>
                </a:cubicBezTo>
                <a:cubicBezTo>
                  <a:pt x="3191965" y="5474231"/>
                  <a:pt x="2128243" y="6192688"/>
                  <a:pt x="912120" y="6192688"/>
                </a:cubicBezTo>
                <a:cubicBezTo>
                  <a:pt x="408370" y="6192688"/>
                  <a:pt x="0" y="5784318"/>
                  <a:pt x="0" y="5280568"/>
                </a:cubicBezTo>
                <a:lnTo>
                  <a:pt x="0" y="912120"/>
                </a:lnTo>
                <a:close/>
              </a:path>
            </a:pathLst>
          </a:custGeom>
          <a:gradFill flip="none" rotWithShape="1">
            <a:gsLst>
              <a:gs pos="0">
                <a:schemeClr val="accent3"/>
              </a:gs>
              <a:gs pos="100000">
                <a:schemeClr val="accent1">
                  <a:tint val="23500"/>
                  <a:satMod val="160000"/>
                </a:schemeClr>
              </a:gs>
            </a:gsLst>
            <a:path path="circle">
              <a:fillToRect l="100000" t="100000"/>
            </a:path>
            <a:tileRect r="-100000" b="-100000"/>
          </a:gradFill>
          <a:ln w="82550" cap="rnd" cmpd="thinThick">
            <a:gradFill>
              <a:gsLst>
                <a:gs pos="0">
                  <a:srgbClr val="FFF200"/>
                </a:gs>
                <a:gs pos="45000">
                  <a:srgbClr val="FF7A00"/>
                </a:gs>
                <a:gs pos="70000">
                  <a:srgbClr val="FF0300"/>
                </a:gs>
                <a:gs pos="100000">
                  <a:srgbClr val="4D0808"/>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a:p>
            <a:pPr algn="ctr"/>
            <a:endParaRPr lang="lv-LV" sz="3200" b="1" dirty="0">
              <a:solidFill>
                <a:schemeClr val="accent2">
                  <a:lumMod val="75000"/>
                </a:schemeClr>
              </a:solidFill>
              <a:latin typeface="Arabic Typesetting" panose="03020402040406030203" pitchFamily="66" charset="-78"/>
              <a:cs typeface="Arabic Typesetting" panose="03020402040406030203" pitchFamily="66" charset="-78"/>
            </a:endParaRPr>
          </a:p>
          <a:p>
            <a:endParaRPr lang="lv-LV" sz="4000" b="1" dirty="0" smtClean="0">
              <a:solidFill>
                <a:schemeClr val="accent2">
                  <a:lumMod val="75000"/>
                </a:schemeClr>
              </a:solidFill>
              <a:latin typeface="Chiller" panose="04020404031007020602" pitchFamily="82" charset="0"/>
              <a:cs typeface="Arabic Typesetting" panose="03020402040406030203" pitchFamily="66" charset="-78"/>
            </a:endParaRPr>
          </a:p>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6" name="TextBox 5">
            <a:hlinkClick r:id="rId5" action="ppaction://hlinksldjump"/>
          </p:cNvPr>
          <p:cNvSpPr txBox="1"/>
          <p:nvPr/>
        </p:nvSpPr>
        <p:spPr>
          <a:xfrm>
            <a:off x="207810" y="2734374"/>
            <a:ext cx="5256000" cy="584775"/>
          </a:xfrm>
          <a:prstGeom prst="rect">
            <a:avLst/>
          </a:prstGeom>
          <a:noFill/>
        </p:spPr>
        <p:txBody>
          <a:bodyPr wrap="square" rtlCol="0">
            <a:spAutoFit/>
          </a:bodyPr>
          <a:lstStyle/>
          <a:p>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(1</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 </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divus</a:t>
            </a:r>
            <a:endParaRPr lang="lv-LV" dirty="0"/>
          </a:p>
        </p:txBody>
      </p:sp>
      <p:sp>
        <p:nvSpPr>
          <p:cNvPr id="8" name="TextBox 7">
            <a:hlinkClick r:id="rId5" action="ppaction://hlinksldjump"/>
          </p:cNvPr>
          <p:cNvSpPr txBox="1"/>
          <p:nvPr/>
        </p:nvSpPr>
        <p:spPr>
          <a:xfrm>
            <a:off x="207810" y="3310374"/>
            <a:ext cx="5256000" cy="585216"/>
          </a:xfrm>
          <a:prstGeom prst="rect">
            <a:avLst/>
          </a:prstGeom>
          <a:noFill/>
        </p:spPr>
        <p:txBody>
          <a:bodyPr wrap="square" rtlCol="0">
            <a:spAutoFit/>
          </a:bodyPr>
          <a:lstStyle/>
          <a:p>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(2</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 </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trīs</a:t>
            </a:r>
          </a:p>
          <a:p>
            <a:endParaRPr lang="lv-LV" dirty="0"/>
          </a:p>
        </p:txBody>
      </p:sp>
      <p:sp>
        <p:nvSpPr>
          <p:cNvPr id="9" name="TextBox 8">
            <a:hlinkClick r:id="rId6" action="ppaction://hlinksldjump"/>
          </p:cNvPr>
          <p:cNvSpPr txBox="1"/>
          <p:nvPr/>
        </p:nvSpPr>
        <p:spPr>
          <a:xfrm>
            <a:off x="208658" y="3886374"/>
            <a:ext cx="5256000" cy="584775"/>
          </a:xfrm>
          <a:prstGeom prst="rect">
            <a:avLst/>
          </a:prstGeom>
          <a:noFill/>
        </p:spPr>
        <p:txBody>
          <a:bodyPr wrap="square" rtlCol="0">
            <a:spAutoFit/>
          </a:bodyPr>
          <a:lstStyle/>
          <a:p>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(3</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 </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četrus</a:t>
            </a:r>
            <a:endParaRPr lang="lv-LV" sz="32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11" name="TextBox 10"/>
          <p:cNvSpPr txBox="1"/>
          <p:nvPr/>
        </p:nvSpPr>
        <p:spPr>
          <a:xfrm>
            <a:off x="179512" y="1124744"/>
            <a:ext cx="5328592" cy="1323439"/>
          </a:xfrm>
          <a:prstGeom prst="rect">
            <a:avLst/>
          </a:prstGeom>
          <a:noFill/>
        </p:spPr>
        <p:txBody>
          <a:bodyPr wrap="square" rtlCol="0">
            <a:spAutoFit/>
          </a:bodyPr>
          <a:lstStyle/>
          <a:p>
            <a:pPr algn="ct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Cik gadu desmitus tika celta grāfu </a:t>
            </a:r>
          </a:p>
          <a:p>
            <a:pPr algn="ct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Broel Plāteru rezidence – pils?</a:t>
            </a:r>
          </a:p>
          <a:p>
            <a:endParaRPr lang="lv-LV" sz="1600" dirty="0"/>
          </a:p>
        </p:txBody>
      </p:sp>
      <p:sp>
        <p:nvSpPr>
          <p:cNvPr id="5" name="8-Point Star 4"/>
          <p:cNvSpPr/>
          <p:nvPr/>
        </p:nvSpPr>
        <p:spPr>
          <a:xfrm>
            <a:off x="2392318" y="116632"/>
            <a:ext cx="914400" cy="914400"/>
          </a:xfrm>
          <a:prstGeom prst="star8">
            <a:avLst/>
          </a:prstGeom>
          <a:blipFill>
            <a:blip r:embed="rId7" cstate="print"/>
            <a:stretch>
              <a:fillRect/>
            </a:stretch>
          </a:bli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3200" dirty="0" smtClean="0">
                <a:solidFill>
                  <a:schemeClr val="accent2">
                    <a:lumMod val="75000"/>
                  </a:schemeClr>
                </a:solidFill>
              </a:rPr>
              <a:t>21</a:t>
            </a:r>
            <a:endParaRPr lang="lv-LV" dirty="0">
              <a:solidFill>
                <a:schemeClr val="accent2">
                  <a:lumMod val="75000"/>
                </a:schemeClr>
              </a:solidFill>
            </a:endParaRPr>
          </a:p>
        </p:txBody>
      </p:sp>
    </p:spTree>
    <p:extLst>
      <p:ext uri="{BB962C8B-B14F-4D97-AF65-F5344CB8AC3E}">
        <p14:creationId xmlns:p14="http://schemas.microsoft.com/office/powerpoint/2010/main" val="36941780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Attēls 1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a:ln>
            <a:gradFill>
              <a:gsLst>
                <a:gs pos="0">
                  <a:schemeClr val="accent1">
                    <a:tint val="66000"/>
                    <a:satMod val="160000"/>
                  </a:schemeClr>
                </a:gs>
                <a:gs pos="9000">
                  <a:schemeClr val="accent6">
                    <a:lumMod val="75000"/>
                    <a:alpha val="15000"/>
                  </a:schemeClr>
                </a:gs>
                <a:gs pos="100000">
                  <a:schemeClr val="accent1">
                    <a:tint val="23500"/>
                    <a:satMod val="160000"/>
                  </a:schemeClr>
                </a:gs>
              </a:gsLst>
              <a:lin ang="5400000" scaled="0"/>
            </a:gradFill>
          </a:ln>
          <a:effectLst>
            <a:softEdge rad="635000"/>
          </a:effectLst>
        </p:spPr>
      </p:pic>
      <p:sp>
        <p:nvSpPr>
          <p:cNvPr id="18" name="Taisnstūris ar noapaļotiem stūriem 2">
            <a:hlinkClick r:id="rId2" action="ppaction://hlinksldjump"/>
          </p:cNvPr>
          <p:cNvSpPr/>
          <p:nvPr/>
        </p:nvSpPr>
        <p:spPr>
          <a:xfrm>
            <a:off x="4067944" y="555780"/>
            <a:ext cx="4721731" cy="2520000"/>
          </a:xfrm>
          <a:custGeom>
            <a:avLst/>
            <a:gdLst>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560488 w 5472608"/>
              <a:gd name="connsiteY5" fmla="*/ 6192688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596311 w 5472608"/>
              <a:gd name="connsiteY7" fmla="*/ 4909193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079529 w 5472608"/>
              <a:gd name="connsiteY5" fmla="*/ 3848392 h 6192688"/>
              <a:gd name="connsiteX6" fmla="*/ 4408088 w 5472608"/>
              <a:gd name="connsiteY6" fmla="*/ 5474231 h 6192688"/>
              <a:gd name="connsiteX7" fmla="*/ 912120 w 5472608"/>
              <a:gd name="connsiteY7" fmla="*/ 6192688 h 6192688"/>
              <a:gd name="connsiteX8" fmla="*/ 596311 w 5472608"/>
              <a:gd name="connsiteY8" fmla="*/ 4909193 h 6192688"/>
              <a:gd name="connsiteX9" fmla="*/ 0 w 5472608"/>
              <a:gd name="connsiteY9" fmla="*/ 912120 h 6192688"/>
              <a:gd name="connsiteX0" fmla="*/ 0 w 5472608"/>
              <a:gd name="connsiteY0" fmla="*/ 912120 h 5478117"/>
              <a:gd name="connsiteX1" fmla="*/ 912120 w 5472608"/>
              <a:gd name="connsiteY1" fmla="*/ 0 h 5478117"/>
              <a:gd name="connsiteX2" fmla="*/ 4560488 w 5472608"/>
              <a:gd name="connsiteY2" fmla="*/ 0 h 5478117"/>
              <a:gd name="connsiteX3" fmla="*/ 5472608 w 5472608"/>
              <a:gd name="connsiteY3" fmla="*/ 912120 h 5478117"/>
              <a:gd name="connsiteX4" fmla="*/ 5026294 w 5472608"/>
              <a:gd name="connsiteY4" fmla="*/ 4779825 h 5478117"/>
              <a:gd name="connsiteX5" fmla="*/ 4079529 w 5472608"/>
              <a:gd name="connsiteY5" fmla="*/ 3848392 h 5478117"/>
              <a:gd name="connsiteX6" fmla="*/ 4408088 w 5472608"/>
              <a:gd name="connsiteY6" fmla="*/ 5474231 h 5478117"/>
              <a:gd name="connsiteX7" fmla="*/ 1862993 w 5472608"/>
              <a:gd name="connsiteY7" fmla="*/ 4335818 h 5478117"/>
              <a:gd name="connsiteX8" fmla="*/ 596311 w 5472608"/>
              <a:gd name="connsiteY8" fmla="*/ 4909193 h 5478117"/>
              <a:gd name="connsiteX9" fmla="*/ 0 w 5472608"/>
              <a:gd name="connsiteY9" fmla="*/ 912120 h 5478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2608" h="5478117">
                <a:moveTo>
                  <a:pt x="0" y="912120"/>
                </a:moveTo>
                <a:cubicBezTo>
                  <a:pt x="0" y="408370"/>
                  <a:pt x="408370" y="0"/>
                  <a:pt x="912120" y="0"/>
                </a:cubicBezTo>
                <a:lnTo>
                  <a:pt x="4560488" y="0"/>
                </a:lnTo>
                <a:cubicBezTo>
                  <a:pt x="5064238" y="0"/>
                  <a:pt x="5472608" y="408370"/>
                  <a:pt x="5472608" y="912120"/>
                </a:cubicBezTo>
                <a:lnTo>
                  <a:pt x="5026294" y="4779825"/>
                </a:lnTo>
                <a:cubicBezTo>
                  <a:pt x="4858580" y="5542576"/>
                  <a:pt x="4182563" y="3732658"/>
                  <a:pt x="4079529" y="3848392"/>
                </a:cubicBezTo>
                <a:cubicBezTo>
                  <a:pt x="3976495" y="3964126"/>
                  <a:pt x="4777511" y="5392993"/>
                  <a:pt x="4408088" y="5474231"/>
                </a:cubicBezTo>
                <a:cubicBezTo>
                  <a:pt x="4038665" y="5555469"/>
                  <a:pt x="3079116" y="4335818"/>
                  <a:pt x="1862993" y="4335818"/>
                </a:cubicBezTo>
                <a:cubicBezTo>
                  <a:pt x="1359243" y="4335818"/>
                  <a:pt x="596311" y="5412943"/>
                  <a:pt x="596311" y="4909193"/>
                </a:cubicBezTo>
                <a:cubicBezTo>
                  <a:pt x="596311" y="3453044"/>
                  <a:pt x="0" y="2368269"/>
                  <a:pt x="0" y="912120"/>
                </a:cubicBezTo>
                <a:close/>
              </a:path>
            </a:pathLst>
          </a:custGeom>
          <a:gradFill flip="none" rotWithShape="1">
            <a:gsLst>
              <a:gs pos="0">
                <a:schemeClr val="accent2">
                  <a:lumMod val="75000"/>
                </a:schemeClr>
              </a:gs>
              <a:gs pos="13000">
                <a:srgbClr val="F8B049"/>
              </a:gs>
              <a:gs pos="32000">
                <a:srgbClr val="F8B049"/>
              </a:gs>
              <a:gs pos="63000">
                <a:srgbClr val="FEE7F2"/>
              </a:gs>
              <a:gs pos="67000">
                <a:srgbClr val="F952A0"/>
              </a:gs>
              <a:gs pos="69000">
                <a:srgbClr val="C50849"/>
              </a:gs>
              <a:gs pos="82001">
                <a:srgbClr val="B43E85"/>
              </a:gs>
              <a:gs pos="100000">
                <a:srgbClr val="F8B049"/>
              </a:gs>
            </a:gsLst>
            <a:lin ang="5400000" scaled="0"/>
            <a:tileRect r="-100000" b="-100000"/>
          </a:gradFill>
          <a:ln w="82550" cap="rnd" cmpd="thinThick">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lv-LV" sz="4400" b="1" dirty="0" smtClean="0">
                <a:solidFill>
                  <a:srgbClr val="FF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Atbilde nepareiza</a:t>
            </a:r>
          </a:p>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19" name="Taisnstūris 18">
            <a:hlinkClick r:id="rId2" action="ppaction://hlinksldjump"/>
          </p:cNvPr>
          <p:cNvSpPr/>
          <p:nvPr/>
        </p:nvSpPr>
        <p:spPr>
          <a:xfrm>
            <a:off x="1763688" y="5301208"/>
            <a:ext cx="4099199" cy="1107996"/>
          </a:xfrm>
          <a:prstGeom prst="rect">
            <a:avLst/>
          </a:prstGeom>
        </p:spPr>
        <p:txBody>
          <a:bodyPr wrap="none">
            <a:spAutoFit/>
          </a:bodyPr>
          <a:lstStyle/>
          <a:p>
            <a:r>
              <a:rPr lang="lv-LV" sz="6600" b="1" dirty="0" smtClean="0">
                <a:solidFill>
                  <a:schemeClr val="bg1">
                    <a:lumMod val="95000"/>
                  </a:schemeClr>
                </a:solidFill>
                <a:latin typeface="Gabriola" panose="04040605051002020D02" pitchFamily="82" charset="0"/>
                <a:cs typeface="Andalus" panose="02020603050405020304" pitchFamily="18" charset="-78"/>
              </a:rPr>
              <a:t>Atbildēt </a:t>
            </a:r>
            <a:r>
              <a:rPr lang="lv-LV" sz="6600" b="1" dirty="0">
                <a:solidFill>
                  <a:schemeClr val="bg1">
                    <a:lumMod val="95000"/>
                  </a:schemeClr>
                </a:solidFill>
                <a:latin typeface="Gabriola" panose="04040605051002020D02" pitchFamily="82" charset="0"/>
                <a:cs typeface="Andalus" panose="02020603050405020304" pitchFamily="18" charset="-78"/>
              </a:rPr>
              <a:t>vēlreiz</a:t>
            </a:r>
          </a:p>
        </p:txBody>
      </p:sp>
    </p:spTree>
    <p:extLst>
      <p:ext uri="{BB962C8B-B14F-4D97-AF65-F5344CB8AC3E}">
        <p14:creationId xmlns:p14="http://schemas.microsoft.com/office/powerpoint/2010/main" val="14417638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ttēls 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980553"/>
          </a:xfrm>
          <a:prstGeom prst="rect">
            <a:avLst/>
          </a:prstGeom>
          <a:ln>
            <a:gradFill>
              <a:gsLst>
                <a:gs pos="0">
                  <a:schemeClr val="accent1">
                    <a:tint val="66000"/>
                    <a:satMod val="160000"/>
                  </a:schemeClr>
                </a:gs>
                <a:gs pos="9000">
                  <a:schemeClr val="accent6">
                    <a:lumMod val="75000"/>
                    <a:alpha val="15000"/>
                  </a:schemeClr>
                </a:gs>
                <a:gs pos="100000">
                  <a:schemeClr val="accent1">
                    <a:tint val="23500"/>
                    <a:satMod val="160000"/>
                  </a:schemeClr>
                </a:gs>
              </a:gsLst>
              <a:lin ang="5400000" scaled="0"/>
            </a:gradFill>
          </a:ln>
          <a:effectLst>
            <a:softEdge rad="635000"/>
          </a:effectLst>
        </p:spPr>
      </p:pic>
      <p:sp>
        <p:nvSpPr>
          <p:cNvPr id="2" name="Taisnstūris ar noapaļotiem stūriem 2">
            <a:hlinkClick r:id="rId2" action="ppaction://hlinksldjump"/>
          </p:cNvPr>
          <p:cNvSpPr/>
          <p:nvPr/>
        </p:nvSpPr>
        <p:spPr>
          <a:xfrm>
            <a:off x="4067944" y="620688"/>
            <a:ext cx="4723200" cy="2520280"/>
          </a:xfrm>
          <a:custGeom>
            <a:avLst/>
            <a:gdLst>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560488 w 5472608"/>
              <a:gd name="connsiteY5" fmla="*/ 6192688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596311 w 5472608"/>
              <a:gd name="connsiteY7" fmla="*/ 4909193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079529 w 5472608"/>
              <a:gd name="connsiteY5" fmla="*/ 3848392 h 6192688"/>
              <a:gd name="connsiteX6" fmla="*/ 4408088 w 5472608"/>
              <a:gd name="connsiteY6" fmla="*/ 5474231 h 6192688"/>
              <a:gd name="connsiteX7" fmla="*/ 912120 w 5472608"/>
              <a:gd name="connsiteY7" fmla="*/ 6192688 h 6192688"/>
              <a:gd name="connsiteX8" fmla="*/ 596311 w 5472608"/>
              <a:gd name="connsiteY8" fmla="*/ 4909193 h 6192688"/>
              <a:gd name="connsiteX9" fmla="*/ 0 w 5472608"/>
              <a:gd name="connsiteY9" fmla="*/ 912120 h 6192688"/>
              <a:gd name="connsiteX0" fmla="*/ 0 w 5472608"/>
              <a:gd name="connsiteY0" fmla="*/ 912120 h 5478117"/>
              <a:gd name="connsiteX1" fmla="*/ 912120 w 5472608"/>
              <a:gd name="connsiteY1" fmla="*/ 0 h 5478117"/>
              <a:gd name="connsiteX2" fmla="*/ 4560488 w 5472608"/>
              <a:gd name="connsiteY2" fmla="*/ 0 h 5478117"/>
              <a:gd name="connsiteX3" fmla="*/ 5472608 w 5472608"/>
              <a:gd name="connsiteY3" fmla="*/ 912120 h 5478117"/>
              <a:gd name="connsiteX4" fmla="*/ 5026294 w 5472608"/>
              <a:gd name="connsiteY4" fmla="*/ 4779825 h 5478117"/>
              <a:gd name="connsiteX5" fmla="*/ 4079529 w 5472608"/>
              <a:gd name="connsiteY5" fmla="*/ 3848392 h 5478117"/>
              <a:gd name="connsiteX6" fmla="*/ 4408088 w 5472608"/>
              <a:gd name="connsiteY6" fmla="*/ 5474231 h 5478117"/>
              <a:gd name="connsiteX7" fmla="*/ 1862993 w 5472608"/>
              <a:gd name="connsiteY7" fmla="*/ 4335818 h 5478117"/>
              <a:gd name="connsiteX8" fmla="*/ 596311 w 5472608"/>
              <a:gd name="connsiteY8" fmla="*/ 4909193 h 5478117"/>
              <a:gd name="connsiteX9" fmla="*/ 0 w 5472608"/>
              <a:gd name="connsiteY9" fmla="*/ 912120 h 5478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2608" h="5478117">
                <a:moveTo>
                  <a:pt x="0" y="912120"/>
                </a:moveTo>
                <a:cubicBezTo>
                  <a:pt x="0" y="408370"/>
                  <a:pt x="408370" y="0"/>
                  <a:pt x="912120" y="0"/>
                </a:cubicBezTo>
                <a:lnTo>
                  <a:pt x="4560488" y="0"/>
                </a:lnTo>
                <a:cubicBezTo>
                  <a:pt x="5064238" y="0"/>
                  <a:pt x="5472608" y="408370"/>
                  <a:pt x="5472608" y="912120"/>
                </a:cubicBezTo>
                <a:lnTo>
                  <a:pt x="5026294" y="4779825"/>
                </a:lnTo>
                <a:cubicBezTo>
                  <a:pt x="4858580" y="5542576"/>
                  <a:pt x="4182563" y="3732658"/>
                  <a:pt x="4079529" y="3848392"/>
                </a:cubicBezTo>
                <a:cubicBezTo>
                  <a:pt x="3976495" y="3964126"/>
                  <a:pt x="4777511" y="5392993"/>
                  <a:pt x="4408088" y="5474231"/>
                </a:cubicBezTo>
                <a:cubicBezTo>
                  <a:pt x="4038665" y="5555469"/>
                  <a:pt x="3079116" y="4335818"/>
                  <a:pt x="1862993" y="4335818"/>
                </a:cubicBezTo>
                <a:cubicBezTo>
                  <a:pt x="1359243" y="4335818"/>
                  <a:pt x="596311" y="5412943"/>
                  <a:pt x="596311" y="4909193"/>
                </a:cubicBezTo>
                <a:cubicBezTo>
                  <a:pt x="596311" y="3453044"/>
                  <a:pt x="0" y="2368269"/>
                  <a:pt x="0" y="912120"/>
                </a:cubicBezTo>
                <a:close/>
              </a:path>
            </a:pathLst>
          </a:custGeom>
          <a:gradFill flip="none" rotWithShape="1">
            <a:gsLst>
              <a:gs pos="0">
                <a:schemeClr val="accent2">
                  <a:lumMod val="75000"/>
                </a:schemeClr>
              </a:gs>
              <a:gs pos="13000">
                <a:srgbClr val="F8B049"/>
              </a:gs>
              <a:gs pos="32000">
                <a:srgbClr val="F8B049"/>
              </a:gs>
              <a:gs pos="63000">
                <a:srgbClr val="FEE7F2"/>
              </a:gs>
              <a:gs pos="67000">
                <a:srgbClr val="F952A0"/>
              </a:gs>
              <a:gs pos="69000">
                <a:srgbClr val="C50849"/>
              </a:gs>
              <a:gs pos="82001">
                <a:srgbClr val="B43E85"/>
              </a:gs>
              <a:gs pos="100000">
                <a:srgbClr val="F8B049"/>
              </a:gs>
            </a:gsLst>
            <a:lin ang="5400000" scaled="0"/>
            <a:tileRect r="-100000" b="-100000"/>
          </a:gradFill>
          <a:ln w="82550" cap="rnd" cmpd="thinThick">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lv-LV" sz="4400" b="1" dirty="0" smtClean="0">
                <a:solidFill>
                  <a:srgbClr val="00B05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Atbilde pareiza</a:t>
            </a:r>
          </a:p>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5" name="Taisnstūris 4">
            <a:hlinkClick r:id="rId2" action="ppaction://hlinksldjump"/>
          </p:cNvPr>
          <p:cNvSpPr/>
          <p:nvPr/>
        </p:nvSpPr>
        <p:spPr>
          <a:xfrm>
            <a:off x="1621894" y="5373216"/>
            <a:ext cx="5468164" cy="1107996"/>
          </a:xfrm>
          <a:prstGeom prst="rect">
            <a:avLst/>
          </a:prstGeom>
        </p:spPr>
        <p:txBody>
          <a:bodyPr wrap="none">
            <a:spAutoFit/>
          </a:bodyPr>
          <a:lstStyle/>
          <a:p>
            <a:r>
              <a:rPr lang="lv-LV" sz="6600" b="1" dirty="0">
                <a:solidFill>
                  <a:schemeClr val="bg1">
                    <a:lumMod val="95000"/>
                  </a:schemeClr>
                </a:solidFill>
                <a:latin typeface="Gabriola" panose="04040605051002020D02" pitchFamily="82" charset="0"/>
              </a:rPr>
              <a:t>Izlasiet skaidrojumu</a:t>
            </a:r>
          </a:p>
        </p:txBody>
      </p:sp>
    </p:spTree>
    <p:extLst>
      <p:ext uri="{BB962C8B-B14F-4D97-AF65-F5344CB8AC3E}">
        <p14:creationId xmlns:p14="http://schemas.microsoft.com/office/powerpoint/2010/main" val="33708251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isnstūris ar noapaļotiem stūriem 2">
            <a:hlinkClick r:id="rId2" action="ppaction://hlinksldjump"/>
          </p:cNvPr>
          <p:cNvSpPr/>
          <p:nvPr/>
        </p:nvSpPr>
        <p:spPr>
          <a:xfrm>
            <a:off x="0" y="0"/>
            <a:ext cx="9143999" cy="6065912"/>
          </a:xfrm>
          <a:prstGeom prst="round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lv-LV" sz="3600" b="1" dirty="0" smtClean="0">
                <a:solidFill>
                  <a:schemeClr val="accent2">
                    <a:lumMod val="75000"/>
                  </a:schemeClr>
                </a:solidFill>
                <a:latin typeface="Brush Script MT" panose="03060802040406070304" pitchFamily="66" charset="0"/>
                <a:ea typeface="Calibri"/>
                <a:cs typeface="FrankRuehl" panose="020E0503060101010101" pitchFamily="34" charset="-79"/>
              </a:rPr>
              <a:t>Skaidrojums</a:t>
            </a:r>
          </a:p>
          <a:p>
            <a:pPr algn="ctr">
              <a:spcAft>
                <a:spcPts val="1000"/>
              </a:spcAft>
            </a:pPr>
            <a:endParaRPr lang="lv-LV" sz="3200" b="1" dirty="0">
              <a:solidFill>
                <a:schemeClr val="accent2">
                  <a:lumMod val="75000"/>
                </a:schemeClr>
              </a:solidFill>
              <a:latin typeface="Brush Script MT" panose="03060802040406070304" pitchFamily="66" charset="0"/>
              <a:ea typeface="Calibri"/>
              <a:cs typeface="FrankRuehl" panose="020E0503060101010101" pitchFamily="34" charset="-79"/>
            </a:endParaRPr>
          </a:p>
          <a:p>
            <a:pPr algn="ct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Grāfu Broel Plāteru rezidence – pils tika būvēta četrus gadu desmitus. Pils celtniecības darbi tika sākti ap 1750. gadu, pabeigti – 1791. gadā,  Konstantīna Ludvika Broel Plātera dēla Augusta Hiancinta Broel Plātera laikā</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a:t>
            </a:r>
          </a:p>
          <a:p>
            <a:pPr algn="ctr"/>
            <a:endPar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endParaRPr>
          </a:p>
          <a:p>
            <a:pPr algn="ctr"/>
            <a:r>
              <a:rPr lang="lv-LV" sz="3200" b="1" i="1" dirty="0">
                <a:solidFill>
                  <a:schemeClr val="accent2">
                    <a:lumMod val="75000"/>
                  </a:schemeClr>
                </a:solidFill>
                <a:latin typeface="Arabic Typesetting" panose="03020402040406030203" pitchFamily="66" charset="-78"/>
                <a:cs typeface="Arabic Typesetting" panose="03020402040406030203" pitchFamily="66" charset="-78"/>
              </a:rPr>
              <a:t>Avots: </a:t>
            </a:r>
            <a:r>
              <a:rPr lang="lv-LV" sz="3200" b="1" i="1" dirty="0" smtClean="0">
                <a:solidFill>
                  <a:schemeClr val="accent2">
                    <a:lumMod val="75000"/>
                  </a:schemeClr>
                </a:solidFill>
                <a:latin typeface="Arabic Typesetting" panose="03020402040406030203" pitchFamily="66" charset="-78"/>
                <a:cs typeface="Arabic Typesetting" panose="03020402040406030203" pitchFamily="66" charset="-78"/>
              </a:rPr>
              <a:t> Krāslava</a:t>
            </a:r>
            <a:r>
              <a:rPr lang="lv-LV" sz="3200" b="1" i="1" dirty="0">
                <a:solidFill>
                  <a:schemeClr val="accent2">
                    <a:lumMod val="75000"/>
                  </a:schemeClr>
                </a:solidFill>
                <a:latin typeface="Arabic Typesetting" panose="03020402040406030203" pitchFamily="66" charset="-78"/>
                <a:cs typeface="Arabic Typesetting" panose="03020402040406030203" pitchFamily="66" charset="-78"/>
              </a:rPr>
              <a:t>. Gadi. </a:t>
            </a:r>
            <a:r>
              <a:rPr lang="lv-LV" sz="3200" b="1" i="1" dirty="0" smtClean="0">
                <a:solidFill>
                  <a:schemeClr val="accent2">
                    <a:lumMod val="75000"/>
                  </a:schemeClr>
                </a:solidFill>
                <a:latin typeface="Arabic Typesetting" panose="03020402040406030203" pitchFamily="66" charset="-78"/>
                <a:cs typeface="Arabic Typesetting" panose="03020402040406030203" pitchFamily="66" charset="-78"/>
              </a:rPr>
              <a:t>Cilvēki. Notikumi – </a:t>
            </a:r>
            <a:r>
              <a:rPr lang="lv-LV" sz="3200" b="1" i="1" dirty="0">
                <a:solidFill>
                  <a:schemeClr val="accent2">
                    <a:lumMod val="75000"/>
                  </a:schemeClr>
                </a:solidFill>
                <a:latin typeface="Arabic Typesetting" panose="03020402040406030203" pitchFamily="66" charset="-78"/>
                <a:cs typeface="Arabic Typesetting" panose="03020402040406030203" pitchFamily="66" charset="-78"/>
              </a:rPr>
              <a:t>Krāslavas novada dome, 2003.- </a:t>
            </a:r>
            <a:r>
              <a:rPr lang="lv-LV" sz="3200" b="1" i="1" dirty="0" smtClean="0">
                <a:solidFill>
                  <a:schemeClr val="accent2">
                    <a:lumMod val="75000"/>
                  </a:schemeClr>
                </a:solidFill>
                <a:latin typeface="Arabic Typesetting" panose="03020402040406030203" pitchFamily="66" charset="-78"/>
                <a:cs typeface="Arabic Typesetting" panose="03020402040406030203" pitchFamily="66" charset="-78"/>
              </a:rPr>
              <a:t>14.lpp.</a:t>
            </a:r>
          </a:p>
          <a:p>
            <a:pPr algn="ctr"/>
            <a:r>
              <a:rPr lang="lv-LV" dirty="0" smtClean="0">
                <a:solidFill>
                  <a:srgbClr val="FF0000"/>
                </a:solidFill>
              </a:rPr>
              <a:t> </a:t>
            </a:r>
            <a:endParaRPr lang="lv-LV" dirty="0">
              <a:solidFill>
                <a:srgbClr val="FF0000"/>
              </a:solidFill>
            </a:endParaRPr>
          </a:p>
        </p:txBody>
      </p:sp>
      <p:pic>
        <p:nvPicPr>
          <p:cNvPr id="2" name="Picture 4">
            <a:hlinkClick r:id="rId2"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085184"/>
            <a:ext cx="9143999" cy="2199054"/>
          </a:xfrm>
          <a:prstGeom prst="rect">
            <a:avLst/>
          </a:prstGeom>
          <a:noFill/>
          <a:ln>
            <a:noFill/>
          </a:ln>
          <a:effectLst>
            <a:outerShdw dist="35921" dir="2700000" algn="ctr" rotWithShape="0">
              <a:schemeClr val="bg2"/>
            </a:outerShdw>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98773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Lietotajs\Desktop\71_damasco_43.jpg"/>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PaintBrush/>
                    </a14:imgEffect>
                    <a14:imgEffect>
                      <a14:sharpenSoften amount="-18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315416"/>
            <a:ext cx="9251504" cy="7290048"/>
          </a:xfrm>
          <a:prstGeom prst="rect">
            <a:avLst/>
          </a:prstGeom>
          <a:noFill/>
          <a:ln w="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lgDashDotDot"/>
          </a:ln>
          <a:effectLst>
            <a:glow rad="127000">
              <a:schemeClr val="bg1"/>
            </a:glow>
            <a:reflection blurRad="6350" stA="50000" endA="300" endPos="55000" dir="5400000" sy="-100000" algn="bl" rotWithShape="0"/>
          </a:effectLst>
          <a:scene3d>
            <a:camera prst="isometricRightUp"/>
            <a:lightRig rig="sunrise" dir="t">
              <a:rot lat="0" lon="0" rev="0"/>
            </a:lightRig>
          </a:scene3d>
          <a:sp3d extrusionH="107950" contourW="12700">
            <a:extrusionClr>
              <a:schemeClr val="accent3">
                <a:lumMod val="75000"/>
              </a:schemeClr>
            </a:extrusionClr>
            <a:contourClr>
              <a:schemeClr val="bg2">
                <a:lumMod val="25000"/>
              </a:schemeClr>
            </a:contourClr>
          </a:sp3d>
          <a:extLst>
            <a:ext uri="{909E8E84-426E-40DD-AFC4-6F175D3DCCD1}">
              <a14:hiddenFill xmlns:a14="http://schemas.microsoft.com/office/drawing/2010/main">
                <a:solidFill>
                  <a:srgbClr val="FFFFFF"/>
                </a:solidFill>
              </a14:hiddenFill>
            </a:ext>
          </a:extLst>
        </p:spPr>
      </p:pic>
      <p:pic>
        <p:nvPicPr>
          <p:cNvPr id="2" name="Picture 2" descr="C:\Users\Lietotajs\Desktop\kraslavo-nad-dvinoy - Copy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104" y="-6723"/>
            <a:ext cx="3203848" cy="6864723"/>
          </a:xfrm>
          <a:prstGeom prst="rect">
            <a:avLst/>
          </a:prstGeom>
          <a:noFill/>
          <a:effectLst>
            <a:outerShdw blurRad="50800" dist="50800" dir="5400000" algn="ctr" rotWithShape="0">
              <a:schemeClr val="bg1"/>
            </a:outerShdw>
            <a:softEdge rad="635000"/>
          </a:effectLst>
          <a:extLst>
            <a:ext uri="{909E8E84-426E-40DD-AFC4-6F175D3DCCD1}">
              <a14:hiddenFill xmlns:a14="http://schemas.microsoft.com/office/drawing/2010/main">
                <a:solidFill>
                  <a:srgbClr val="FFFFFF"/>
                </a:solidFill>
              </a14:hiddenFill>
            </a:ext>
          </a:extLst>
        </p:spPr>
      </p:pic>
      <p:sp>
        <p:nvSpPr>
          <p:cNvPr id="3" name="Taisnstūris ar noapaļotiem stūriem 2"/>
          <p:cNvSpPr/>
          <p:nvPr/>
        </p:nvSpPr>
        <p:spPr>
          <a:xfrm>
            <a:off x="152541" y="391276"/>
            <a:ext cx="5472608" cy="6192688"/>
          </a:xfrm>
          <a:custGeom>
            <a:avLst/>
            <a:gdLst>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560488 w 5472608"/>
              <a:gd name="connsiteY5" fmla="*/ 6192688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2608" h="6192688">
                <a:moveTo>
                  <a:pt x="0" y="912120"/>
                </a:moveTo>
                <a:cubicBezTo>
                  <a:pt x="0" y="408370"/>
                  <a:pt x="408370" y="0"/>
                  <a:pt x="912120" y="0"/>
                </a:cubicBezTo>
                <a:lnTo>
                  <a:pt x="4560488" y="0"/>
                </a:lnTo>
                <a:cubicBezTo>
                  <a:pt x="5064238" y="0"/>
                  <a:pt x="5472608" y="408370"/>
                  <a:pt x="5472608" y="912120"/>
                </a:cubicBezTo>
                <a:lnTo>
                  <a:pt x="5026294" y="4779825"/>
                </a:lnTo>
                <a:cubicBezTo>
                  <a:pt x="5026294" y="5283575"/>
                  <a:pt x="4911838" y="5474231"/>
                  <a:pt x="4408088" y="5474231"/>
                </a:cubicBezTo>
                <a:cubicBezTo>
                  <a:pt x="3191965" y="5474231"/>
                  <a:pt x="2128243" y="6192688"/>
                  <a:pt x="912120" y="6192688"/>
                </a:cubicBezTo>
                <a:cubicBezTo>
                  <a:pt x="408370" y="6192688"/>
                  <a:pt x="0" y="5784318"/>
                  <a:pt x="0" y="5280568"/>
                </a:cubicBezTo>
                <a:lnTo>
                  <a:pt x="0" y="912120"/>
                </a:lnTo>
                <a:close/>
              </a:path>
            </a:pathLst>
          </a:custGeom>
          <a:gradFill flip="none" rotWithShape="1">
            <a:gsLst>
              <a:gs pos="0">
                <a:schemeClr val="accent3"/>
              </a:gs>
              <a:gs pos="100000">
                <a:schemeClr val="accent1">
                  <a:tint val="23500"/>
                  <a:satMod val="160000"/>
                </a:schemeClr>
              </a:gs>
            </a:gsLst>
            <a:path path="circle">
              <a:fillToRect l="100000" t="100000"/>
            </a:path>
            <a:tileRect r="-100000" b="-100000"/>
          </a:gradFill>
          <a:ln w="82550" cap="rnd" cmpd="thinThick">
            <a:gradFill>
              <a:gsLst>
                <a:gs pos="0">
                  <a:srgbClr val="FFF200"/>
                </a:gs>
                <a:gs pos="45000">
                  <a:srgbClr val="FF7A00"/>
                </a:gs>
                <a:gs pos="70000">
                  <a:srgbClr val="FF0300"/>
                </a:gs>
                <a:gs pos="100000">
                  <a:srgbClr val="4D0808"/>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a:p>
            <a:pPr algn="ctr"/>
            <a:endParaRPr lang="lv-LV" sz="3200" b="1" dirty="0">
              <a:solidFill>
                <a:schemeClr val="accent2">
                  <a:lumMod val="75000"/>
                </a:schemeClr>
              </a:solidFill>
              <a:latin typeface="Arabic Typesetting" panose="03020402040406030203" pitchFamily="66" charset="-78"/>
              <a:cs typeface="Arabic Typesetting" panose="03020402040406030203" pitchFamily="66" charset="-78"/>
            </a:endParaRPr>
          </a:p>
          <a:p>
            <a:endParaRPr lang="lv-LV" sz="4000" b="1" dirty="0" smtClean="0">
              <a:solidFill>
                <a:schemeClr val="accent2">
                  <a:lumMod val="75000"/>
                </a:schemeClr>
              </a:solidFill>
              <a:latin typeface="Chiller" panose="04020404031007020602" pitchFamily="82" charset="0"/>
              <a:cs typeface="Arabic Typesetting" panose="03020402040406030203" pitchFamily="66" charset="-78"/>
            </a:endParaRPr>
          </a:p>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6" name="TextBox 5">
            <a:hlinkClick r:id="rId5" action="ppaction://hlinksldjump"/>
          </p:cNvPr>
          <p:cNvSpPr txBox="1"/>
          <p:nvPr/>
        </p:nvSpPr>
        <p:spPr>
          <a:xfrm>
            <a:off x="207810" y="2734374"/>
            <a:ext cx="5256000" cy="584775"/>
          </a:xfrm>
          <a:prstGeom prst="rect">
            <a:avLst/>
          </a:prstGeom>
          <a:noFill/>
        </p:spPr>
        <p:txBody>
          <a:bodyPr wrap="square" rtlCol="0">
            <a:spAutoFit/>
          </a:bodyPr>
          <a:lstStyle/>
          <a:p>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(1</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 </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jā</a:t>
            </a:r>
            <a:endParaRPr lang="lv-LV" dirty="0"/>
          </a:p>
        </p:txBody>
      </p:sp>
      <p:sp>
        <p:nvSpPr>
          <p:cNvPr id="8" name="TextBox 7">
            <a:hlinkClick r:id="rId5" action="ppaction://hlinksldjump"/>
          </p:cNvPr>
          <p:cNvSpPr txBox="1"/>
          <p:nvPr/>
        </p:nvSpPr>
        <p:spPr>
          <a:xfrm>
            <a:off x="207810" y="3310374"/>
            <a:ext cx="5256000" cy="585216"/>
          </a:xfrm>
          <a:prstGeom prst="rect">
            <a:avLst/>
          </a:prstGeom>
          <a:noFill/>
        </p:spPr>
        <p:txBody>
          <a:bodyPr wrap="square" rtlCol="0">
            <a:spAutoFit/>
          </a:bodyPr>
          <a:lstStyle/>
          <a:p>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(2</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 </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nē, jo arhitektu algoja grāfi Plāteri</a:t>
            </a:r>
          </a:p>
          <a:p>
            <a:endParaRPr lang="lv-LV" dirty="0"/>
          </a:p>
        </p:txBody>
      </p:sp>
      <p:sp>
        <p:nvSpPr>
          <p:cNvPr id="9" name="TextBox 8">
            <a:hlinkClick r:id="rId6" action="ppaction://hlinksldjump"/>
          </p:cNvPr>
          <p:cNvSpPr txBox="1"/>
          <p:nvPr/>
        </p:nvSpPr>
        <p:spPr>
          <a:xfrm>
            <a:off x="208658" y="3886374"/>
            <a:ext cx="5256000" cy="584775"/>
          </a:xfrm>
          <a:prstGeom prst="rect">
            <a:avLst/>
          </a:prstGeom>
          <a:noFill/>
        </p:spPr>
        <p:txBody>
          <a:bodyPr wrap="square" rtlCol="0">
            <a:spAutoFit/>
          </a:bodyPr>
          <a:lstStyle/>
          <a:p>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(3</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 </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nē, jo arhitektu diktēja jezuīti</a:t>
            </a:r>
            <a:endParaRPr lang="lv-LV" sz="32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11" name="TextBox 10"/>
          <p:cNvSpPr txBox="1"/>
          <p:nvPr/>
        </p:nvSpPr>
        <p:spPr>
          <a:xfrm>
            <a:off x="179512" y="1124744"/>
            <a:ext cx="5328592" cy="1554480"/>
          </a:xfrm>
          <a:prstGeom prst="rect">
            <a:avLst/>
          </a:prstGeom>
          <a:noFill/>
        </p:spPr>
        <p:txBody>
          <a:bodyPr wrap="square" rtlCol="0">
            <a:spAutoFit/>
          </a:bodyPr>
          <a:lstStyle/>
          <a:p>
            <a:pPr algn="ct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Vai arhitekts Antonio Parako projektēja katoļu baznīcu, balstoties vienīgi </a:t>
            </a:r>
          </a:p>
          <a:p>
            <a:pPr algn="ct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uz savu redzējumu?</a:t>
            </a:r>
          </a:p>
          <a:p>
            <a:endParaRPr lang="lv-LV" sz="1600" dirty="0"/>
          </a:p>
        </p:txBody>
      </p:sp>
      <p:sp>
        <p:nvSpPr>
          <p:cNvPr id="5" name="8-Point Star 4"/>
          <p:cNvSpPr/>
          <p:nvPr/>
        </p:nvSpPr>
        <p:spPr>
          <a:xfrm>
            <a:off x="2392318" y="116632"/>
            <a:ext cx="914400" cy="914400"/>
          </a:xfrm>
          <a:prstGeom prst="star8">
            <a:avLst/>
          </a:prstGeom>
          <a:blipFill>
            <a:blip r:embed="rId7" cstate="print"/>
            <a:stretch>
              <a:fillRect/>
            </a:stretch>
          </a:bli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3200" dirty="0" smtClean="0">
                <a:solidFill>
                  <a:schemeClr val="accent2">
                    <a:lumMod val="75000"/>
                  </a:schemeClr>
                </a:solidFill>
              </a:rPr>
              <a:t>22</a:t>
            </a:r>
            <a:endParaRPr lang="lv-LV" dirty="0">
              <a:solidFill>
                <a:schemeClr val="accent2">
                  <a:lumMod val="75000"/>
                </a:schemeClr>
              </a:solidFill>
            </a:endParaRPr>
          </a:p>
        </p:txBody>
      </p:sp>
    </p:spTree>
    <p:extLst>
      <p:ext uri="{BB962C8B-B14F-4D97-AF65-F5344CB8AC3E}">
        <p14:creationId xmlns:p14="http://schemas.microsoft.com/office/powerpoint/2010/main" val="36941780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Attēls 1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a:ln>
            <a:gradFill>
              <a:gsLst>
                <a:gs pos="0">
                  <a:schemeClr val="accent1">
                    <a:tint val="66000"/>
                    <a:satMod val="160000"/>
                  </a:schemeClr>
                </a:gs>
                <a:gs pos="9000">
                  <a:schemeClr val="accent6">
                    <a:lumMod val="75000"/>
                    <a:alpha val="15000"/>
                  </a:schemeClr>
                </a:gs>
                <a:gs pos="100000">
                  <a:schemeClr val="accent1">
                    <a:tint val="23500"/>
                    <a:satMod val="160000"/>
                  </a:schemeClr>
                </a:gs>
              </a:gsLst>
              <a:lin ang="5400000" scaled="0"/>
            </a:gradFill>
          </a:ln>
          <a:effectLst>
            <a:softEdge rad="635000"/>
          </a:effectLst>
        </p:spPr>
      </p:pic>
      <p:sp>
        <p:nvSpPr>
          <p:cNvPr id="18" name="Taisnstūris ar noapaļotiem stūriem 2">
            <a:hlinkClick r:id="rId2" action="ppaction://hlinksldjump"/>
          </p:cNvPr>
          <p:cNvSpPr/>
          <p:nvPr/>
        </p:nvSpPr>
        <p:spPr>
          <a:xfrm>
            <a:off x="4067944" y="555780"/>
            <a:ext cx="4721731" cy="2520000"/>
          </a:xfrm>
          <a:custGeom>
            <a:avLst/>
            <a:gdLst>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560488 w 5472608"/>
              <a:gd name="connsiteY5" fmla="*/ 6192688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596311 w 5472608"/>
              <a:gd name="connsiteY7" fmla="*/ 4909193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079529 w 5472608"/>
              <a:gd name="connsiteY5" fmla="*/ 3848392 h 6192688"/>
              <a:gd name="connsiteX6" fmla="*/ 4408088 w 5472608"/>
              <a:gd name="connsiteY6" fmla="*/ 5474231 h 6192688"/>
              <a:gd name="connsiteX7" fmla="*/ 912120 w 5472608"/>
              <a:gd name="connsiteY7" fmla="*/ 6192688 h 6192688"/>
              <a:gd name="connsiteX8" fmla="*/ 596311 w 5472608"/>
              <a:gd name="connsiteY8" fmla="*/ 4909193 h 6192688"/>
              <a:gd name="connsiteX9" fmla="*/ 0 w 5472608"/>
              <a:gd name="connsiteY9" fmla="*/ 912120 h 6192688"/>
              <a:gd name="connsiteX0" fmla="*/ 0 w 5472608"/>
              <a:gd name="connsiteY0" fmla="*/ 912120 h 5478117"/>
              <a:gd name="connsiteX1" fmla="*/ 912120 w 5472608"/>
              <a:gd name="connsiteY1" fmla="*/ 0 h 5478117"/>
              <a:gd name="connsiteX2" fmla="*/ 4560488 w 5472608"/>
              <a:gd name="connsiteY2" fmla="*/ 0 h 5478117"/>
              <a:gd name="connsiteX3" fmla="*/ 5472608 w 5472608"/>
              <a:gd name="connsiteY3" fmla="*/ 912120 h 5478117"/>
              <a:gd name="connsiteX4" fmla="*/ 5026294 w 5472608"/>
              <a:gd name="connsiteY4" fmla="*/ 4779825 h 5478117"/>
              <a:gd name="connsiteX5" fmla="*/ 4079529 w 5472608"/>
              <a:gd name="connsiteY5" fmla="*/ 3848392 h 5478117"/>
              <a:gd name="connsiteX6" fmla="*/ 4408088 w 5472608"/>
              <a:gd name="connsiteY6" fmla="*/ 5474231 h 5478117"/>
              <a:gd name="connsiteX7" fmla="*/ 1862993 w 5472608"/>
              <a:gd name="connsiteY7" fmla="*/ 4335818 h 5478117"/>
              <a:gd name="connsiteX8" fmla="*/ 596311 w 5472608"/>
              <a:gd name="connsiteY8" fmla="*/ 4909193 h 5478117"/>
              <a:gd name="connsiteX9" fmla="*/ 0 w 5472608"/>
              <a:gd name="connsiteY9" fmla="*/ 912120 h 5478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2608" h="5478117">
                <a:moveTo>
                  <a:pt x="0" y="912120"/>
                </a:moveTo>
                <a:cubicBezTo>
                  <a:pt x="0" y="408370"/>
                  <a:pt x="408370" y="0"/>
                  <a:pt x="912120" y="0"/>
                </a:cubicBezTo>
                <a:lnTo>
                  <a:pt x="4560488" y="0"/>
                </a:lnTo>
                <a:cubicBezTo>
                  <a:pt x="5064238" y="0"/>
                  <a:pt x="5472608" y="408370"/>
                  <a:pt x="5472608" y="912120"/>
                </a:cubicBezTo>
                <a:lnTo>
                  <a:pt x="5026294" y="4779825"/>
                </a:lnTo>
                <a:cubicBezTo>
                  <a:pt x="4858580" y="5542576"/>
                  <a:pt x="4182563" y="3732658"/>
                  <a:pt x="4079529" y="3848392"/>
                </a:cubicBezTo>
                <a:cubicBezTo>
                  <a:pt x="3976495" y="3964126"/>
                  <a:pt x="4777511" y="5392993"/>
                  <a:pt x="4408088" y="5474231"/>
                </a:cubicBezTo>
                <a:cubicBezTo>
                  <a:pt x="4038665" y="5555469"/>
                  <a:pt x="3079116" y="4335818"/>
                  <a:pt x="1862993" y="4335818"/>
                </a:cubicBezTo>
                <a:cubicBezTo>
                  <a:pt x="1359243" y="4335818"/>
                  <a:pt x="596311" y="5412943"/>
                  <a:pt x="596311" y="4909193"/>
                </a:cubicBezTo>
                <a:cubicBezTo>
                  <a:pt x="596311" y="3453044"/>
                  <a:pt x="0" y="2368269"/>
                  <a:pt x="0" y="912120"/>
                </a:cubicBezTo>
                <a:close/>
              </a:path>
            </a:pathLst>
          </a:custGeom>
          <a:gradFill flip="none" rotWithShape="1">
            <a:gsLst>
              <a:gs pos="0">
                <a:schemeClr val="accent2">
                  <a:lumMod val="75000"/>
                </a:schemeClr>
              </a:gs>
              <a:gs pos="13000">
                <a:srgbClr val="F8B049"/>
              </a:gs>
              <a:gs pos="32000">
                <a:srgbClr val="F8B049"/>
              </a:gs>
              <a:gs pos="63000">
                <a:srgbClr val="FEE7F2"/>
              </a:gs>
              <a:gs pos="67000">
                <a:srgbClr val="F952A0"/>
              </a:gs>
              <a:gs pos="69000">
                <a:srgbClr val="C50849"/>
              </a:gs>
              <a:gs pos="82001">
                <a:srgbClr val="B43E85"/>
              </a:gs>
              <a:gs pos="100000">
                <a:srgbClr val="F8B049"/>
              </a:gs>
            </a:gsLst>
            <a:lin ang="5400000" scaled="0"/>
            <a:tileRect r="-100000" b="-100000"/>
          </a:gradFill>
          <a:ln w="82550" cap="rnd" cmpd="thinThick">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lv-LV" sz="4400" b="1" dirty="0" smtClean="0">
                <a:solidFill>
                  <a:srgbClr val="FF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Atbilde nepareiza</a:t>
            </a:r>
          </a:p>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19" name="Taisnstūris 18">
            <a:hlinkClick r:id="rId2" action="ppaction://hlinksldjump"/>
          </p:cNvPr>
          <p:cNvSpPr/>
          <p:nvPr/>
        </p:nvSpPr>
        <p:spPr>
          <a:xfrm>
            <a:off x="1763688" y="5301208"/>
            <a:ext cx="4099199" cy="1107996"/>
          </a:xfrm>
          <a:prstGeom prst="rect">
            <a:avLst/>
          </a:prstGeom>
        </p:spPr>
        <p:txBody>
          <a:bodyPr wrap="none">
            <a:spAutoFit/>
          </a:bodyPr>
          <a:lstStyle/>
          <a:p>
            <a:r>
              <a:rPr lang="lv-LV" sz="6600" b="1" dirty="0" smtClean="0">
                <a:solidFill>
                  <a:schemeClr val="bg1">
                    <a:lumMod val="95000"/>
                  </a:schemeClr>
                </a:solidFill>
                <a:latin typeface="Gabriola" panose="04040605051002020D02" pitchFamily="82" charset="0"/>
                <a:cs typeface="Andalus" panose="02020603050405020304" pitchFamily="18" charset="-78"/>
              </a:rPr>
              <a:t>Atbildēt </a:t>
            </a:r>
            <a:r>
              <a:rPr lang="lv-LV" sz="6600" b="1" dirty="0">
                <a:solidFill>
                  <a:schemeClr val="bg1">
                    <a:lumMod val="95000"/>
                  </a:schemeClr>
                </a:solidFill>
                <a:latin typeface="Gabriola" panose="04040605051002020D02" pitchFamily="82" charset="0"/>
                <a:cs typeface="Andalus" panose="02020603050405020304" pitchFamily="18" charset="-78"/>
              </a:rPr>
              <a:t>vēlreiz</a:t>
            </a:r>
          </a:p>
        </p:txBody>
      </p:sp>
    </p:spTree>
    <p:extLst>
      <p:ext uri="{BB962C8B-B14F-4D97-AF65-F5344CB8AC3E}">
        <p14:creationId xmlns:p14="http://schemas.microsoft.com/office/powerpoint/2010/main" val="14417638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ttēls 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980553"/>
          </a:xfrm>
          <a:prstGeom prst="rect">
            <a:avLst/>
          </a:prstGeom>
          <a:ln>
            <a:gradFill>
              <a:gsLst>
                <a:gs pos="0">
                  <a:schemeClr val="accent1">
                    <a:tint val="66000"/>
                    <a:satMod val="160000"/>
                  </a:schemeClr>
                </a:gs>
                <a:gs pos="9000">
                  <a:schemeClr val="accent6">
                    <a:lumMod val="75000"/>
                    <a:alpha val="15000"/>
                  </a:schemeClr>
                </a:gs>
                <a:gs pos="100000">
                  <a:schemeClr val="accent1">
                    <a:tint val="23500"/>
                    <a:satMod val="160000"/>
                  </a:schemeClr>
                </a:gs>
              </a:gsLst>
              <a:lin ang="5400000" scaled="0"/>
            </a:gradFill>
          </a:ln>
          <a:effectLst>
            <a:softEdge rad="635000"/>
          </a:effectLst>
        </p:spPr>
      </p:pic>
      <p:sp>
        <p:nvSpPr>
          <p:cNvPr id="2" name="Taisnstūris ar noapaļotiem stūriem 2">
            <a:hlinkClick r:id="rId2" action="ppaction://hlinksldjump"/>
          </p:cNvPr>
          <p:cNvSpPr/>
          <p:nvPr/>
        </p:nvSpPr>
        <p:spPr>
          <a:xfrm>
            <a:off x="4067944" y="620688"/>
            <a:ext cx="4723200" cy="2520280"/>
          </a:xfrm>
          <a:custGeom>
            <a:avLst/>
            <a:gdLst>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560488 w 5472608"/>
              <a:gd name="connsiteY5" fmla="*/ 6192688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596311 w 5472608"/>
              <a:gd name="connsiteY7" fmla="*/ 4909193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079529 w 5472608"/>
              <a:gd name="connsiteY5" fmla="*/ 3848392 h 6192688"/>
              <a:gd name="connsiteX6" fmla="*/ 4408088 w 5472608"/>
              <a:gd name="connsiteY6" fmla="*/ 5474231 h 6192688"/>
              <a:gd name="connsiteX7" fmla="*/ 912120 w 5472608"/>
              <a:gd name="connsiteY7" fmla="*/ 6192688 h 6192688"/>
              <a:gd name="connsiteX8" fmla="*/ 596311 w 5472608"/>
              <a:gd name="connsiteY8" fmla="*/ 4909193 h 6192688"/>
              <a:gd name="connsiteX9" fmla="*/ 0 w 5472608"/>
              <a:gd name="connsiteY9" fmla="*/ 912120 h 6192688"/>
              <a:gd name="connsiteX0" fmla="*/ 0 w 5472608"/>
              <a:gd name="connsiteY0" fmla="*/ 912120 h 5478117"/>
              <a:gd name="connsiteX1" fmla="*/ 912120 w 5472608"/>
              <a:gd name="connsiteY1" fmla="*/ 0 h 5478117"/>
              <a:gd name="connsiteX2" fmla="*/ 4560488 w 5472608"/>
              <a:gd name="connsiteY2" fmla="*/ 0 h 5478117"/>
              <a:gd name="connsiteX3" fmla="*/ 5472608 w 5472608"/>
              <a:gd name="connsiteY3" fmla="*/ 912120 h 5478117"/>
              <a:gd name="connsiteX4" fmla="*/ 5026294 w 5472608"/>
              <a:gd name="connsiteY4" fmla="*/ 4779825 h 5478117"/>
              <a:gd name="connsiteX5" fmla="*/ 4079529 w 5472608"/>
              <a:gd name="connsiteY5" fmla="*/ 3848392 h 5478117"/>
              <a:gd name="connsiteX6" fmla="*/ 4408088 w 5472608"/>
              <a:gd name="connsiteY6" fmla="*/ 5474231 h 5478117"/>
              <a:gd name="connsiteX7" fmla="*/ 1862993 w 5472608"/>
              <a:gd name="connsiteY7" fmla="*/ 4335818 h 5478117"/>
              <a:gd name="connsiteX8" fmla="*/ 596311 w 5472608"/>
              <a:gd name="connsiteY8" fmla="*/ 4909193 h 5478117"/>
              <a:gd name="connsiteX9" fmla="*/ 0 w 5472608"/>
              <a:gd name="connsiteY9" fmla="*/ 912120 h 5478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2608" h="5478117">
                <a:moveTo>
                  <a:pt x="0" y="912120"/>
                </a:moveTo>
                <a:cubicBezTo>
                  <a:pt x="0" y="408370"/>
                  <a:pt x="408370" y="0"/>
                  <a:pt x="912120" y="0"/>
                </a:cubicBezTo>
                <a:lnTo>
                  <a:pt x="4560488" y="0"/>
                </a:lnTo>
                <a:cubicBezTo>
                  <a:pt x="5064238" y="0"/>
                  <a:pt x="5472608" y="408370"/>
                  <a:pt x="5472608" y="912120"/>
                </a:cubicBezTo>
                <a:lnTo>
                  <a:pt x="5026294" y="4779825"/>
                </a:lnTo>
                <a:cubicBezTo>
                  <a:pt x="4858580" y="5542576"/>
                  <a:pt x="4182563" y="3732658"/>
                  <a:pt x="4079529" y="3848392"/>
                </a:cubicBezTo>
                <a:cubicBezTo>
                  <a:pt x="3976495" y="3964126"/>
                  <a:pt x="4777511" y="5392993"/>
                  <a:pt x="4408088" y="5474231"/>
                </a:cubicBezTo>
                <a:cubicBezTo>
                  <a:pt x="4038665" y="5555469"/>
                  <a:pt x="3079116" y="4335818"/>
                  <a:pt x="1862993" y="4335818"/>
                </a:cubicBezTo>
                <a:cubicBezTo>
                  <a:pt x="1359243" y="4335818"/>
                  <a:pt x="596311" y="5412943"/>
                  <a:pt x="596311" y="4909193"/>
                </a:cubicBezTo>
                <a:cubicBezTo>
                  <a:pt x="596311" y="3453044"/>
                  <a:pt x="0" y="2368269"/>
                  <a:pt x="0" y="912120"/>
                </a:cubicBezTo>
                <a:close/>
              </a:path>
            </a:pathLst>
          </a:custGeom>
          <a:gradFill flip="none" rotWithShape="1">
            <a:gsLst>
              <a:gs pos="0">
                <a:schemeClr val="accent2">
                  <a:lumMod val="75000"/>
                </a:schemeClr>
              </a:gs>
              <a:gs pos="13000">
                <a:srgbClr val="F8B049"/>
              </a:gs>
              <a:gs pos="32000">
                <a:srgbClr val="F8B049"/>
              </a:gs>
              <a:gs pos="63000">
                <a:srgbClr val="FEE7F2"/>
              </a:gs>
              <a:gs pos="67000">
                <a:srgbClr val="F952A0"/>
              </a:gs>
              <a:gs pos="69000">
                <a:srgbClr val="C50849"/>
              </a:gs>
              <a:gs pos="82001">
                <a:srgbClr val="B43E85"/>
              </a:gs>
              <a:gs pos="100000">
                <a:srgbClr val="F8B049"/>
              </a:gs>
            </a:gsLst>
            <a:lin ang="5400000" scaled="0"/>
            <a:tileRect r="-100000" b="-100000"/>
          </a:gradFill>
          <a:ln w="82550" cap="rnd" cmpd="thinThick">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lv-LV" sz="4400" b="1" dirty="0" smtClean="0">
                <a:solidFill>
                  <a:srgbClr val="00B05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Atbilde pareiza</a:t>
            </a:r>
          </a:p>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5" name="Taisnstūris 4">
            <a:hlinkClick r:id="rId2" action="ppaction://hlinksldjump"/>
          </p:cNvPr>
          <p:cNvSpPr/>
          <p:nvPr/>
        </p:nvSpPr>
        <p:spPr>
          <a:xfrm>
            <a:off x="1621894" y="5373216"/>
            <a:ext cx="5468164" cy="1107996"/>
          </a:xfrm>
          <a:prstGeom prst="rect">
            <a:avLst/>
          </a:prstGeom>
        </p:spPr>
        <p:txBody>
          <a:bodyPr wrap="none">
            <a:spAutoFit/>
          </a:bodyPr>
          <a:lstStyle/>
          <a:p>
            <a:r>
              <a:rPr lang="lv-LV" sz="6600" b="1" dirty="0">
                <a:solidFill>
                  <a:schemeClr val="bg1">
                    <a:lumMod val="95000"/>
                  </a:schemeClr>
                </a:solidFill>
                <a:latin typeface="Gabriola" panose="04040605051002020D02" pitchFamily="82" charset="0"/>
              </a:rPr>
              <a:t>Izlasiet skaidrojumu</a:t>
            </a:r>
          </a:p>
        </p:txBody>
      </p:sp>
    </p:spTree>
    <p:extLst>
      <p:ext uri="{BB962C8B-B14F-4D97-AF65-F5344CB8AC3E}">
        <p14:creationId xmlns:p14="http://schemas.microsoft.com/office/powerpoint/2010/main" val="33708251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ttēls 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980553"/>
          </a:xfrm>
          <a:prstGeom prst="rect">
            <a:avLst/>
          </a:prstGeom>
          <a:ln>
            <a:gradFill>
              <a:gsLst>
                <a:gs pos="0">
                  <a:schemeClr val="accent1">
                    <a:tint val="66000"/>
                    <a:satMod val="160000"/>
                  </a:schemeClr>
                </a:gs>
                <a:gs pos="9000">
                  <a:schemeClr val="accent6">
                    <a:lumMod val="75000"/>
                    <a:alpha val="15000"/>
                  </a:schemeClr>
                </a:gs>
                <a:gs pos="100000">
                  <a:schemeClr val="accent1">
                    <a:tint val="23500"/>
                    <a:satMod val="160000"/>
                  </a:schemeClr>
                </a:gs>
              </a:gsLst>
              <a:lin ang="5400000" scaled="0"/>
            </a:gradFill>
          </a:ln>
          <a:effectLst>
            <a:softEdge rad="635000"/>
          </a:effectLst>
        </p:spPr>
      </p:pic>
      <p:sp>
        <p:nvSpPr>
          <p:cNvPr id="2" name="Taisnstūris ar noapaļotiem stūriem 2">
            <a:hlinkClick r:id="rId2" action="ppaction://hlinksldjump"/>
          </p:cNvPr>
          <p:cNvSpPr/>
          <p:nvPr/>
        </p:nvSpPr>
        <p:spPr>
          <a:xfrm>
            <a:off x="4067944" y="620688"/>
            <a:ext cx="4723200" cy="2520280"/>
          </a:xfrm>
          <a:custGeom>
            <a:avLst/>
            <a:gdLst>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560488 w 5472608"/>
              <a:gd name="connsiteY5" fmla="*/ 6192688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596311 w 5472608"/>
              <a:gd name="connsiteY7" fmla="*/ 4909193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079529 w 5472608"/>
              <a:gd name="connsiteY5" fmla="*/ 3848392 h 6192688"/>
              <a:gd name="connsiteX6" fmla="*/ 4408088 w 5472608"/>
              <a:gd name="connsiteY6" fmla="*/ 5474231 h 6192688"/>
              <a:gd name="connsiteX7" fmla="*/ 912120 w 5472608"/>
              <a:gd name="connsiteY7" fmla="*/ 6192688 h 6192688"/>
              <a:gd name="connsiteX8" fmla="*/ 596311 w 5472608"/>
              <a:gd name="connsiteY8" fmla="*/ 4909193 h 6192688"/>
              <a:gd name="connsiteX9" fmla="*/ 0 w 5472608"/>
              <a:gd name="connsiteY9" fmla="*/ 912120 h 6192688"/>
              <a:gd name="connsiteX0" fmla="*/ 0 w 5472608"/>
              <a:gd name="connsiteY0" fmla="*/ 912120 h 5478117"/>
              <a:gd name="connsiteX1" fmla="*/ 912120 w 5472608"/>
              <a:gd name="connsiteY1" fmla="*/ 0 h 5478117"/>
              <a:gd name="connsiteX2" fmla="*/ 4560488 w 5472608"/>
              <a:gd name="connsiteY2" fmla="*/ 0 h 5478117"/>
              <a:gd name="connsiteX3" fmla="*/ 5472608 w 5472608"/>
              <a:gd name="connsiteY3" fmla="*/ 912120 h 5478117"/>
              <a:gd name="connsiteX4" fmla="*/ 5026294 w 5472608"/>
              <a:gd name="connsiteY4" fmla="*/ 4779825 h 5478117"/>
              <a:gd name="connsiteX5" fmla="*/ 4079529 w 5472608"/>
              <a:gd name="connsiteY5" fmla="*/ 3848392 h 5478117"/>
              <a:gd name="connsiteX6" fmla="*/ 4408088 w 5472608"/>
              <a:gd name="connsiteY6" fmla="*/ 5474231 h 5478117"/>
              <a:gd name="connsiteX7" fmla="*/ 1862993 w 5472608"/>
              <a:gd name="connsiteY7" fmla="*/ 4335818 h 5478117"/>
              <a:gd name="connsiteX8" fmla="*/ 596311 w 5472608"/>
              <a:gd name="connsiteY8" fmla="*/ 4909193 h 5478117"/>
              <a:gd name="connsiteX9" fmla="*/ 0 w 5472608"/>
              <a:gd name="connsiteY9" fmla="*/ 912120 h 5478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2608" h="5478117">
                <a:moveTo>
                  <a:pt x="0" y="912120"/>
                </a:moveTo>
                <a:cubicBezTo>
                  <a:pt x="0" y="408370"/>
                  <a:pt x="408370" y="0"/>
                  <a:pt x="912120" y="0"/>
                </a:cubicBezTo>
                <a:lnTo>
                  <a:pt x="4560488" y="0"/>
                </a:lnTo>
                <a:cubicBezTo>
                  <a:pt x="5064238" y="0"/>
                  <a:pt x="5472608" y="408370"/>
                  <a:pt x="5472608" y="912120"/>
                </a:cubicBezTo>
                <a:lnTo>
                  <a:pt x="5026294" y="4779825"/>
                </a:lnTo>
                <a:cubicBezTo>
                  <a:pt x="4858580" y="5542576"/>
                  <a:pt x="4182563" y="3732658"/>
                  <a:pt x="4079529" y="3848392"/>
                </a:cubicBezTo>
                <a:cubicBezTo>
                  <a:pt x="3976495" y="3964126"/>
                  <a:pt x="4777511" y="5392993"/>
                  <a:pt x="4408088" y="5474231"/>
                </a:cubicBezTo>
                <a:cubicBezTo>
                  <a:pt x="4038665" y="5555469"/>
                  <a:pt x="3079116" y="4335818"/>
                  <a:pt x="1862993" y="4335818"/>
                </a:cubicBezTo>
                <a:cubicBezTo>
                  <a:pt x="1359243" y="4335818"/>
                  <a:pt x="596311" y="5412943"/>
                  <a:pt x="596311" y="4909193"/>
                </a:cubicBezTo>
                <a:cubicBezTo>
                  <a:pt x="596311" y="3453044"/>
                  <a:pt x="0" y="2368269"/>
                  <a:pt x="0" y="912120"/>
                </a:cubicBezTo>
                <a:close/>
              </a:path>
            </a:pathLst>
          </a:custGeom>
          <a:gradFill flip="none" rotWithShape="1">
            <a:gsLst>
              <a:gs pos="0">
                <a:schemeClr val="accent2">
                  <a:lumMod val="75000"/>
                </a:schemeClr>
              </a:gs>
              <a:gs pos="13000">
                <a:srgbClr val="F8B049"/>
              </a:gs>
              <a:gs pos="32000">
                <a:srgbClr val="F8B049"/>
              </a:gs>
              <a:gs pos="63000">
                <a:srgbClr val="FEE7F2"/>
              </a:gs>
              <a:gs pos="67000">
                <a:srgbClr val="F952A0"/>
              </a:gs>
              <a:gs pos="69000">
                <a:srgbClr val="C50849"/>
              </a:gs>
              <a:gs pos="82001">
                <a:srgbClr val="B43E85"/>
              </a:gs>
              <a:gs pos="100000">
                <a:srgbClr val="F8B049"/>
              </a:gs>
            </a:gsLst>
            <a:lin ang="5400000" scaled="0"/>
            <a:tileRect r="-100000" b="-100000"/>
          </a:gradFill>
          <a:ln w="82550" cap="rnd" cmpd="thinThick">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lv-LV" sz="4400" b="1" dirty="0" smtClean="0">
                <a:solidFill>
                  <a:srgbClr val="00B05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Atbilde pareiza</a:t>
            </a:r>
          </a:p>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5" name="Taisnstūris 4">
            <a:hlinkClick r:id="rId2" action="ppaction://hlinksldjump"/>
          </p:cNvPr>
          <p:cNvSpPr/>
          <p:nvPr/>
        </p:nvSpPr>
        <p:spPr>
          <a:xfrm>
            <a:off x="1621894" y="5373216"/>
            <a:ext cx="5468164" cy="1107996"/>
          </a:xfrm>
          <a:prstGeom prst="rect">
            <a:avLst/>
          </a:prstGeom>
        </p:spPr>
        <p:txBody>
          <a:bodyPr wrap="none">
            <a:spAutoFit/>
          </a:bodyPr>
          <a:lstStyle/>
          <a:p>
            <a:r>
              <a:rPr lang="lv-LV" sz="6600" b="1" dirty="0">
                <a:solidFill>
                  <a:schemeClr val="bg1">
                    <a:lumMod val="95000"/>
                  </a:schemeClr>
                </a:solidFill>
                <a:latin typeface="Gabriola" panose="04040605051002020D02" pitchFamily="82" charset="0"/>
              </a:rPr>
              <a:t>Izlasiet skaidrojumu</a:t>
            </a:r>
          </a:p>
        </p:txBody>
      </p:sp>
    </p:spTree>
    <p:extLst>
      <p:ext uri="{BB962C8B-B14F-4D97-AF65-F5344CB8AC3E}">
        <p14:creationId xmlns:p14="http://schemas.microsoft.com/office/powerpoint/2010/main" val="33708251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isnstūris ar noapaļotiem stūriem 2">
            <a:hlinkClick r:id="rId2" action="ppaction://hlinksldjump"/>
          </p:cNvPr>
          <p:cNvSpPr/>
          <p:nvPr/>
        </p:nvSpPr>
        <p:spPr>
          <a:xfrm>
            <a:off x="0" y="0"/>
            <a:ext cx="9143999" cy="6065912"/>
          </a:xfrm>
          <a:prstGeom prst="round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lv-LV" sz="3600" b="1" dirty="0" smtClean="0">
                <a:solidFill>
                  <a:schemeClr val="accent2">
                    <a:lumMod val="75000"/>
                  </a:schemeClr>
                </a:solidFill>
                <a:latin typeface="Brush Script MT" panose="03060802040406070304" pitchFamily="66" charset="0"/>
                <a:ea typeface="Calibri"/>
                <a:cs typeface="FrankRuehl" panose="020E0503060101010101" pitchFamily="34" charset="-79"/>
              </a:rPr>
              <a:t>Skaidrojums</a:t>
            </a:r>
          </a:p>
          <a:p>
            <a:pPr algn="ctr">
              <a:spcAft>
                <a:spcPts val="1000"/>
              </a:spcAft>
            </a:pPr>
            <a:endParaRPr lang="lv-LV" b="1" dirty="0" smtClean="0">
              <a:solidFill>
                <a:schemeClr val="accent2">
                  <a:lumMod val="75000"/>
                </a:schemeClr>
              </a:solidFill>
              <a:latin typeface="Brush Script MT" panose="03060802040406070304" pitchFamily="66" charset="0"/>
              <a:ea typeface="Calibri"/>
              <a:cs typeface="FrankRuehl" panose="020E0503060101010101" pitchFamily="34" charset="-79"/>
            </a:endParaRPr>
          </a:p>
          <a:p>
            <a:pPr algn="ct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Līdz </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1755. gadam Krāslavā bija jezuītu ordeņa atzars un šis apstāklis acīmredzot nepagāja secen Krāslavas katedrāles celtniecībā. Antonio Parako projektēja to,  vadoties pēc galvenās jezuītu katedrāles Romā – “Svētā Jēzus vārda baznīcas” (La chiesa del Santissimo Nome di Gesù) kanoniem. Vārdu sakot – “Svētā Jēzus vārda baznīca” Romā ir jezuītu ordeņa “dzimtās mājas</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a:t>
            </a:r>
          </a:p>
          <a:p>
            <a:pPr algn="ctr"/>
            <a:endParaRPr lang="lv-LV" b="1" dirty="0" smtClean="0">
              <a:solidFill>
                <a:schemeClr val="accent2">
                  <a:lumMod val="75000"/>
                </a:schemeClr>
              </a:solidFill>
              <a:latin typeface="Arabic Typesetting" panose="03020402040406030203" pitchFamily="66" charset="-78"/>
              <a:cs typeface="Arabic Typesetting" panose="03020402040406030203" pitchFamily="66" charset="-78"/>
            </a:endParaRPr>
          </a:p>
          <a:p>
            <a:pPr algn="ctr"/>
            <a:r>
              <a:rPr lang="lv-LV" sz="2000" b="1" i="1" dirty="0">
                <a:solidFill>
                  <a:schemeClr val="accent2">
                    <a:lumMod val="75000"/>
                  </a:schemeClr>
                </a:solidFill>
                <a:latin typeface="Times New Roman" panose="02020603050405020304" pitchFamily="18" charset="0"/>
                <a:cs typeface="Times New Roman" panose="02020603050405020304" pitchFamily="18" charset="0"/>
              </a:rPr>
              <a:t>Avots: </a:t>
            </a:r>
            <a:r>
              <a:rPr lang="lv-LV" sz="2000" b="1" i="1" dirty="0" smtClean="0">
                <a:solidFill>
                  <a:schemeClr val="accent2">
                    <a:lumMod val="75000"/>
                  </a:schemeClr>
                </a:solidFill>
                <a:latin typeface="Times New Roman" panose="02020603050405020304" pitchFamily="18" charset="0"/>
                <a:cs typeface="Times New Roman" panose="02020603050405020304" pitchFamily="18" charset="0"/>
              </a:rPr>
              <a:t> </a:t>
            </a:r>
            <a:r>
              <a:rPr lang="ru-RU" sz="2000" b="1" i="1" dirty="0" smtClean="0">
                <a:solidFill>
                  <a:schemeClr val="accent2">
                    <a:lumMod val="75000"/>
                  </a:schemeClr>
                </a:solidFill>
                <a:latin typeface="Times New Roman" panose="02020603050405020304" pitchFamily="18" charset="0"/>
                <a:cs typeface="Times New Roman" panose="02020603050405020304" pitchFamily="18" charset="0"/>
              </a:rPr>
              <a:t>Тейван</a:t>
            </a:r>
            <a:r>
              <a:rPr lang="ru-RU" sz="2000" b="1" i="1" dirty="0">
                <a:solidFill>
                  <a:schemeClr val="accent2">
                    <a:lumMod val="75000"/>
                  </a:schemeClr>
                </a:solidFill>
                <a:latin typeface="Times New Roman" panose="02020603050405020304" pitchFamily="18" charset="0"/>
                <a:cs typeface="Times New Roman" panose="02020603050405020304" pitchFamily="18" charset="0"/>
              </a:rPr>
              <a:t>, Л. По Латгалии.- Москва, 1988.- с.52</a:t>
            </a:r>
            <a:r>
              <a:rPr lang="ru-RU" sz="2400" b="1" i="1" dirty="0">
                <a:solidFill>
                  <a:schemeClr val="accent2">
                    <a:lumMod val="75000"/>
                  </a:schemeClr>
                </a:solidFill>
                <a:latin typeface="Arabic Typesetting" panose="03020402040406030203" pitchFamily="66" charset="-78"/>
                <a:cs typeface="Arabic Typesetting" panose="03020402040406030203" pitchFamily="66" charset="-78"/>
              </a:rPr>
              <a:t> </a:t>
            </a:r>
            <a:r>
              <a:rPr lang="lv-LV" dirty="0" smtClean="0">
                <a:solidFill>
                  <a:srgbClr val="FF0000"/>
                </a:solidFill>
              </a:rPr>
              <a:t> </a:t>
            </a:r>
          </a:p>
          <a:p>
            <a:pPr algn="ctr"/>
            <a:endParaRPr lang="lv-LV" dirty="0" smtClean="0">
              <a:solidFill>
                <a:srgbClr val="FF0000"/>
              </a:solidFill>
            </a:endParaRPr>
          </a:p>
          <a:p>
            <a:pPr algn="ctr"/>
            <a:endParaRPr lang="lv-LV" dirty="0">
              <a:solidFill>
                <a:srgbClr val="FF0000"/>
              </a:solidFill>
            </a:endParaRPr>
          </a:p>
          <a:p>
            <a:pPr algn="ctr"/>
            <a:endParaRPr lang="lv-LV" dirty="0">
              <a:solidFill>
                <a:srgbClr val="FF0000"/>
              </a:solidFill>
            </a:endParaRPr>
          </a:p>
        </p:txBody>
      </p:sp>
      <p:pic>
        <p:nvPicPr>
          <p:cNvPr id="2" name="Picture 4">
            <a:hlinkClick r:id="rId2"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085184"/>
            <a:ext cx="9143999" cy="2199054"/>
          </a:xfrm>
          <a:prstGeom prst="rect">
            <a:avLst/>
          </a:prstGeom>
          <a:noFill/>
          <a:ln>
            <a:noFill/>
          </a:ln>
          <a:effectLst>
            <a:outerShdw dist="35921" dir="2700000" algn="ctr" rotWithShape="0">
              <a:schemeClr val="bg2"/>
            </a:outerShdw>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Attēls 5" descr="https://upload.wikimedia.org/wikipedia/commons/thumb/7/7d/Chiesa_gesu_facade.jpg/220px-Chiesa_gesu_facade.jpg">
            <a:hlinkClick r:id="rId2" action="ppaction://hlinksldjump"/>
          </p:cNvPr>
          <p:cNvPicPr/>
          <p:nvPr/>
        </p:nvPicPr>
        <p:blipFill>
          <a:blip r:embed="rId5">
            <a:extLst>
              <a:ext uri="{28A0092B-C50C-407E-A947-70E740481C1C}">
                <a14:useLocalDpi xmlns:a14="http://schemas.microsoft.com/office/drawing/2010/main" val="0"/>
              </a:ext>
            </a:extLst>
          </a:blip>
          <a:srcRect/>
          <a:stretch>
            <a:fillRect/>
          </a:stretch>
        </p:blipFill>
        <p:spPr bwMode="auto">
          <a:xfrm>
            <a:off x="2091088" y="4873625"/>
            <a:ext cx="2095500" cy="1981200"/>
          </a:xfrm>
          <a:prstGeom prst="rect">
            <a:avLst/>
          </a:prstGeom>
          <a:ln>
            <a:noFill/>
          </a:ln>
          <a:effectLst>
            <a:softEdge rad="112500"/>
          </a:effectLst>
        </p:spPr>
      </p:pic>
      <p:pic>
        <p:nvPicPr>
          <p:cNvPr id="5" name="Attēls 6" descr="Церковь Иль-Джезу в Риме">
            <a:hlinkClick r:id="rId2" action="ppaction://hlinksldjump"/>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64192" y="4873625"/>
            <a:ext cx="1931670" cy="1978025"/>
          </a:xfrm>
          <a:prstGeom prst="rect">
            <a:avLst/>
          </a:prstGeom>
          <a:ln>
            <a:noFill/>
          </a:ln>
          <a:effectLst>
            <a:softEdge rad="112500"/>
          </a:effectLst>
        </p:spPr>
      </p:pic>
    </p:spTree>
    <p:extLst>
      <p:ext uri="{BB962C8B-B14F-4D97-AF65-F5344CB8AC3E}">
        <p14:creationId xmlns:p14="http://schemas.microsoft.com/office/powerpoint/2010/main" val="27098773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Lietotajs\Desktop\71_damasco_43.jpg"/>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PaintBrush/>
                    </a14:imgEffect>
                    <a14:imgEffect>
                      <a14:sharpenSoften amount="-18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315416"/>
            <a:ext cx="9251504" cy="7290048"/>
          </a:xfrm>
          <a:prstGeom prst="rect">
            <a:avLst/>
          </a:prstGeom>
          <a:noFill/>
          <a:ln w="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lgDashDotDot"/>
          </a:ln>
          <a:effectLst>
            <a:glow rad="127000">
              <a:schemeClr val="bg1"/>
            </a:glow>
            <a:reflection blurRad="6350" stA="50000" endA="300" endPos="55000" dir="5400000" sy="-100000" algn="bl" rotWithShape="0"/>
          </a:effectLst>
          <a:scene3d>
            <a:camera prst="isometricRightUp"/>
            <a:lightRig rig="sunrise" dir="t">
              <a:rot lat="0" lon="0" rev="0"/>
            </a:lightRig>
          </a:scene3d>
          <a:sp3d extrusionH="107950" contourW="12700">
            <a:extrusionClr>
              <a:schemeClr val="accent3">
                <a:lumMod val="75000"/>
              </a:schemeClr>
            </a:extrusionClr>
            <a:contourClr>
              <a:schemeClr val="bg2">
                <a:lumMod val="25000"/>
              </a:schemeClr>
            </a:contourClr>
          </a:sp3d>
          <a:extLst>
            <a:ext uri="{909E8E84-426E-40DD-AFC4-6F175D3DCCD1}">
              <a14:hiddenFill xmlns:a14="http://schemas.microsoft.com/office/drawing/2010/main">
                <a:solidFill>
                  <a:srgbClr val="FFFFFF"/>
                </a:solidFill>
              </a14:hiddenFill>
            </a:ext>
          </a:extLst>
        </p:spPr>
      </p:pic>
      <p:pic>
        <p:nvPicPr>
          <p:cNvPr id="2" name="Picture 2" descr="C:\Users\Lietotajs\Desktop\kraslavo-nad-dvinoy - Copy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104" y="-6723"/>
            <a:ext cx="3203848" cy="6864723"/>
          </a:xfrm>
          <a:prstGeom prst="rect">
            <a:avLst/>
          </a:prstGeom>
          <a:noFill/>
          <a:effectLst>
            <a:outerShdw blurRad="50800" dist="50800" dir="5400000" algn="ctr" rotWithShape="0">
              <a:schemeClr val="bg1"/>
            </a:outerShdw>
            <a:softEdge rad="635000"/>
          </a:effectLst>
          <a:extLst>
            <a:ext uri="{909E8E84-426E-40DD-AFC4-6F175D3DCCD1}">
              <a14:hiddenFill xmlns:a14="http://schemas.microsoft.com/office/drawing/2010/main">
                <a:solidFill>
                  <a:srgbClr val="FFFFFF"/>
                </a:solidFill>
              </a14:hiddenFill>
            </a:ext>
          </a:extLst>
        </p:spPr>
      </p:pic>
      <p:sp>
        <p:nvSpPr>
          <p:cNvPr id="3" name="Taisnstūris ar noapaļotiem stūriem 2"/>
          <p:cNvSpPr/>
          <p:nvPr/>
        </p:nvSpPr>
        <p:spPr>
          <a:xfrm>
            <a:off x="152541" y="391276"/>
            <a:ext cx="5472608" cy="6192688"/>
          </a:xfrm>
          <a:custGeom>
            <a:avLst/>
            <a:gdLst>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560488 w 5472608"/>
              <a:gd name="connsiteY5" fmla="*/ 6192688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2608" h="6192688">
                <a:moveTo>
                  <a:pt x="0" y="912120"/>
                </a:moveTo>
                <a:cubicBezTo>
                  <a:pt x="0" y="408370"/>
                  <a:pt x="408370" y="0"/>
                  <a:pt x="912120" y="0"/>
                </a:cubicBezTo>
                <a:lnTo>
                  <a:pt x="4560488" y="0"/>
                </a:lnTo>
                <a:cubicBezTo>
                  <a:pt x="5064238" y="0"/>
                  <a:pt x="5472608" y="408370"/>
                  <a:pt x="5472608" y="912120"/>
                </a:cubicBezTo>
                <a:lnTo>
                  <a:pt x="5026294" y="4779825"/>
                </a:lnTo>
                <a:cubicBezTo>
                  <a:pt x="5026294" y="5283575"/>
                  <a:pt x="4911838" y="5474231"/>
                  <a:pt x="4408088" y="5474231"/>
                </a:cubicBezTo>
                <a:cubicBezTo>
                  <a:pt x="3191965" y="5474231"/>
                  <a:pt x="2128243" y="6192688"/>
                  <a:pt x="912120" y="6192688"/>
                </a:cubicBezTo>
                <a:cubicBezTo>
                  <a:pt x="408370" y="6192688"/>
                  <a:pt x="0" y="5784318"/>
                  <a:pt x="0" y="5280568"/>
                </a:cubicBezTo>
                <a:lnTo>
                  <a:pt x="0" y="912120"/>
                </a:lnTo>
                <a:close/>
              </a:path>
            </a:pathLst>
          </a:custGeom>
          <a:gradFill flip="none" rotWithShape="1">
            <a:gsLst>
              <a:gs pos="0">
                <a:schemeClr val="accent3"/>
              </a:gs>
              <a:gs pos="100000">
                <a:schemeClr val="accent1">
                  <a:tint val="23500"/>
                  <a:satMod val="160000"/>
                </a:schemeClr>
              </a:gs>
            </a:gsLst>
            <a:path path="circle">
              <a:fillToRect l="100000" t="100000"/>
            </a:path>
            <a:tileRect r="-100000" b="-100000"/>
          </a:gradFill>
          <a:ln w="82550" cap="rnd" cmpd="thinThick">
            <a:gradFill>
              <a:gsLst>
                <a:gs pos="0">
                  <a:srgbClr val="FFF200"/>
                </a:gs>
                <a:gs pos="45000">
                  <a:srgbClr val="FF7A00"/>
                </a:gs>
                <a:gs pos="70000">
                  <a:srgbClr val="FF0300"/>
                </a:gs>
                <a:gs pos="100000">
                  <a:srgbClr val="4D0808"/>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a:p>
            <a:pPr algn="ctr"/>
            <a:endParaRPr lang="lv-LV" sz="3200" b="1" dirty="0">
              <a:solidFill>
                <a:schemeClr val="accent2">
                  <a:lumMod val="75000"/>
                </a:schemeClr>
              </a:solidFill>
              <a:latin typeface="Arabic Typesetting" panose="03020402040406030203" pitchFamily="66" charset="-78"/>
              <a:cs typeface="Arabic Typesetting" panose="03020402040406030203" pitchFamily="66" charset="-78"/>
            </a:endParaRPr>
          </a:p>
          <a:p>
            <a:endParaRPr lang="lv-LV" sz="4000" b="1" dirty="0" smtClean="0">
              <a:solidFill>
                <a:schemeClr val="accent2">
                  <a:lumMod val="75000"/>
                </a:schemeClr>
              </a:solidFill>
              <a:latin typeface="Chiller" panose="04020404031007020602" pitchFamily="82" charset="0"/>
              <a:cs typeface="Arabic Typesetting" panose="03020402040406030203" pitchFamily="66" charset="-78"/>
            </a:endParaRPr>
          </a:p>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6" name="TextBox 5">
            <a:hlinkClick r:id="rId5" action="ppaction://hlinksldjump"/>
          </p:cNvPr>
          <p:cNvSpPr txBox="1"/>
          <p:nvPr/>
        </p:nvSpPr>
        <p:spPr>
          <a:xfrm>
            <a:off x="207810" y="2734374"/>
            <a:ext cx="5256000" cy="584775"/>
          </a:xfrm>
          <a:prstGeom prst="rect">
            <a:avLst/>
          </a:prstGeom>
          <a:noFill/>
        </p:spPr>
        <p:txBody>
          <a:bodyPr wrap="square" rtlCol="0">
            <a:spAutoFit/>
          </a:bodyPr>
          <a:lstStyle/>
          <a:p>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(1</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 </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Garīgais seminārs</a:t>
            </a:r>
            <a:endParaRPr lang="lv-LV" dirty="0"/>
          </a:p>
        </p:txBody>
      </p:sp>
      <p:sp>
        <p:nvSpPr>
          <p:cNvPr id="8" name="TextBox 7">
            <a:hlinkClick r:id="rId6" action="ppaction://hlinksldjump"/>
          </p:cNvPr>
          <p:cNvSpPr txBox="1"/>
          <p:nvPr/>
        </p:nvSpPr>
        <p:spPr>
          <a:xfrm>
            <a:off x="207810" y="3310374"/>
            <a:ext cx="5256000" cy="585216"/>
          </a:xfrm>
          <a:prstGeom prst="rect">
            <a:avLst/>
          </a:prstGeom>
          <a:noFill/>
        </p:spPr>
        <p:txBody>
          <a:bodyPr wrap="square" rtlCol="0">
            <a:spAutoFit/>
          </a:bodyPr>
          <a:lstStyle/>
          <a:p>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(2</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 </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Lielais zvans zvanu tornī</a:t>
            </a:r>
          </a:p>
          <a:p>
            <a:endParaRPr lang="lv-LV" dirty="0"/>
          </a:p>
        </p:txBody>
      </p:sp>
      <p:sp>
        <p:nvSpPr>
          <p:cNvPr id="9" name="TextBox 8">
            <a:hlinkClick r:id="rId5" action="ppaction://hlinksldjump"/>
          </p:cNvPr>
          <p:cNvSpPr txBox="1"/>
          <p:nvPr/>
        </p:nvSpPr>
        <p:spPr>
          <a:xfrm>
            <a:off x="208658" y="3886374"/>
            <a:ext cx="5256000" cy="584775"/>
          </a:xfrm>
          <a:prstGeom prst="rect">
            <a:avLst/>
          </a:prstGeom>
          <a:noFill/>
        </p:spPr>
        <p:txBody>
          <a:bodyPr wrap="square" rtlCol="0">
            <a:spAutoFit/>
          </a:bodyPr>
          <a:lstStyle/>
          <a:p>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(3</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 </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Pareizticīgo dievnams</a:t>
            </a:r>
            <a:endParaRPr lang="lv-LV" sz="32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11" name="TextBox 10"/>
          <p:cNvSpPr txBox="1"/>
          <p:nvPr/>
        </p:nvSpPr>
        <p:spPr>
          <a:xfrm>
            <a:off x="179512" y="1124744"/>
            <a:ext cx="5328592" cy="1323439"/>
          </a:xfrm>
          <a:prstGeom prst="rect">
            <a:avLst/>
          </a:prstGeom>
          <a:noFill/>
        </p:spPr>
        <p:txBody>
          <a:bodyPr wrap="square" rtlCol="0">
            <a:spAutoFit/>
          </a:bodyPr>
          <a:lstStyle/>
          <a:p>
            <a:pPr algn="ct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Konstantīna Ludvika Broel Plātera vārdā Krāslavā ir nosaukts:</a:t>
            </a:r>
          </a:p>
          <a:p>
            <a:endParaRPr lang="lv-LV" sz="1600" dirty="0"/>
          </a:p>
        </p:txBody>
      </p:sp>
      <p:sp>
        <p:nvSpPr>
          <p:cNvPr id="5" name="8-Point Star 4"/>
          <p:cNvSpPr/>
          <p:nvPr/>
        </p:nvSpPr>
        <p:spPr>
          <a:xfrm>
            <a:off x="2392318" y="116632"/>
            <a:ext cx="914400" cy="914400"/>
          </a:xfrm>
          <a:prstGeom prst="star8">
            <a:avLst/>
          </a:prstGeom>
          <a:blipFill>
            <a:blip r:embed="rId7" cstate="print"/>
            <a:stretch>
              <a:fillRect/>
            </a:stretch>
          </a:bli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3200" dirty="0" smtClean="0">
                <a:solidFill>
                  <a:schemeClr val="accent2">
                    <a:lumMod val="75000"/>
                  </a:schemeClr>
                </a:solidFill>
              </a:rPr>
              <a:t>23</a:t>
            </a:r>
            <a:endParaRPr lang="lv-LV" dirty="0">
              <a:solidFill>
                <a:schemeClr val="accent2">
                  <a:lumMod val="75000"/>
                </a:schemeClr>
              </a:solidFill>
            </a:endParaRPr>
          </a:p>
        </p:txBody>
      </p:sp>
    </p:spTree>
    <p:extLst>
      <p:ext uri="{BB962C8B-B14F-4D97-AF65-F5344CB8AC3E}">
        <p14:creationId xmlns:p14="http://schemas.microsoft.com/office/powerpoint/2010/main" val="36941780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Attēls 1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a:ln>
            <a:gradFill>
              <a:gsLst>
                <a:gs pos="0">
                  <a:schemeClr val="accent1">
                    <a:tint val="66000"/>
                    <a:satMod val="160000"/>
                  </a:schemeClr>
                </a:gs>
                <a:gs pos="9000">
                  <a:schemeClr val="accent6">
                    <a:lumMod val="75000"/>
                    <a:alpha val="15000"/>
                  </a:schemeClr>
                </a:gs>
                <a:gs pos="100000">
                  <a:schemeClr val="accent1">
                    <a:tint val="23500"/>
                    <a:satMod val="160000"/>
                  </a:schemeClr>
                </a:gs>
              </a:gsLst>
              <a:lin ang="5400000" scaled="0"/>
            </a:gradFill>
          </a:ln>
          <a:effectLst>
            <a:softEdge rad="635000"/>
          </a:effectLst>
        </p:spPr>
      </p:pic>
      <p:sp>
        <p:nvSpPr>
          <p:cNvPr id="18" name="Taisnstūris ar noapaļotiem stūriem 2">
            <a:hlinkClick r:id="rId2" action="ppaction://hlinksldjump"/>
          </p:cNvPr>
          <p:cNvSpPr/>
          <p:nvPr/>
        </p:nvSpPr>
        <p:spPr>
          <a:xfrm>
            <a:off x="4067944" y="555780"/>
            <a:ext cx="4721731" cy="2520000"/>
          </a:xfrm>
          <a:custGeom>
            <a:avLst/>
            <a:gdLst>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560488 w 5472608"/>
              <a:gd name="connsiteY5" fmla="*/ 6192688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596311 w 5472608"/>
              <a:gd name="connsiteY7" fmla="*/ 4909193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079529 w 5472608"/>
              <a:gd name="connsiteY5" fmla="*/ 3848392 h 6192688"/>
              <a:gd name="connsiteX6" fmla="*/ 4408088 w 5472608"/>
              <a:gd name="connsiteY6" fmla="*/ 5474231 h 6192688"/>
              <a:gd name="connsiteX7" fmla="*/ 912120 w 5472608"/>
              <a:gd name="connsiteY7" fmla="*/ 6192688 h 6192688"/>
              <a:gd name="connsiteX8" fmla="*/ 596311 w 5472608"/>
              <a:gd name="connsiteY8" fmla="*/ 4909193 h 6192688"/>
              <a:gd name="connsiteX9" fmla="*/ 0 w 5472608"/>
              <a:gd name="connsiteY9" fmla="*/ 912120 h 6192688"/>
              <a:gd name="connsiteX0" fmla="*/ 0 w 5472608"/>
              <a:gd name="connsiteY0" fmla="*/ 912120 h 5478117"/>
              <a:gd name="connsiteX1" fmla="*/ 912120 w 5472608"/>
              <a:gd name="connsiteY1" fmla="*/ 0 h 5478117"/>
              <a:gd name="connsiteX2" fmla="*/ 4560488 w 5472608"/>
              <a:gd name="connsiteY2" fmla="*/ 0 h 5478117"/>
              <a:gd name="connsiteX3" fmla="*/ 5472608 w 5472608"/>
              <a:gd name="connsiteY3" fmla="*/ 912120 h 5478117"/>
              <a:gd name="connsiteX4" fmla="*/ 5026294 w 5472608"/>
              <a:gd name="connsiteY4" fmla="*/ 4779825 h 5478117"/>
              <a:gd name="connsiteX5" fmla="*/ 4079529 w 5472608"/>
              <a:gd name="connsiteY5" fmla="*/ 3848392 h 5478117"/>
              <a:gd name="connsiteX6" fmla="*/ 4408088 w 5472608"/>
              <a:gd name="connsiteY6" fmla="*/ 5474231 h 5478117"/>
              <a:gd name="connsiteX7" fmla="*/ 1862993 w 5472608"/>
              <a:gd name="connsiteY7" fmla="*/ 4335818 h 5478117"/>
              <a:gd name="connsiteX8" fmla="*/ 596311 w 5472608"/>
              <a:gd name="connsiteY8" fmla="*/ 4909193 h 5478117"/>
              <a:gd name="connsiteX9" fmla="*/ 0 w 5472608"/>
              <a:gd name="connsiteY9" fmla="*/ 912120 h 5478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2608" h="5478117">
                <a:moveTo>
                  <a:pt x="0" y="912120"/>
                </a:moveTo>
                <a:cubicBezTo>
                  <a:pt x="0" y="408370"/>
                  <a:pt x="408370" y="0"/>
                  <a:pt x="912120" y="0"/>
                </a:cubicBezTo>
                <a:lnTo>
                  <a:pt x="4560488" y="0"/>
                </a:lnTo>
                <a:cubicBezTo>
                  <a:pt x="5064238" y="0"/>
                  <a:pt x="5472608" y="408370"/>
                  <a:pt x="5472608" y="912120"/>
                </a:cubicBezTo>
                <a:lnTo>
                  <a:pt x="5026294" y="4779825"/>
                </a:lnTo>
                <a:cubicBezTo>
                  <a:pt x="4858580" y="5542576"/>
                  <a:pt x="4182563" y="3732658"/>
                  <a:pt x="4079529" y="3848392"/>
                </a:cubicBezTo>
                <a:cubicBezTo>
                  <a:pt x="3976495" y="3964126"/>
                  <a:pt x="4777511" y="5392993"/>
                  <a:pt x="4408088" y="5474231"/>
                </a:cubicBezTo>
                <a:cubicBezTo>
                  <a:pt x="4038665" y="5555469"/>
                  <a:pt x="3079116" y="4335818"/>
                  <a:pt x="1862993" y="4335818"/>
                </a:cubicBezTo>
                <a:cubicBezTo>
                  <a:pt x="1359243" y="4335818"/>
                  <a:pt x="596311" y="5412943"/>
                  <a:pt x="596311" y="4909193"/>
                </a:cubicBezTo>
                <a:cubicBezTo>
                  <a:pt x="596311" y="3453044"/>
                  <a:pt x="0" y="2368269"/>
                  <a:pt x="0" y="912120"/>
                </a:cubicBezTo>
                <a:close/>
              </a:path>
            </a:pathLst>
          </a:custGeom>
          <a:gradFill flip="none" rotWithShape="1">
            <a:gsLst>
              <a:gs pos="0">
                <a:schemeClr val="accent2">
                  <a:lumMod val="75000"/>
                </a:schemeClr>
              </a:gs>
              <a:gs pos="13000">
                <a:srgbClr val="F8B049"/>
              </a:gs>
              <a:gs pos="32000">
                <a:srgbClr val="F8B049"/>
              </a:gs>
              <a:gs pos="63000">
                <a:srgbClr val="FEE7F2"/>
              </a:gs>
              <a:gs pos="67000">
                <a:srgbClr val="F952A0"/>
              </a:gs>
              <a:gs pos="69000">
                <a:srgbClr val="C50849"/>
              </a:gs>
              <a:gs pos="82001">
                <a:srgbClr val="B43E85"/>
              </a:gs>
              <a:gs pos="100000">
                <a:srgbClr val="F8B049"/>
              </a:gs>
            </a:gsLst>
            <a:lin ang="5400000" scaled="0"/>
            <a:tileRect r="-100000" b="-100000"/>
          </a:gradFill>
          <a:ln w="82550" cap="rnd" cmpd="thinThick">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lv-LV" sz="4400" b="1" dirty="0" smtClean="0">
                <a:solidFill>
                  <a:srgbClr val="FF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Atbilde nepareiza</a:t>
            </a:r>
          </a:p>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19" name="Taisnstūris 18">
            <a:hlinkClick r:id="rId2" action="ppaction://hlinksldjump"/>
          </p:cNvPr>
          <p:cNvSpPr/>
          <p:nvPr/>
        </p:nvSpPr>
        <p:spPr>
          <a:xfrm>
            <a:off x="1763688" y="5301208"/>
            <a:ext cx="4099199" cy="1107996"/>
          </a:xfrm>
          <a:prstGeom prst="rect">
            <a:avLst/>
          </a:prstGeom>
        </p:spPr>
        <p:txBody>
          <a:bodyPr wrap="none">
            <a:spAutoFit/>
          </a:bodyPr>
          <a:lstStyle/>
          <a:p>
            <a:r>
              <a:rPr lang="lv-LV" sz="6600" b="1" dirty="0" smtClean="0">
                <a:solidFill>
                  <a:schemeClr val="bg1">
                    <a:lumMod val="95000"/>
                  </a:schemeClr>
                </a:solidFill>
                <a:latin typeface="Gabriola" panose="04040605051002020D02" pitchFamily="82" charset="0"/>
                <a:cs typeface="Andalus" panose="02020603050405020304" pitchFamily="18" charset="-78"/>
              </a:rPr>
              <a:t>Atbildēt </a:t>
            </a:r>
            <a:r>
              <a:rPr lang="lv-LV" sz="6600" b="1" dirty="0">
                <a:solidFill>
                  <a:schemeClr val="bg1">
                    <a:lumMod val="95000"/>
                  </a:schemeClr>
                </a:solidFill>
                <a:latin typeface="Gabriola" panose="04040605051002020D02" pitchFamily="82" charset="0"/>
                <a:cs typeface="Andalus" panose="02020603050405020304" pitchFamily="18" charset="-78"/>
              </a:rPr>
              <a:t>vēlreiz</a:t>
            </a:r>
          </a:p>
        </p:txBody>
      </p:sp>
    </p:spTree>
    <p:extLst>
      <p:ext uri="{BB962C8B-B14F-4D97-AF65-F5344CB8AC3E}">
        <p14:creationId xmlns:p14="http://schemas.microsoft.com/office/powerpoint/2010/main" val="14417638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ttēls 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980553"/>
          </a:xfrm>
          <a:prstGeom prst="rect">
            <a:avLst/>
          </a:prstGeom>
          <a:ln>
            <a:gradFill>
              <a:gsLst>
                <a:gs pos="0">
                  <a:schemeClr val="accent1">
                    <a:tint val="66000"/>
                    <a:satMod val="160000"/>
                  </a:schemeClr>
                </a:gs>
                <a:gs pos="9000">
                  <a:schemeClr val="accent6">
                    <a:lumMod val="75000"/>
                    <a:alpha val="15000"/>
                  </a:schemeClr>
                </a:gs>
                <a:gs pos="100000">
                  <a:schemeClr val="accent1">
                    <a:tint val="23500"/>
                    <a:satMod val="160000"/>
                  </a:schemeClr>
                </a:gs>
              </a:gsLst>
              <a:lin ang="5400000" scaled="0"/>
            </a:gradFill>
          </a:ln>
          <a:effectLst>
            <a:softEdge rad="635000"/>
          </a:effectLst>
        </p:spPr>
      </p:pic>
      <p:sp>
        <p:nvSpPr>
          <p:cNvPr id="2" name="Taisnstūris ar noapaļotiem stūriem 2">
            <a:hlinkClick r:id="rId2" action="ppaction://hlinksldjump"/>
          </p:cNvPr>
          <p:cNvSpPr/>
          <p:nvPr/>
        </p:nvSpPr>
        <p:spPr>
          <a:xfrm>
            <a:off x="4067944" y="620688"/>
            <a:ext cx="4723200" cy="2520280"/>
          </a:xfrm>
          <a:custGeom>
            <a:avLst/>
            <a:gdLst>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560488 w 5472608"/>
              <a:gd name="connsiteY5" fmla="*/ 6192688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596311 w 5472608"/>
              <a:gd name="connsiteY7" fmla="*/ 4909193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079529 w 5472608"/>
              <a:gd name="connsiteY5" fmla="*/ 3848392 h 6192688"/>
              <a:gd name="connsiteX6" fmla="*/ 4408088 w 5472608"/>
              <a:gd name="connsiteY6" fmla="*/ 5474231 h 6192688"/>
              <a:gd name="connsiteX7" fmla="*/ 912120 w 5472608"/>
              <a:gd name="connsiteY7" fmla="*/ 6192688 h 6192688"/>
              <a:gd name="connsiteX8" fmla="*/ 596311 w 5472608"/>
              <a:gd name="connsiteY8" fmla="*/ 4909193 h 6192688"/>
              <a:gd name="connsiteX9" fmla="*/ 0 w 5472608"/>
              <a:gd name="connsiteY9" fmla="*/ 912120 h 6192688"/>
              <a:gd name="connsiteX0" fmla="*/ 0 w 5472608"/>
              <a:gd name="connsiteY0" fmla="*/ 912120 h 5478117"/>
              <a:gd name="connsiteX1" fmla="*/ 912120 w 5472608"/>
              <a:gd name="connsiteY1" fmla="*/ 0 h 5478117"/>
              <a:gd name="connsiteX2" fmla="*/ 4560488 w 5472608"/>
              <a:gd name="connsiteY2" fmla="*/ 0 h 5478117"/>
              <a:gd name="connsiteX3" fmla="*/ 5472608 w 5472608"/>
              <a:gd name="connsiteY3" fmla="*/ 912120 h 5478117"/>
              <a:gd name="connsiteX4" fmla="*/ 5026294 w 5472608"/>
              <a:gd name="connsiteY4" fmla="*/ 4779825 h 5478117"/>
              <a:gd name="connsiteX5" fmla="*/ 4079529 w 5472608"/>
              <a:gd name="connsiteY5" fmla="*/ 3848392 h 5478117"/>
              <a:gd name="connsiteX6" fmla="*/ 4408088 w 5472608"/>
              <a:gd name="connsiteY6" fmla="*/ 5474231 h 5478117"/>
              <a:gd name="connsiteX7" fmla="*/ 1862993 w 5472608"/>
              <a:gd name="connsiteY7" fmla="*/ 4335818 h 5478117"/>
              <a:gd name="connsiteX8" fmla="*/ 596311 w 5472608"/>
              <a:gd name="connsiteY8" fmla="*/ 4909193 h 5478117"/>
              <a:gd name="connsiteX9" fmla="*/ 0 w 5472608"/>
              <a:gd name="connsiteY9" fmla="*/ 912120 h 5478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2608" h="5478117">
                <a:moveTo>
                  <a:pt x="0" y="912120"/>
                </a:moveTo>
                <a:cubicBezTo>
                  <a:pt x="0" y="408370"/>
                  <a:pt x="408370" y="0"/>
                  <a:pt x="912120" y="0"/>
                </a:cubicBezTo>
                <a:lnTo>
                  <a:pt x="4560488" y="0"/>
                </a:lnTo>
                <a:cubicBezTo>
                  <a:pt x="5064238" y="0"/>
                  <a:pt x="5472608" y="408370"/>
                  <a:pt x="5472608" y="912120"/>
                </a:cubicBezTo>
                <a:lnTo>
                  <a:pt x="5026294" y="4779825"/>
                </a:lnTo>
                <a:cubicBezTo>
                  <a:pt x="4858580" y="5542576"/>
                  <a:pt x="4182563" y="3732658"/>
                  <a:pt x="4079529" y="3848392"/>
                </a:cubicBezTo>
                <a:cubicBezTo>
                  <a:pt x="3976495" y="3964126"/>
                  <a:pt x="4777511" y="5392993"/>
                  <a:pt x="4408088" y="5474231"/>
                </a:cubicBezTo>
                <a:cubicBezTo>
                  <a:pt x="4038665" y="5555469"/>
                  <a:pt x="3079116" y="4335818"/>
                  <a:pt x="1862993" y="4335818"/>
                </a:cubicBezTo>
                <a:cubicBezTo>
                  <a:pt x="1359243" y="4335818"/>
                  <a:pt x="596311" y="5412943"/>
                  <a:pt x="596311" y="4909193"/>
                </a:cubicBezTo>
                <a:cubicBezTo>
                  <a:pt x="596311" y="3453044"/>
                  <a:pt x="0" y="2368269"/>
                  <a:pt x="0" y="912120"/>
                </a:cubicBezTo>
                <a:close/>
              </a:path>
            </a:pathLst>
          </a:custGeom>
          <a:gradFill flip="none" rotWithShape="1">
            <a:gsLst>
              <a:gs pos="0">
                <a:schemeClr val="accent2">
                  <a:lumMod val="75000"/>
                </a:schemeClr>
              </a:gs>
              <a:gs pos="13000">
                <a:srgbClr val="F8B049"/>
              </a:gs>
              <a:gs pos="32000">
                <a:srgbClr val="F8B049"/>
              </a:gs>
              <a:gs pos="63000">
                <a:srgbClr val="FEE7F2"/>
              </a:gs>
              <a:gs pos="67000">
                <a:srgbClr val="F952A0"/>
              </a:gs>
              <a:gs pos="69000">
                <a:srgbClr val="C50849"/>
              </a:gs>
              <a:gs pos="82001">
                <a:srgbClr val="B43E85"/>
              </a:gs>
              <a:gs pos="100000">
                <a:srgbClr val="F8B049"/>
              </a:gs>
            </a:gsLst>
            <a:lin ang="5400000" scaled="0"/>
            <a:tileRect r="-100000" b="-100000"/>
          </a:gradFill>
          <a:ln w="82550" cap="rnd" cmpd="thinThick">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lv-LV" sz="4400" b="1" dirty="0" smtClean="0">
                <a:solidFill>
                  <a:srgbClr val="00B05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Atbilde pareiza</a:t>
            </a:r>
          </a:p>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5" name="Taisnstūris 4">
            <a:hlinkClick r:id="rId2" action="ppaction://hlinksldjump"/>
          </p:cNvPr>
          <p:cNvSpPr/>
          <p:nvPr/>
        </p:nvSpPr>
        <p:spPr>
          <a:xfrm>
            <a:off x="1621894" y="5373216"/>
            <a:ext cx="5468164" cy="1107996"/>
          </a:xfrm>
          <a:prstGeom prst="rect">
            <a:avLst/>
          </a:prstGeom>
        </p:spPr>
        <p:txBody>
          <a:bodyPr wrap="none">
            <a:spAutoFit/>
          </a:bodyPr>
          <a:lstStyle/>
          <a:p>
            <a:r>
              <a:rPr lang="lv-LV" sz="6600" b="1" dirty="0">
                <a:solidFill>
                  <a:schemeClr val="bg1">
                    <a:lumMod val="95000"/>
                  </a:schemeClr>
                </a:solidFill>
                <a:latin typeface="Gabriola" panose="04040605051002020D02" pitchFamily="82" charset="0"/>
              </a:rPr>
              <a:t>Izlasiet skaidrojumu</a:t>
            </a:r>
          </a:p>
        </p:txBody>
      </p:sp>
    </p:spTree>
    <p:extLst>
      <p:ext uri="{BB962C8B-B14F-4D97-AF65-F5344CB8AC3E}">
        <p14:creationId xmlns:p14="http://schemas.microsoft.com/office/powerpoint/2010/main" val="33708251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isnstūris ar noapaļotiem stūriem 2">
            <a:hlinkClick r:id="rId2" action="ppaction://hlinksldjump"/>
          </p:cNvPr>
          <p:cNvSpPr/>
          <p:nvPr/>
        </p:nvSpPr>
        <p:spPr>
          <a:xfrm>
            <a:off x="0" y="0"/>
            <a:ext cx="9143999" cy="6065912"/>
          </a:xfrm>
          <a:prstGeom prst="round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lv-LV" sz="3600" b="1" dirty="0" smtClean="0">
                <a:solidFill>
                  <a:schemeClr val="accent2">
                    <a:lumMod val="75000"/>
                  </a:schemeClr>
                </a:solidFill>
                <a:latin typeface="Brush Script MT" panose="03060802040406070304" pitchFamily="66" charset="0"/>
                <a:ea typeface="Calibri"/>
                <a:cs typeface="FrankRuehl" panose="020E0503060101010101" pitchFamily="34" charset="-79"/>
              </a:rPr>
              <a:t>Skaidrojums</a:t>
            </a:r>
          </a:p>
          <a:p>
            <a:pPr algn="ctr">
              <a:spcAft>
                <a:spcPts val="1000"/>
              </a:spcAft>
            </a:pPr>
            <a:endParaRPr lang="lv-LV" sz="3200" b="1" dirty="0">
              <a:solidFill>
                <a:schemeClr val="accent2">
                  <a:lumMod val="75000"/>
                </a:schemeClr>
              </a:solidFill>
              <a:latin typeface="Brush Script MT" panose="03060802040406070304" pitchFamily="66" charset="0"/>
              <a:ea typeface="Calibri"/>
              <a:cs typeface="FrankRuehl" panose="020E0503060101010101" pitchFamily="34" charset="-79"/>
            </a:endParaRPr>
          </a:p>
          <a:p>
            <a:pPr algn="ct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Lielais zvans zvanu tornī nosaukts Konstantīna Ludvika </a:t>
            </a:r>
            <a:endPar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endParaRPr>
          </a:p>
          <a:p>
            <a:pPr algn="ct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Broel </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Plātera vārdā</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a:t>
            </a:r>
          </a:p>
          <a:p>
            <a:pPr algn="ctr"/>
            <a:endPar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endParaRPr>
          </a:p>
          <a:p>
            <a:pPr algn="ctr"/>
            <a:r>
              <a:rPr lang="lv-LV" sz="3200" b="1" i="1" dirty="0">
                <a:solidFill>
                  <a:schemeClr val="accent2">
                    <a:lumMod val="75000"/>
                  </a:schemeClr>
                </a:solidFill>
                <a:latin typeface="Arabic Typesetting" panose="03020402040406030203" pitchFamily="66" charset="-78"/>
                <a:cs typeface="Arabic Typesetting" panose="03020402040406030203" pitchFamily="66" charset="-78"/>
              </a:rPr>
              <a:t>Avots: Krāslava. Gadi. </a:t>
            </a:r>
            <a:r>
              <a:rPr lang="lv-LV" sz="3200" b="1" i="1" dirty="0" smtClean="0">
                <a:solidFill>
                  <a:schemeClr val="accent2">
                    <a:lumMod val="75000"/>
                  </a:schemeClr>
                </a:solidFill>
                <a:latin typeface="Arabic Typesetting" panose="03020402040406030203" pitchFamily="66" charset="-78"/>
                <a:cs typeface="Arabic Typesetting" panose="03020402040406030203" pitchFamily="66" charset="-78"/>
              </a:rPr>
              <a:t>Cilvēki. Notikumi – </a:t>
            </a:r>
            <a:r>
              <a:rPr lang="lv-LV" sz="3200" b="1" i="1" dirty="0">
                <a:solidFill>
                  <a:schemeClr val="accent2">
                    <a:lumMod val="75000"/>
                  </a:schemeClr>
                </a:solidFill>
                <a:latin typeface="Arabic Typesetting" panose="03020402040406030203" pitchFamily="66" charset="-78"/>
                <a:cs typeface="Arabic Typesetting" panose="03020402040406030203" pitchFamily="66" charset="-78"/>
              </a:rPr>
              <a:t>Krāslavas novada dome, 2003.- 12.lpp</a:t>
            </a:r>
            <a:r>
              <a:rPr lang="lv-LV" sz="3200" b="1" i="1" dirty="0" smtClean="0">
                <a:solidFill>
                  <a:schemeClr val="accent2">
                    <a:lumMod val="75000"/>
                  </a:schemeClr>
                </a:solidFill>
                <a:latin typeface="Arabic Typesetting" panose="03020402040406030203" pitchFamily="66" charset="-78"/>
                <a:cs typeface="Arabic Typesetting" panose="03020402040406030203" pitchFamily="66" charset="-78"/>
              </a:rPr>
              <a:t>.</a:t>
            </a:r>
          </a:p>
          <a:p>
            <a:pPr algn="ctr"/>
            <a:endParaRPr lang="lv-LV" sz="3200" b="1" i="1" dirty="0">
              <a:solidFill>
                <a:schemeClr val="accent2">
                  <a:lumMod val="75000"/>
                </a:schemeClr>
              </a:solidFill>
              <a:latin typeface="Arabic Typesetting" panose="03020402040406030203" pitchFamily="66" charset="-78"/>
              <a:cs typeface="Arabic Typesetting" panose="03020402040406030203" pitchFamily="66" charset="-78"/>
            </a:endParaRPr>
          </a:p>
          <a:p>
            <a:pPr algn="ctr"/>
            <a:endParaRPr lang="lv-LV" sz="3200" b="1" i="1" dirty="0" smtClean="0">
              <a:solidFill>
                <a:schemeClr val="accent2">
                  <a:lumMod val="75000"/>
                </a:schemeClr>
              </a:solidFill>
              <a:latin typeface="Arabic Typesetting" panose="03020402040406030203" pitchFamily="66" charset="-78"/>
              <a:cs typeface="Arabic Typesetting" panose="03020402040406030203" pitchFamily="66" charset="-78"/>
            </a:endParaRPr>
          </a:p>
          <a:p>
            <a:pPr algn="ctr"/>
            <a:r>
              <a:rPr lang="lv-LV" dirty="0" smtClean="0">
                <a:solidFill>
                  <a:srgbClr val="FF0000"/>
                </a:solidFill>
              </a:rPr>
              <a:t> </a:t>
            </a:r>
            <a:endParaRPr lang="lv-LV" dirty="0">
              <a:solidFill>
                <a:srgbClr val="FF0000"/>
              </a:solidFill>
            </a:endParaRPr>
          </a:p>
        </p:txBody>
      </p:sp>
      <p:pic>
        <p:nvPicPr>
          <p:cNvPr id="2" name="Picture 4">
            <a:hlinkClick r:id="rId2"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085184"/>
            <a:ext cx="9143999" cy="2199054"/>
          </a:xfrm>
          <a:prstGeom prst="rect">
            <a:avLst/>
          </a:prstGeom>
          <a:noFill/>
          <a:ln>
            <a:noFill/>
          </a:ln>
          <a:effectLst>
            <a:outerShdw dist="35921" dir="2700000" algn="ctr" rotWithShape="0">
              <a:schemeClr val="bg2"/>
            </a:outerShdw>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98773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Lietotajs\Desktop\71_damasco_43.jpg"/>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PaintBrush/>
                    </a14:imgEffect>
                    <a14:imgEffect>
                      <a14:sharpenSoften amount="-18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315416"/>
            <a:ext cx="9251504" cy="7290048"/>
          </a:xfrm>
          <a:prstGeom prst="rect">
            <a:avLst/>
          </a:prstGeom>
          <a:noFill/>
          <a:ln w="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lgDashDotDot"/>
          </a:ln>
          <a:effectLst>
            <a:glow rad="127000">
              <a:schemeClr val="bg1"/>
            </a:glow>
            <a:reflection blurRad="6350" stA="50000" endA="300" endPos="55000" dir="5400000" sy="-100000" algn="bl" rotWithShape="0"/>
          </a:effectLst>
          <a:scene3d>
            <a:camera prst="isometricRightUp"/>
            <a:lightRig rig="sunrise" dir="t">
              <a:rot lat="0" lon="0" rev="0"/>
            </a:lightRig>
          </a:scene3d>
          <a:sp3d extrusionH="107950" contourW="12700">
            <a:extrusionClr>
              <a:schemeClr val="accent3">
                <a:lumMod val="75000"/>
              </a:schemeClr>
            </a:extrusionClr>
            <a:contourClr>
              <a:schemeClr val="bg2">
                <a:lumMod val="25000"/>
              </a:schemeClr>
            </a:contourClr>
          </a:sp3d>
          <a:extLst>
            <a:ext uri="{909E8E84-426E-40DD-AFC4-6F175D3DCCD1}">
              <a14:hiddenFill xmlns:a14="http://schemas.microsoft.com/office/drawing/2010/main">
                <a:solidFill>
                  <a:srgbClr val="FFFFFF"/>
                </a:solidFill>
              </a14:hiddenFill>
            </a:ext>
          </a:extLst>
        </p:spPr>
      </p:pic>
      <p:pic>
        <p:nvPicPr>
          <p:cNvPr id="2" name="Picture 2" descr="C:\Users\Lietotajs\Desktop\kraslavo-nad-dvinoy - Copy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104" y="-6723"/>
            <a:ext cx="3203848" cy="6864723"/>
          </a:xfrm>
          <a:prstGeom prst="rect">
            <a:avLst/>
          </a:prstGeom>
          <a:noFill/>
          <a:effectLst>
            <a:outerShdw blurRad="50800" dist="50800" dir="5400000" algn="ctr" rotWithShape="0">
              <a:schemeClr val="bg1"/>
            </a:outerShdw>
            <a:softEdge rad="635000"/>
          </a:effectLst>
          <a:extLst>
            <a:ext uri="{909E8E84-426E-40DD-AFC4-6F175D3DCCD1}">
              <a14:hiddenFill xmlns:a14="http://schemas.microsoft.com/office/drawing/2010/main">
                <a:solidFill>
                  <a:srgbClr val="FFFFFF"/>
                </a:solidFill>
              </a14:hiddenFill>
            </a:ext>
          </a:extLst>
        </p:spPr>
      </p:pic>
      <p:sp>
        <p:nvSpPr>
          <p:cNvPr id="3" name="Taisnstūris ar noapaļotiem stūriem 2"/>
          <p:cNvSpPr/>
          <p:nvPr/>
        </p:nvSpPr>
        <p:spPr>
          <a:xfrm>
            <a:off x="152541" y="391276"/>
            <a:ext cx="5472608" cy="6192688"/>
          </a:xfrm>
          <a:custGeom>
            <a:avLst/>
            <a:gdLst>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560488 w 5472608"/>
              <a:gd name="connsiteY5" fmla="*/ 6192688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2608" h="6192688">
                <a:moveTo>
                  <a:pt x="0" y="912120"/>
                </a:moveTo>
                <a:cubicBezTo>
                  <a:pt x="0" y="408370"/>
                  <a:pt x="408370" y="0"/>
                  <a:pt x="912120" y="0"/>
                </a:cubicBezTo>
                <a:lnTo>
                  <a:pt x="4560488" y="0"/>
                </a:lnTo>
                <a:cubicBezTo>
                  <a:pt x="5064238" y="0"/>
                  <a:pt x="5472608" y="408370"/>
                  <a:pt x="5472608" y="912120"/>
                </a:cubicBezTo>
                <a:lnTo>
                  <a:pt x="5026294" y="4779825"/>
                </a:lnTo>
                <a:cubicBezTo>
                  <a:pt x="5026294" y="5283575"/>
                  <a:pt x="4911838" y="5474231"/>
                  <a:pt x="4408088" y="5474231"/>
                </a:cubicBezTo>
                <a:cubicBezTo>
                  <a:pt x="3191965" y="5474231"/>
                  <a:pt x="2128243" y="6192688"/>
                  <a:pt x="912120" y="6192688"/>
                </a:cubicBezTo>
                <a:cubicBezTo>
                  <a:pt x="408370" y="6192688"/>
                  <a:pt x="0" y="5784318"/>
                  <a:pt x="0" y="5280568"/>
                </a:cubicBezTo>
                <a:lnTo>
                  <a:pt x="0" y="912120"/>
                </a:lnTo>
                <a:close/>
              </a:path>
            </a:pathLst>
          </a:custGeom>
          <a:gradFill flip="none" rotWithShape="1">
            <a:gsLst>
              <a:gs pos="0">
                <a:schemeClr val="accent3"/>
              </a:gs>
              <a:gs pos="100000">
                <a:schemeClr val="accent1">
                  <a:tint val="23500"/>
                  <a:satMod val="160000"/>
                </a:schemeClr>
              </a:gs>
            </a:gsLst>
            <a:path path="circle">
              <a:fillToRect l="100000" t="100000"/>
            </a:path>
            <a:tileRect r="-100000" b="-100000"/>
          </a:gradFill>
          <a:ln w="82550" cap="rnd" cmpd="thinThick">
            <a:gradFill>
              <a:gsLst>
                <a:gs pos="0">
                  <a:srgbClr val="FFF200"/>
                </a:gs>
                <a:gs pos="45000">
                  <a:srgbClr val="FF7A00"/>
                </a:gs>
                <a:gs pos="70000">
                  <a:srgbClr val="FF0300"/>
                </a:gs>
                <a:gs pos="100000">
                  <a:srgbClr val="4D0808"/>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a:p>
            <a:pPr algn="ctr"/>
            <a:endParaRPr lang="lv-LV" sz="3200" b="1" dirty="0">
              <a:solidFill>
                <a:schemeClr val="accent2">
                  <a:lumMod val="75000"/>
                </a:schemeClr>
              </a:solidFill>
              <a:latin typeface="Arabic Typesetting" panose="03020402040406030203" pitchFamily="66" charset="-78"/>
              <a:cs typeface="Arabic Typesetting" panose="03020402040406030203" pitchFamily="66" charset="-78"/>
            </a:endParaRPr>
          </a:p>
          <a:p>
            <a:endParaRPr lang="lv-LV" sz="4000" b="1" dirty="0" smtClean="0">
              <a:solidFill>
                <a:schemeClr val="accent2">
                  <a:lumMod val="75000"/>
                </a:schemeClr>
              </a:solidFill>
              <a:latin typeface="Chiller" panose="04020404031007020602" pitchFamily="82" charset="0"/>
              <a:cs typeface="Arabic Typesetting" panose="03020402040406030203" pitchFamily="66" charset="-78"/>
            </a:endParaRPr>
          </a:p>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6" name="TextBox 5">
            <a:hlinkClick r:id="rId5" action="ppaction://hlinksldjump"/>
          </p:cNvPr>
          <p:cNvSpPr txBox="1"/>
          <p:nvPr/>
        </p:nvSpPr>
        <p:spPr>
          <a:xfrm>
            <a:off x="207810" y="2734374"/>
            <a:ext cx="5256000" cy="584775"/>
          </a:xfrm>
          <a:prstGeom prst="rect">
            <a:avLst/>
          </a:prstGeom>
          <a:noFill/>
        </p:spPr>
        <p:txBody>
          <a:bodyPr wrap="square" rtlCol="0">
            <a:spAutoFit/>
          </a:bodyPr>
          <a:lstStyle/>
          <a:p>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(1</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 </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nē, nav</a:t>
            </a:r>
            <a:endParaRPr lang="lv-LV" dirty="0"/>
          </a:p>
        </p:txBody>
      </p:sp>
      <p:sp>
        <p:nvSpPr>
          <p:cNvPr id="8" name="TextBox 7">
            <a:hlinkClick r:id="rId6" action="ppaction://hlinksldjump"/>
          </p:cNvPr>
          <p:cNvSpPr txBox="1"/>
          <p:nvPr/>
        </p:nvSpPr>
        <p:spPr>
          <a:xfrm>
            <a:off x="207810" y="3310374"/>
            <a:ext cx="5256000" cy="861774"/>
          </a:xfrm>
          <a:prstGeom prst="rect">
            <a:avLst/>
          </a:prstGeom>
          <a:noFill/>
        </p:spPr>
        <p:txBody>
          <a:bodyPr wrap="square" rtlCol="0">
            <a:spAutoFit/>
          </a:bodyPr>
          <a:lstStyle/>
          <a:p>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(2</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 </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jā, ir Polijā</a:t>
            </a:r>
            <a:endPar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endParaRPr>
          </a:p>
          <a:p>
            <a:endParaRPr lang="lv-LV" dirty="0"/>
          </a:p>
        </p:txBody>
      </p:sp>
      <p:sp>
        <p:nvSpPr>
          <p:cNvPr id="9" name="TextBox 8">
            <a:hlinkClick r:id="rId5" action="ppaction://hlinksldjump"/>
          </p:cNvPr>
          <p:cNvSpPr txBox="1"/>
          <p:nvPr/>
        </p:nvSpPr>
        <p:spPr>
          <a:xfrm>
            <a:off x="208658" y="3886374"/>
            <a:ext cx="5256000" cy="584775"/>
          </a:xfrm>
          <a:prstGeom prst="rect">
            <a:avLst/>
          </a:prstGeom>
          <a:noFill/>
        </p:spPr>
        <p:txBody>
          <a:bodyPr wrap="square" rtlCol="0">
            <a:spAutoFit/>
          </a:bodyPr>
          <a:lstStyle/>
          <a:p>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(3</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 </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jā, ir Lietuvā</a:t>
            </a:r>
            <a:endParaRPr lang="lv-LV" sz="32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11" name="TextBox 10"/>
          <p:cNvSpPr txBox="1"/>
          <p:nvPr/>
        </p:nvSpPr>
        <p:spPr>
          <a:xfrm>
            <a:off x="179512" y="1124744"/>
            <a:ext cx="5328592" cy="1323439"/>
          </a:xfrm>
          <a:prstGeom prst="rect">
            <a:avLst/>
          </a:prstGeom>
          <a:noFill/>
        </p:spPr>
        <p:txBody>
          <a:bodyPr wrap="square" rtlCol="0">
            <a:spAutoFit/>
          </a:bodyPr>
          <a:lstStyle/>
          <a:p>
            <a:pPr algn="ct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Vai Krāslavas svētā  Donata kapličas interjeram ir dubultnieks Eiropā?</a:t>
            </a:r>
          </a:p>
          <a:p>
            <a:endParaRPr lang="lv-LV" sz="1600" dirty="0"/>
          </a:p>
        </p:txBody>
      </p:sp>
      <p:sp>
        <p:nvSpPr>
          <p:cNvPr id="5" name="8-Point Star 4"/>
          <p:cNvSpPr/>
          <p:nvPr/>
        </p:nvSpPr>
        <p:spPr>
          <a:xfrm>
            <a:off x="2392318" y="116632"/>
            <a:ext cx="914400" cy="914400"/>
          </a:xfrm>
          <a:prstGeom prst="star8">
            <a:avLst/>
          </a:prstGeom>
          <a:blipFill>
            <a:blip r:embed="rId7" cstate="print"/>
            <a:stretch>
              <a:fillRect/>
            </a:stretch>
          </a:bli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3200" dirty="0" smtClean="0">
                <a:solidFill>
                  <a:schemeClr val="accent2">
                    <a:lumMod val="75000"/>
                  </a:schemeClr>
                </a:solidFill>
              </a:rPr>
              <a:t>24</a:t>
            </a:r>
            <a:endParaRPr lang="lv-LV" dirty="0">
              <a:solidFill>
                <a:schemeClr val="accent2">
                  <a:lumMod val="75000"/>
                </a:schemeClr>
              </a:solidFill>
            </a:endParaRPr>
          </a:p>
        </p:txBody>
      </p:sp>
    </p:spTree>
    <p:extLst>
      <p:ext uri="{BB962C8B-B14F-4D97-AF65-F5344CB8AC3E}">
        <p14:creationId xmlns:p14="http://schemas.microsoft.com/office/powerpoint/2010/main" val="36941780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Attēls 1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a:ln>
            <a:gradFill>
              <a:gsLst>
                <a:gs pos="0">
                  <a:schemeClr val="accent1">
                    <a:tint val="66000"/>
                    <a:satMod val="160000"/>
                  </a:schemeClr>
                </a:gs>
                <a:gs pos="9000">
                  <a:schemeClr val="accent6">
                    <a:lumMod val="75000"/>
                    <a:alpha val="15000"/>
                  </a:schemeClr>
                </a:gs>
                <a:gs pos="100000">
                  <a:schemeClr val="accent1">
                    <a:tint val="23500"/>
                    <a:satMod val="160000"/>
                  </a:schemeClr>
                </a:gs>
              </a:gsLst>
              <a:lin ang="5400000" scaled="0"/>
            </a:gradFill>
          </a:ln>
          <a:effectLst>
            <a:softEdge rad="635000"/>
          </a:effectLst>
        </p:spPr>
      </p:pic>
      <p:sp>
        <p:nvSpPr>
          <p:cNvPr id="18" name="Taisnstūris ar noapaļotiem stūriem 2">
            <a:hlinkClick r:id="rId2" action="ppaction://hlinksldjump"/>
          </p:cNvPr>
          <p:cNvSpPr/>
          <p:nvPr/>
        </p:nvSpPr>
        <p:spPr>
          <a:xfrm>
            <a:off x="4067944" y="555780"/>
            <a:ext cx="4721731" cy="2520000"/>
          </a:xfrm>
          <a:custGeom>
            <a:avLst/>
            <a:gdLst>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560488 w 5472608"/>
              <a:gd name="connsiteY5" fmla="*/ 6192688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596311 w 5472608"/>
              <a:gd name="connsiteY7" fmla="*/ 4909193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079529 w 5472608"/>
              <a:gd name="connsiteY5" fmla="*/ 3848392 h 6192688"/>
              <a:gd name="connsiteX6" fmla="*/ 4408088 w 5472608"/>
              <a:gd name="connsiteY6" fmla="*/ 5474231 h 6192688"/>
              <a:gd name="connsiteX7" fmla="*/ 912120 w 5472608"/>
              <a:gd name="connsiteY7" fmla="*/ 6192688 h 6192688"/>
              <a:gd name="connsiteX8" fmla="*/ 596311 w 5472608"/>
              <a:gd name="connsiteY8" fmla="*/ 4909193 h 6192688"/>
              <a:gd name="connsiteX9" fmla="*/ 0 w 5472608"/>
              <a:gd name="connsiteY9" fmla="*/ 912120 h 6192688"/>
              <a:gd name="connsiteX0" fmla="*/ 0 w 5472608"/>
              <a:gd name="connsiteY0" fmla="*/ 912120 h 5478117"/>
              <a:gd name="connsiteX1" fmla="*/ 912120 w 5472608"/>
              <a:gd name="connsiteY1" fmla="*/ 0 h 5478117"/>
              <a:gd name="connsiteX2" fmla="*/ 4560488 w 5472608"/>
              <a:gd name="connsiteY2" fmla="*/ 0 h 5478117"/>
              <a:gd name="connsiteX3" fmla="*/ 5472608 w 5472608"/>
              <a:gd name="connsiteY3" fmla="*/ 912120 h 5478117"/>
              <a:gd name="connsiteX4" fmla="*/ 5026294 w 5472608"/>
              <a:gd name="connsiteY4" fmla="*/ 4779825 h 5478117"/>
              <a:gd name="connsiteX5" fmla="*/ 4079529 w 5472608"/>
              <a:gd name="connsiteY5" fmla="*/ 3848392 h 5478117"/>
              <a:gd name="connsiteX6" fmla="*/ 4408088 w 5472608"/>
              <a:gd name="connsiteY6" fmla="*/ 5474231 h 5478117"/>
              <a:gd name="connsiteX7" fmla="*/ 1862993 w 5472608"/>
              <a:gd name="connsiteY7" fmla="*/ 4335818 h 5478117"/>
              <a:gd name="connsiteX8" fmla="*/ 596311 w 5472608"/>
              <a:gd name="connsiteY8" fmla="*/ 4909193 h 5478117"/>
              <a:gd name="connsiteX9" fmla="*/ 0 w 5472608"/>
              <a:gd name="connsiteY9" fmla="*/ 912120 h 5478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2608" h="5478117">
                <a:moveTo>
                  <a:pt x="0" y="912120"/>
                </a:moveTo>
                <a:cubicBezTo>
                  <a:pt x="0" y="408370"/>
                  <a:pt x="408370" y="0"/>
                  <a:pt x="912120" y="0"/>
                </a:cubicBezTo>
                <a:lnTo>
                  <a:pt x="4560488" y="0"/>
                </a:lnTo>
                <a:cubicBezTo>
                  <a:pt x="5064238" y="0"/>
                  <a:pt x="5472608" y="408370"/>
                  <a:pt x="5472608" y="912120"/>
                </a:cubicBezTo>
                <a:lnTo>
                  <a:pt x="5026294" y="4779825"/>
                </a:lnTo>
                <a:cubicBezTo>
                  <a:pt x="4858580" y="5542576"/>
                  <a:pt x="4182563" y="3732658"/>
                  <a:pt x="4079529" y="3848392"/>
                </a:cubicBezTo>
                <a:cubicBezTo>
                  <a:pt x="3976495" y="3964126"/>
                  <a:pt x="4777511" y="5392993"/>
                  <a:pt x="4408088" y="5474231"/>
                </a:cubicBezTo>
                <a:cubicBezTo>
                  <a:pt x="4038665" y="5555469"/>
                  <a:pt x="3079116" y="4335818"/>
                  <a:pt x="1862993" y="4335818"/>
                </a:cubicBezTo>
                <a:cubicBezTo>
                  <a:pt x="1359243" y="4335818"/>
                  <a:pt x="596311" y="5412943"/>
                  <a:pt x="596311" y="4909193"/>
                </a:cubicBezTo>
                <a:cubicBezTo>
                  <a:pt x="596311" y="3453044"/>
                  <a:pt x="0" y="2368269"/>
                  <a:pt x="0" y="912120"/>
                </a:cubicBezTo>
                <a:close/>
              </a:path>
            </a:pathLst>
          </a:custGeom>
          <a:gradFill flip="none" rotWithShape="1">
            <a:gsLst>
              <a:gs pos="0">
                <a:schemeClr val="accent2">
                  <a:lumMod val="75000"/>
                </a:schemeClr>
              </a:gs>
              <a:gs pos="13000">
                <a:srgbClr val="F8B049"/>
              </a:gs>
              <a:gs pos="32000">
                <a:srgbClr val="F8B049"/>
              </a:gs>
              <a:gs pos="63000">
                <a:srgbClr val="FEE7F2"/>
              </a:gs>
              <a:gs pos="67000">
                <a:srgbClr val="F952A0"/>
              </a:gs>
              <a:gs pos="69000">
                <a:srgbClr val="C50849"/>
              </a:gs>
              <a:gs pos="82001">
                <a:srgbClr val="B43E85"/>
              </a:gs>
              <a:gs pos="100000">
                <a:srgbClr val="F8B049"/>
              </a:gs>
            </a:gsLst>
            <a:lin ang="5400000" scaled="0"/>
            <a:tileRect r="-100000" b="-100000"/>
          </a:gradFill>
          <a:ln w="82550" cap="rnd" cmpd="thinThick">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lv-LV" sz="4400" b="1" dirty="0" smtClean="0">
                <a:solidFill>
                  <a:srgbClr val="FF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Atbilde nepareiza</a:t>
            </a:r>
          </a:p>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19" name="Taisnstūris 18">
            <a:hlinkClick r:id="rId2" action="ppaction://hlinksldjump"/>
          </p:cNvPr>
          <p:cNvSpPr/>
          <p:nvPr/>
        </p:nvSpPr>
        <p:spPr>
          <a:xfrm>
            <a:off x="1763688" y="5301208"/>
            <a:ext cx="4099199" cy="1107996"/>
          </a:xfrm>
          <a:prstGeom prst="rect">
            <a:avLst/>
          </a:prstGeom>
        </p:spPr>
        <p:txBody>
          <a:bodyPr wrap="none">
            <a:spAutoFit/>
          </a:bodyPr>
          <a:lstStyle/>
          <a:p>
            <a:r>
              <a:rPr lang="lv-LV" sz="6600" b="1" dirty="0" smtClean="0">
                <a:solidFill>
                  <a:schemeClr val="bg1">
                    <a:lumMod val="95000"/>
                  </a:schemeClr>
                </a:solidFill>
                <a:latin typeface="Gabriola" panose="04040605051002020D02" pitchFamily="82" charset="0"/>
                <a:cs typeface="Andalus" panose="02020603050405020304" pitchFamily="18" charset="-78"/>
              </a:rPr>
              <a:t>Atbildēt </a:t>
            </a:r>
            <a:r>
              <a:rPr lang="lv-LV" sz="6600" b="1" dirty="0">
                <a:solidFill>
                  <a:schemeClr val="bg1">
                    <a:lumMod val="95000"/>
                  </a:schemeClr>
                </a:solidFill>
                <a:latin typeface="Gabriola" panose="04040605051002020D02" pitchFamily="82" charset="0"/>
                <a:cs typeface="Andalus" panose="02020603050405020304" pitchFamily="18" charset="-78"/>
              </a:rPr>
              <a:t>vēlreiz</a:t>
            </a:r>
          </a:p>
        </p:txBody>
      </p:sp>
    </p:spTree>
    <p:extLst>
      <p:ext uri="{BB962C8B-B14F-4D97-AF65-F5344CB8AC3E}">
        <p14:creationId xmlns:p14="http://schemas.microsoft.com/office/powerpoint/2010/main" val="14417638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ttēls 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980553"/>
          </a:xfrm>
          <a:prstGeom prst="rect">
            <a:avLst/>
          </a:prstGeom>
          <a:ln>
            <a:gradFill>
              <a:gsLst>
                <a:gs pos="0">
                  <a:schemeClr val="accent1">
                    <a:tint val="66000"/>
                    <a:satMod val="160000"/>
                  </a:schemeClr>
                </a:gs>
                <a:gs pos="9000">
                  <a:schemeClr val="accent6">
                    <a:lumMod val="75000"/>
                    <a:alpha val="15000"/>
                  </a:schemeClr>
                </a:gs>
                <a:gs pos="100000">
                  <a:schemeClr val="accent1">
                    <a:tint val="23500"/>
                    <a:satMod val="160000"/>
                  </a:schemeClr>
                </a:gs>
              </a:gsLst>
              <a:lin ang="5400000" scaled="0"/>
            </a:gradFill>
          </a:ln>
          <a:effectLst>
            <a:softEdge rad="635000"/>
          </a:effectLst>
        </p:spPr>
      </p:pic>
      <p:sp>
        <p:nvSpPr>
          <p:cNvPr id="2" name="Taisnstūris ar noapaļotiem stūriem 2">
            <a:hlinkClick r:id="rId2" action="ppaction://hlinksldjump"/>
          </p:cNvPr>
          <p:cNvSpPr/>
          <p:nvPr/>
        </p:nvSpPr>
        <p:spPr>
          <a:xfrm>
            <a:off x="4067944" y="620688"/>
            <a:ext cx="4723200" cy="2520280"/>
          </a:xfrm>
          <a:custGeom>
            <a:avLst/>
            <a:gdLst>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560488 w 5472608"/>
              <a:gd name="connsiteY5" fmla="*/ 6192688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596311 w 5472608"/>
              <a:gd name="connsiteY7" fmla="*/ 4909193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079529 w 5472608"/>
              <a:gd name="connsiteY5" fmla="*/ 3848392 h 6192688"/>
              <a:gd name="connsiteX6" fmla="*/ 4408088 w 5472608"/>
              <a:gd name="connsiteY6" fmla="*/ 5474231 h 6192688"/>
              <a:gd name="connsiteX7" fmla="*/ 912120 w 5472608"/>
              <a:gd name="connsiteY7" fmla="*/ 6192688 h 6192688"/>
              <a:gd name="connsiteX8" fmla="*/ 596311 w 5472608"/>
              <a:gd name="connsiteY8" fmla="*/ 4909193 h 6192688"/>
              <a:gd name="connsiteX9" fmla="*/ 0 w 5472608"/>
              <a:gd name="connsiteY9" fmla="*/ 912120 h 6192688"/>
              <a:gd name="connsiteX0" fmla="*/ 0 w 5472608"/>
              <a:gd name="connsiteY0" fmla="*/ 912120 h 5478117"/>
              <a:gd name="connsiteX1" fmla="*/ 912120 w 5472608"/>
              <a:gd name="connsiteY1" fmla="*/ 0 h 5478117"/>
              <a:gd name="connsiteX2" fmla="*/ 4560488 w 5472608"/>
              <a:gd name="connsiteY2" fmla="*/ 0 h 5478117"/>
              <a:gd name="connsiteX3" fmla="*/ 5472608 w 5472608"/>
              <a:gd name="connsiteY3" fmla="*/ 912120 h 5478117"/>
              <a:gd name="connsiteX4" fmla="*/ 5026294 w 5472608"/>
              <a:gd name="connsiteY4" fmla="*/ 4779825 h 5478117"/>
              <a:gd name="connsiteX5" fmla="*/ 4079529 w 5472608"/>
              <a:gd name="connsiteY5" fmla="*/ 3848392 h 5478117"/>
              <a:gd name="connsiteX6" fmla="*/ 4408088 w 5472608"/>
              <a:gd name="connsiteY6" fmla="*/ 5474231 h 5478117"/>
              <a:gd name="connsiteX7" fmla="*/ 1862993 w 5472608"/>
              <a:gd name="connsiteY7" fmla="*/ 4335818 h 5478117"/>
              <a:gd name="connsiteX8" fmla="*/ 596311 w 5472608"/>
              <a:gd name="connsiteY8" fmla="*/ 4909193 h 5478117"/>
              <a:gd name="connsiteX9" fmla="*/ 0 w 5472608"/>
              <a:gd name="connsiteY9" fmla="*/ 912120 h 5478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2608" h="5478117">
                <a:moveTo>
                  <a:pt x="0" y="912120"/>
                </a:moveTo>
                <a:cubicBezTo>
                  <a:pt x="0" y="408370"/>
                  <a:pt x="408370" y="0"/>
                  <a:pt x="912120" y="0"/>
                </a:cubicBezTo>
                <a:lnTo>
                  <a:pt x="4560488" y="0"/>
                </a:lnTo>
                <a:cubicBezTo>
                  <a:pt x="5064238" y="0"/>
                  <a:pt x="5472608" y="408370"/>
                  <a:pt x="5472608" y="912120"/>
                </a:cubicBezTo>
                <a:lnTo>
                  <a:pt x="5026294" y="4779825"/>
                </a:lnTo>
                <a:cubicBezTo>
                  <a:pt x="4858580" y="5542576"/>
                  <a:pt x="4182563" y="3732658"/>
                  <a:pt x="4079529" y="3848392"/>
                </a:cubicBezTo>
                <a:cubicBezTo>
                  <a:pt x="3976495" y="3964126"/>
                  <a:pt x="4777511" y="5392993"/>
                  <a:pt x="4408088" y="5474231"/>
                </a:cubicBezTo>
                <a:cubicBezTo>
                  <a:pt x="4038665" y="5555469"/>
                  <a:pt x="3079116" y="4335818"/>
                  <a:pt x="1862993" y="4335818"/>
                </a:cubicBezTo>
                <a:cubicBezTo>
                  <a:pt x="1359243" y="4335818"/>
                  <a:pt x="596311" y="5412943"/>
                  <a:pt x="596311" y="4909193"/>
                </a:cubicBezTo>
                <a:cubicBezTo>
                  <a:pt x="596311" y="3453044"/>
                  <a:pt x="0" y="2368269"/>
                  <a:pt x="0" y="912120"/>
                </a:cubicBezTo>
                <a:close/>
              </a:path>
            </a:pathLst>
          </a:custGeom>
          <a:gradFill flip="none" rotWithShape="1">
            <a:gsLst>
              <a:gs pos="0">
                <a:schemeClr val="accent2">
                  <a:lumMod val="75000"/>
                </a:schemeClr>
              </a:gs>
              <a:gs pos="13000">
                <a:srgbClr val="F8B049"/>
              </a:gs>
              <a:gs pos="32000">
                <a:srgbClr val="F8B049"/>
              </a:gs>
              <a:gs pos="63000">
                <a:srgbClr val="FEE7F2"/>
              </a:gs>
              <a:gs pos="67000">
                <a:srgbClr val="F952A0"/>
              </a:gs>
              <a:gs pos="69000">
                <a:srgbClr val="C50849"/>
              </a:gs>
              <a:gs pos="82001">
                <a:srgbClr val="B43E85"/>
              </a:gs>
              <a:gs pos="100000">
                <a:srgbClr val="F8B049"/>
              </a:gs>
            </a:gsLst>
            <a:lin ang="5400000" scaled="0"/>
            <a:tileRect r="-100000" b="-100000"/>
          </a:gradFill>
          <a:ln w="82550" cap="rnd" cmpd="thinThick">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lv-LV" sz="4400" b="1" dirty="0" smtClean="0">
                <a:solidFill>
                  <a:srgbClr val="00B05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Atbilde pareiza</a:t>
            </a:r>
          </a:p>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5" name="Taisnstūris 4">
            <a:hlinkClick r:id="rId2" action="ppaction://hlinksldjump"/>
          </p:cNvPr>
          <p:cNvSpPr/>
          <p:nvPr/>
        </p:nvSpPr>
        <p:spPr>
          <a:xfrm>
            <a:off x="1621894" y="5373216"/>
            <a:ext cx="5468164" cy="1107996"/>
          </a:xfrm>
          <a:prstGeom prst="rect">
            <a:avLst/>
          </a:prstGeom>
        </p:spPr>
        <p:txBody>
          <a:bodyPr wrap="none">
            <a:spAutoFit/>
          </a:bodyPr>
          <a:lstStyle/>
          <a:p>
            <a:r>
              <a:rPr lang="lv-LV" sz="6600" b="1" dirty="0">
                <a:solidFill>
                  <a:schemeClr val="bg1">
                    <a:lumMod val="95000"/>
                  </a:schemeClr>
                </a:solidFill>
                <a:latin typeface="Gabriola" panose="04040605051002020D02" pitchFamily="82" charset="0"/>
              </a:rPr>
              <a:t>Izlasiet skaidrojumu</a:t>
            </a:r>
          </a:p>
        </p:txBody>
      </p:sp>
    </p:spTree>
    <p:extLst>
      <p:ext uri="{BB962C8B-B14F-4D97-AF65-F5344CB8AC3E}">
        <p14:creationId xmlns:p14="http://schemas.microsoft.com/office/powerpoint/2010/main" val="33708251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isnstūris ar noapaļotiem stūriem 2">
            <a:hlinkClick r:id="rId2" action="ppaction://hlinksldjump"/>
          </p:cNvPr>
          <p:cNvSpPr/>
          <p:nvPr/>
        </p:nvSpPr>
        <p:spPr>
          <a:xfrm>
            <a:off x="0" y="0"/>
            <a:ext cx="9143999" cy="6065912"/>
          </a:xfrm>
          <a:prstGeom prst="round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lv-LV" sz="3600" b="1" dirty="0" smtClean="0">
                <a:solidFill>
                  <a:schemeClr val="accent2">
                    <a:lumMod val="75000"/>
                  </a:schemeClr>
                </a:solidFill>
                <a:latin typeface="Brush Script MT" panose="03060802040406070304" pitchFamily="66" charset="0"/>
                <a:ea typeface="Calibri"/>
                <a:cs typeface="FrankRuehl" panose="020E0503060101010101" pitchFamily="34" charset="-79"/>
              </a:rPr>
              <a:t>Skaidrojums</a:t>
            </a:r>
          </a:p>
          <a:p>
            <a:pPr algn="ctr">
              <a:spcAft>
                <a:spcPts val="1000"/>
              </a:spcAft>
            </a:pPr>
            <a:endParaRPr lang="lv-LV" sz="3200" b="1" dirty="0">
              <a:solidFill>
                <a:schemeClr val="accent2">
                  <a:lumMod val="75000"/>
                </a:schemeClr>
              </a:solidFill>
              <a:latin typeface="Brush Script MT" panose="03060802040406070304" pitchFamily="66" charset="0"/>
              <a:ea typeface="Calibri"/>
              <a:cs typeface="FrankRuehl" panose="020E0503060101010101" pitchFamily="34" charset="-79"/>
            </a:endParaRPr>
          </a:p>
          <a:p>
            <a:pPr algn="ct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Sv. Donāta altāris Krāslavas katoļu baznīcas kapličā tika izveidots pēc Vāveles katedrālē (Krakovā, Polijā) esošā sv. Staņislava altāra parauga</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a:t>
            </a:r>
          </a:p>
          <a:p>
            <a:pPr algn="ctr"/>
            <a:endPar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endParaRPr>
          </a:p>
          <a:p>
            <a:pPr algn="ctr"/>
            <a:r>
              <a:rPr lang="lv-LV" sz="3200" b="1" i="1" dirty="0">
                <a:solidFill>
                  <a:schemeClr val="accent2">
                    <a:lumMod val="75000"/>
                  </a:schemeClr>
                </a:solidFill>
                <a:latin typeface="Arabic Typesetting" panose="03020402040406030203" pitchFamily="66" charset="-78"/>
                <a:cs typeface="Arabic Typesetting" panose="03020402040406030203" pitchFamily="66" charset="-78"/>
              </a:rPr>
              <a:t>Avots: </a:t>
            </a:r>
            <a:r>
              <a:rPr lang="pl-PL" sz="3200" b="1" i="1" dirty="0">
                <a:solidFill>
                  <a:schemeClr val="accent2">
                    <a:lumMod val="75000"/>
                  </a:schemeClr>
                </a:solidFill>
                <a:latin typeface="Arabic Typesetting" panose="03020402040406030203" pitchFamily="66" charset="-78"/>
                <a:cs typeface="Arabic Typesetting" panose="03020402040406030203" pitchFamily="66" charset="-78"/>
              </a:rPr>
              <a:t>Manteifel, Gustaw. Krasław w Inflantach Polskich –Warszawa:1901, 21.-22.lpp</a:t>
            </a:r>
            <a:r>
              <a:rPr lang="lv-LV" sz="3200" b="1" i="1" dirty="0" smtClean="0">
                <a:solidFill>
                  <a:schemeClr val="accent2">
                    <a:lumMod val="75000"/>
                  </a:schemeClr>
                </a:solidFill>
                <a:latin typeface="Arabic Typesetting" panose="03020402040406030203" pitchFamily="66" charset="-78"/>
                <a:cs typeface="Arabic Typesetting" panose="03020402040406030203" pitchFamily="66" charset="-78"/>
              </a:rPr>
              <a:t>.</a:t>
            </a:r>
            <a:r>
              <a:rPr lang="lv-LV" dirty="0" smtClean="0">
                <a:solidFill>
                  <a:srgbClr val="FF0000"/>
                </a:solidFill>
              </a:rPr>
              <a:t> </a:t>
            </a:r>
          </a:p>
          <a:p>
            <a:pPr algn="ctr"/>
            <a:endParaRPr lang="lv-LV" dirty="0" smtClean="0">
              <a:solidFill>
                <a:srgbClr val="FF0000"/>
              </a:solidFill>
            </a:endParaRPr>
          </a:p>
          <a:p>
            <a:pPr algn="ctr"/>
            <a:endParaRPr lang="lv-LV" dirty="0">
              <a:solidFill>
                <a:srgbClr val="FF0000"/>
              </a:solidFill>
            </a:endParaRPr>
          </a:p>
          <a:p>
            <a:pPr algn="ctr"/>
            <a:endParaRPr lang="lv-LV" dirty="0" smtClean="0">
              <a:solidFill>
                <a:srgbClr val="FF0000"/>
              </a:solidFill>
            </a:endParaRPr>
          </a:p>
          <a:p>
            <a:pPr algn="ctr"/>
            <a:endParaRPr lang="lv-LV" dirty="0">
              <a:solidFill>
                <a:srgbClr val="FF0000"/>
              </a:solidFill>
            </a:endParaRPr>
          </a:p>
          <a:p>
            <a:pPr algn="ctr"/>
            <a:endParaRPr lang="lv-LV" dirty="0">
              <a:solidFill>
                <a:srgbClr val="FF0000"/>
              </a:solidFill>
            </a:endParaRPr>
          </a:p>
        </p:txBody>
      </p:sp>
      <p:pic>
        <p:nvPicPr>
          <p:cNvPr id="2" name="Picture 4">
            <a:hlinkClick r:id="rId2"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085184"/>
            <a:ext cx="9143999" cy="2199054"/>
          </a:xfrm>
          <a:prstGeom prst="rect">
            <a:avLst/>
          </a:prstGeom>
          <a:noFill/>
          <a:ln>
            <a:noFill/>
          </a:ln>
          <a:effectLst>
            <a:outerShdw dist="35921" dir="2700000" algn="ctr" rotWithShape="0">
              <a:schemeClr val="bg2"/>
            </a:outerShdw>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Attēls 7" descr="C:\Users\Lietotajs\Desktop\sv.donata.jpg">
            <a:hlinkClick r:id="rId2" action="ppaction://hlinksldjump"/>
          </p:cNvPr>
          <p:cNvPicPr/>
          <p:nvPr/>
        </p:nvPicPr>
        <p:blipFill>
          <a:blip r:embed="rId5">
            <a:extLst>
              <a:ext uri="{28A0092B-C50C-407E-A947-70E740481C1C}">
                <a14:useLocalDpi xmlns:a14="http://schemas.microsoft.com/office/drawing/2010/main" val="0"/>
              </a:ext>
            </a:extLst>
          </a:blip>
          <a:srcRect/>
          <a:stretch>
            <a:fillRect/>
          </a:stretch>
        </p:blipFill>
        <p:spPr bwMode="auto">
          <a:xfrm>
            <a:off x="1043608" y="4149080"/>
            <a:ext cx="1580515" cy="2419350"/>
          </a:xfrm>
          <a:prstGeom prst="rect">
            <a:avLst/>
          </a:prstGeom>
          <a:ln>
            <a:noFill/>
          </a:ln>
          <a:effectLst>
            <a:softEdge rad="112500"/>
          </a:effectLst>
        </p:spPr>
      </p:pic>
      <p:pic>
        <p:nvPicPr>
          <p:cNvPr id="5" name="Attēls 8" descr="C:\Users\Lietotajs\Desktop\Sarkofag_Św__Stanisława_w_Katedrze_na_Wawelu.jpg">
            <a:hlinkClick r:id="rId2" action="ppaction://hlinksldjump"/>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63888" y="4159875"/>
            <a:ext cx="1647825" cy="2408555"/>
          </a:xfrm>
          <a:prstGeom prst="rect">
            <a:avLst/>
          </a:prstGeom>
          <a:ln>
            <a:noFill/>
          </a:ln>
          <a:effectLst>
            <a:softEdge rad="112500"/>
          </a:effectLst>
        </p:spPr>
      </p:pic>
      <p:pic>
        <p:nvPicPr>
          <p:cNvPr id="6" name="Attēls 9" descr="C:\Users\Lietotajs\Desktop\vk.jpg">
            <a:hlinkClick r:id="rId2" action="ppaction://hlinksldjump"/>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24325" y="4149080"/>
            <a:ext cx="1704975" cy="2432685"/>
          </a:xfrm>
          <a:prstGeom prst="rect">
            <a:avLst/>
          </a:prstGeom>
          <a:ln>
            <a:noFill/>
          </a:ln>
          <a:effectLst>
            <a:softEdge rad="112500"/>
          </a:effectLst>
        </p:spPr>
      </p:pic>
    </p:spTree>
    <p:extLst>
      <p:ext uri="{BB962C8B-B14F-4D97-AF65-F5344CB8AC3E}">
        <p14:creationId xmlns:p14="http://schemas.microsoft.com/office/powerpoint/2010/main" val="27098773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Lietotajs\Desktop\71_damasco_43.jpg"/>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PaintBrush/>
                    </a14:imgEffect>
                    <a14:imgEffect>
                      <a14:sharpenSoften amount="-18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315416"/>
            <a:ext cx="9251504" cy="7290048"/>
          </a:xfrm>
          <a:prstGeom prst="rect">
            <a:avLst/>
          </a:prstGeom>
          <a:noFill/>
          <a:ln w="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lgDashDotDot"/>
          </a:ln>
          <a:effectLst>
            <a:glow rad="127000">
              <a:schemeClr val="bg1"/>
            </a:glow>
            <a:reflection blurRad="6350" stA="50000" endA="300" endPos="55000" dir="5400000" sy="-100000" algn="bl" rotWithShape="0"/>
          </a:effectLst>
          <a:scene3d>
            <a:camera prst="isometricRightUp"/>
            <a:lightRig rig="sunrise" dir="t">
              <a:rot lat="0" lon="0" rev="0"/>
            </a:lightRig>
          </a:scene3d>
          <a:sp3d extrusionH="107950" contourW="12700">
            <a:extrusionClr>
              <a:schemeClr val="accent3">
                <a:lumMod val="75000"/>
              </a:schemeClr>
            </a:extrusionClr>
            <a:contourClr>
              <a:schemeClr val="bg2">
                <a:lumMod val="25000"/>
              </a:schemeClr>
            </a:contourClr>
          </a:sp3d>
          <a:extLst>
            <a:ext uri="{909E8E84-426E-40DD-AFC4-6F175D3DCCD1}">
              <a14:hiddenFill xmlns:a14="http://schemas.microsoft.com/office/drawing/2010/main">
                <a:solidFill>
                  <a:srgbClr val="FFFFFF"/>
                </a:solidFill>
              </a14:hiddenFill>
            </a:ext>
          </a:extLst>
        </p:spPr>
      </p:pic>
      <p:pic>
        <p:nvPicPr>
          <p:cNvPr id="2" name="Picture 2" descr="C:\Users\Lietotajs\Desktop\kraslavo-nad-dvinoy - Copy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104" y="-6723"/>
            <a:ext cx="3203848" cy="6864723"/>
          </a:xfrm>
          <a:prstGeom prst="rect">
            <a:avLst/>
          </a:prstGeom>
          <a:noFill/>
          <a:effectLst>
            <a:outerShdw blurRad="50800" dist="50800" dir="5400000" algn="ctr" rotWithShape="0">
              <a:schemeClr val="bg1"/>
            </a:outerShdw>
            <a:softEdge rad="635000"/>
          </a:effectLst>
          <a:extLst>
            <a:ext uri="{909E8E84-426E-40DD-AFC4-6F175D3DCCD1}">
              <a14:hiddenFill xmlns:a14="http://schemas.microsoft.com/office/drawing/2010/main">
                <a:solidFill>
                  <a:srgbClr val="FFFFFF"/>
                </a:solidFill>
              </a14:hiddenFill>
            </a:ext>
          </a:extLst>
        </p:spPr>
      </p:pic>
      <p:sp>
        <p:nvSpPr>
          <p:cNvPr id="3" name="Taisnstūris ar noapaļotiem stūriem 2"/>
          <p:cNvSpPr/>
          <p:nvPr/>
        </p:nvSpPr>
        <p:spPr>
          <a:xfrm>
            <a:off x="152541" y="391276"/>
            <a:ext cx="5472608" cy="6192688"/>
          </a:xfrm>
          <a:custGeom>
            <a:avLst/>
            <a:gdLst>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560488 w 5472608"/>
              <a:gd name="connsiteY5" fmla="*/ 6192688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472608 w 5472608"/>
              <a:gd name="connsiteY4" fmla="*/ 5280568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 name="connsiteX0" fmla="*/ 0 w 5472608"/>
              <a:gd name="connsiteY0" fmla="*/ 912120 h 6192688"/>
              <a:gd name="connsiteX1" fmla="*/ 912120 w 5472608"/>
              <a:gd name="connsiteY1" fmla="*/ 0 h 6192688"/>
              <a:gd name="connsiteX2" fmla="*/ 4560488 w 5472608"/>
              <a:gd name="connsiteY2" fmla="*/ 0 h 6192688"/>
              <a:gd name="connsiteX3" fmla="*/ 5472608 w 5472608"/>
              <a:gd name="connsiteY3" fmla="*/ 912120 h 6192688"/>
              <a:gd name="connsiteX4" fmla="*/ 5026294 w 5472608"/>
              <a:gd name="connsiteY4" fmla="*/ 4779825 h 6192688"/>
              <a:gd name="connsiteX5" fmla="*/ 4408088 w 5472608"/>
              <a:gd name="connsiteY5" fmla="*/ 5474231 h 6192688"/>
              <a:gd name="connsiteX6" fmla="*/ 912120 w 5472608"/>
              <a:gd name="connsiteY6" fmla="*/ 6192688 h 6192688"/>
              <a:gd name="connsiteX7" fmla="*/ 0 w 5472608"/>
              <a:gd name="connsiteY7" fmla="*/ 5280568 h 6192688"/>
              <a:gd name="connsiteX8" fmla="*/ 0 w 5472608"/>
              <a:gd name="connsiteY8" fmla="*/ 912120 h 6192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2608" h="6192688">
                <a:moveTo>
                  <a:pt x="0" y="912120"/>
                </a:moveTo>
                <a:cubicBezTo>
                  <a:pt x="0" y="408370"/>
                  <a:pt x="408370" y="0"/>
                  <a:pt x="912120" y="0"/>
                </a:cubicBezTo>
                <a:lnTo>
                  <a:pt x="4560488" y="0"/>
                </a:lnTo>
                <a:cubicBezTo>
                  <a:pt x="5064238" y="0"/>
                  <a:pt x="5472608" y="408370"/>
                  <a:pt x="5472608" y="912120"/>
                </a:cubicBezTo>
                <a:lnTo>
                  <a:pt x="5026294" y="4779825"/>
                </a:lnTo>
                <a:cubicBezTo>
                  <a:pt x="5026294" y="5283575"/>
                  <a:pt x="4911838" y="5474231"/>
                  <a:pt x="4408088" y="5474231"/>
                </a:cubicBezTo>
                <a:cubicBezTo>
                  <a:pt x="3191965" y="5474231"/>
                  <a:pt x="2128243" y="6192688"/>
                  <a:pt x="912120" y="6192688"/>
                </a:cubicBezTo>
                <a:cubicBezTo>
                  <a:pt x="408370" y="6192688"/>
                  <a:pt x="0" y="5784318"/>
                  <a:pt x="0" y="5280568"/>
                </a:cubicBezTo>
                <a:lnTo>
                  <a:pt x="0" y="912120"/>
                </a:lnTo>
                <a:close/>
              </a:path>
            </a:pathLst>
          </a:custGeom>
          <a:gradFill flip="none" rotWithShape="1">
            <a:gsLst>
              <a:gs pos="0">
                <a:schemeClr val="accent3"/>
              </a:gs>
              <a:gs pos="100000">
                <a:schemeClr val="accent1">
                  <a:tint val="23500"/>
                  <a:satMod val="160000"/>
                </a:schemeClr>
              </a:gs>
            </a:gsLst>
            <a:path path="circle">
              <a:fillToRect l="100000" t="100000"/>
            </a:path>
            <a:tileRect r="-100000" b="-100000"/>
          </a:gradFill>
          <a:ln w="82550" cap="rnd" cmpd="thinThick">
            <a:gradFill>
              <a:gsLst>
                <a:gs pos="0">
                  <a:srgbClr val="FFF200"/>
                </a:gs>
                <a:gs pos="45000">
                  <a:srgbClr val="FF7A00"/>
                </a:gs>
                <a:gs pos="70000">
                  <a:srgbClr val="FF0300"/>
                </a:gs>
                <a:gs pos="100000">
                  <a:srgbClr val="4D0808"/>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a:p>
            <a:pPr algn="ctr"/>
            <a:endParaRPr lang="lv-LV" sz="3200" b="1" dirty="0">
              <a:solidFill>
                <a:schemeClr val="accent2">
                  <a:lumMod val="75000"/>
                </a:schemeClr>
              </a:solidFill>
              <a:latin typeface="Arabic Typesetting" panose="03020402040406030203" pitchFamily="66" charset="-78"/>
              <a:cs typeface="Arabic Typesetting" panose="03020402040406030203" pitchFamily="66" charset="-78"/>
            </a:endParaRPr>
          </a:p>
          <a:p>
            <a:endParaRPr lang="lv-LV" sz="4000" b="1" dirty="0" smtClean="0">
              <a:solidFill>
                <a:schemeClr val="accent2">
                  <a:lumMod val="75000"/>
                </a:schemeClr>
              </a:solidFill>
              <a:latin typeface="Chiller" panose="04020404031007020602" pitchFamily="82" charset="0"/>
              <a:cs typeface="Arabic Typesetting" panose="03020402040406030203" pitchFamily="66" charset="-78"/>
            </a:endParaRPr>
          </a:p>
          <a:p>
            <a:endParaRPr lang="lv-LV" sz="28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6" name="TextBox 5">
            <a:hlinkClick r:id="rId5" action="ppaction://hlinksldjump"/>
          </p:cNvPr>
          <p:cNvSpPr txBox="1"/>
          <p:nvPr/>
        </p:nvSpPr>
        <p:spPr>
          <a:xfrm>
            <a:off x="207810" y="2734374"/>
            <a:ext cx="5256000" cy="584775"/>
          </a:xfrm>
          <a:prstGeom prst="rect">
            <a:avLst/>
          </a:prstGeom>
          <a:noFill/>
        </p:spPr>
        <p:txBody>
          <a:bodyPr wrap="square" rtlCol="0">
            <a:spAutoFit/>
          </a:bodyPr>
          <a:lstStyle/>
          <a:p>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(1</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 </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Sinagoga, katoļu baznīca</a:t>
            </a:r>
            <a:endParaRPr lang="lv-LV" dirty="0"/>
          </a:p>
        </p:txBody>
      </p:sp>
      <p:sp>
        <p:nvSpPr>
          <p:cNvPr id="8" name="TextBox 7">
            <a:hlinkClick r:id="rId6" action="ppaction://hlinksldjump"/>
          </p:cNvPr>
          <p:cNvSpPr txBox="1"/>
          <p:nvPr/>
        </p:nvSpPr>
        <p:spPr>
          <a:xfrm>
            <a:off x="207810" y="3310374"/>
            <a:ext cx="5256000" cy="585216"/>
          </a:xfrm>
          <a:prstGeom prst="rect">
            <a:avLst/>
          </a:prstGeom>
          <a:noFill/>
        </p:spPr>
        <p:txBody>
          <a:bodyPr wrap="square" rtlCol="0">
            <a:spAutoFit/>
          </a:bodyPr>
          <a:lstStyle/>
          <a:p>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(2</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 </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Pareizticīgo dievnams, katoļu baznīca</a:t>
            </a:r>
          </a:p>
          <a:p>
            <a:endParaRPr lang="lv-LV" dirty="0"/>
          </a:p>
        </p:txBody>
      </p:sp>
      <p:sp>
        <p:nvSpPr>
          <p:cNvPr id="9" name="TextBox 8">
            <a:hlinkClick r:id="rId6" action="ppaction://hlinksldjump"/>
          </p:cNvPr>
          <p:cNvSpPr txBox="1"/>
          <p:nvPr/>
        </p:nvSpPr>
        <p:spPr>
          <a:xfrm>
            <a:off x="208658" y="3886374"/>
            <a:ext cx="5256000" cy="936000"/>
          </a:xfrm>
          <a:prstGeom prst="rect">
            <a:avLst/>
          </a:prstGeom>
          <a:noFill/>
        </p:spPr>
        <p:txBody>
          <a:bodyPr wrap="square" rtlCol="0">
            <a:spAutoFit/>
          </a:bodyPr>
          <a:lstStyle/>
          <a:p>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(3</a:t>
            </a:r>
            <a:r>
              <a:rPr lang="lv-LV" sz="3200" b="1" dirty="0">
                <a:solidFill>
                  <a:schemeClr val="accent2">
                    <a:lumMod val="75000"/>
                  </a:schemeClr>
                </a:solidFill>
                <a:latin typeface="Arabic Typesetting" panose="03020402040406030203" pitchFamily="66" charset="-78"/>
                <a:cs typeface="Arabic Typesetting" panose="03020402040406030203" pitchFamily="66" charset="-78"/>
              </a:rPr>
              <a:t>) </a:t>
            </a: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Katoļu baznīca, vecticībnieku lūgšanu nams</a:t>
            </a:r>
            <a:endParaRPr lang="lv-LV" sz="3200" b="1" dirty="0">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11" name="TextBox 10"/>
          <p:cNvSpPr txBox="1"/>
          <p:nvPr/>
        </p:nvSpPr>
        <p:spPr>
          <a:xfrm>
            <a:off x="179512" y="1124744"/>
            <a:ext cx="5328592" cy="1323439"/>
          </a:xfrm>
          <a:prstGeom prst="rect">
            <a:avLst/>
          </a:prstGeom>
          <a:noFill/>
        </p:spPr>
        <p:txBody>
          <a:bodyPr wrap="square" rtlCol="0">
            <a:spAutoFit/>
          </a:bodyPr>
          <a:lstStyle/>
          <a:p>
            <a:pPr algn="ct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Konstantīna Ludvika Broel Plātera </a:t>
            </a:r>
          </a:p>
          <a:p>
            <a:pPr algn="ctr"/>
            <a:r>
              <a:rPr lang="lv-LV" sz="3200" b="1" dirty="0" smtClean="0">
                <a:solidFill>
                  <a:schemeClr val="accent2">
                    <a:lumMod val="75000"/>
                  </a:schemeClr>
                </a:solidFill>
                <a:latin typeface="Arabic Typesetting" panose="03020402040406030203" pitchFamily="66" charset="-78"/>
                <a:cs typeface="Arabic Typesetting" panose="03020402040406030203" pitchFamily="66" charset="-78"/>
              </a:rPr>
              <a:t>dzīves laikā Krāslavā tika uzcelta:</a:t>
            </a:r>
          </a:p>
          <a:p>
            <a:endParaRPr lang="lv-LV" sz="1600" dirty="0"/>
          </a:p>
        </p:txBody>
      </p:sp>
      <p:sp>
        <p:nvSpPr>
          <p:cNvPr id="5" name="8-Point Star 4"/>
          <p:cNvSpPr/>
          <p:nvPr/>
        </p:nvSpPr>
        <p:spPr>
          <a:xfrm>
            <a:off x="2392318" y="116632"/>
            <a:ext cx="914400" cy="914400"/>
          </a:xfrm>
          <a:prstGeom prst="star8">
            <a:avLst/>
          </a:prstGeom>
          <a:blipFill>
            <a:blip r:embed="rId7" cstate="print"/>
            <a:stretch>
              <a:fillRect/>
            </a:stretch>
          </a:bli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3200" dirty="0" smtClean="0">
                <a:solidFill>
                  <a:schemeClr val="accent2">
                    <a:lumMod val="75000"/>
                  </a:schemeClr>
                </a:solidFill>
              </a:rPr>
              <a:t>25</a:t>
            </a:r>
            <a:endParaRPr lang="lv-LV" dirty="0">
              <a:solidFill>
                <a:schemeClr val="accent2">
                  <a:lumMod val="75000"/>
                </a:schemeClr>
              </a:solidFill>
            </a:endParaRPr>
          </a:p>
        </p:txBody>
      </p:sp>
    </p:spTree>
    <p:extLst>
      <p:ext uri="{BB962C8B-B14F-4D97-AF65-F5344CB8AC3E}">
        <p14:creationId xmlns:p14="http://schemas.microsoft.com/office/powerpoint/2010/main" val="36941780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Office tēma">
  <a:themeElements>
    <a:clrScheme name="Iestād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estād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estā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ēma">
  <a:themeElements>
    <a:clrScheme name="Iestād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estād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estā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2089</TotalTime>
  <Words>3359</Words>
  <Application>Microsoft Office PowerPoint</Application>
  <PresentationFormat>Slaidrāde ekrānā (4:3)</PresentationFormat>
  <Paragraphs>524</Paragraphs>
  <Slides>117</Slides>
  <Notes>0</Notes>
  <HiddenSlides>0</HiddenSlides>
  <MMClips>0</MMClips>
  <ScaleCrop>false</ScaleCrop>
  <HeadingPairs>
    <vt:vector size="4" baseType="variant">
      <vt:variant>
        <vt:lpstr>Dizains</vt:lpstr>
      </vt:variant>
      <vt:variant>
        <vt:i4>1</vt:i4>
      </vt:variant>
      <vt:variant>
        <vt:lpstr>Slaidu virsraksti</vt:lpstr>
      </vt:variant>
      <vt:variant>
        <vt:i4>117</vt:i4>
      </vt:variant>
    </vt:vector>
  </HeadingPairs>
  <TitlesOfParts>
    <vt:vector size="118" baseType="lpstr">
      <vt:lpstr>Office tēma</vt:lpstr>
      <vt:lpstr>Novadpētniecības spēle   “Pirkums pirms 290 gadiem”, veltījums grāfiem Broel Plāteriem,  kuri 1729. gadā nopirka Krāslavu </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creator>Lietotajs</dc:creator>
  <cp:lastModifiedBy>Lietotajs</cp:lastModifiedBy>
  <cp:revision>495</cp:revision>
  <dcterms:created xsi:type="dcterms:W3CDTF">2019-01-03T13:59:24Z</dcterms:created>
  <dcterms:modified xsi:type="dcterms:W3CDTF">2019-02-14T13:07:40Z</dcterms:modified>
</cp:coreProperties>
</file>